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8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9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theme/theme12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3.xml" ContentType="application/vnd.openxmlformats-officedocument.them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75" r:id="rId2"/>
    <p:sldMasterId id="2147483757" r:id="rId3"/>
    <p:sldMasterId id="2147483707" r:id="rId4"/>
    <p:sldMasterId id="2147483714" r:id="rId5"/>
    <p:sldMasterId id="2147483719" r:id="rId6"/>
    <p:sldMasterId id="2147483724" r:id="rId7"/>
    <p:sldMasterId id="2147483729" r:id="rId8"/>
    <p:sldMasterId id="2147483734" r:id="rId9"/>
    <p:sldMasterId id="2147483653" r:id="rId10"/>
    <p:sldMasterId id="2147483795" r:id="rId11"/>
    <p:sldMasterId id="2147483803" r:id="rId12"/>
    <p:sldMasterId id="2147483815" r:id="rId13"/>
    <p:sldMasterId id="2147483835" r:id="rId14"/>
  </p:sldMasterIdLst>
  <p:notesMasterIdLst>
    <p:notesMasterId r:id="rId52"/>
  </p:notesMasterIdLst>
  <p:handoutMasterIdLst>
    <p:handoutMasterId r:id="rId53"/>
  </p:handoutMasterIdLst>
  <p:sldIdLst>
    <p:sldId id="468" r:id="rId15"/>
    <p:sldId id="464" r:id="rId16"/>
    <p:sldId id="278" r:id="rId17"/>
    <p:sldId id="279" r:id="rId18"/>
    <p:sldId id="470" r:id="rId19"/>
    <p:sldId id="344" r:id="rId20"/>
    <p:sldId id="285" r:id="rId21"/>
    <p:sldId id="473" r:id="rId22"/>
    <p:sldId id="265" r:id="rId23"/>
    <p:sldId id="477" r:id="rId24"/>
    <p:sldId id="414" r:id="rId25"/>
    <p:sldId id="425" r:id="rId26"/>
    <p:sldId id="499" r:id="rId27"/>
    <p:sldId id="500" r:id="rId28"/>
    <p:sldId id="501" r:id="rId29"/>
    <p:sldId id="502" r:id="rId30"/>
    <p:sldId id="503" r:id="rId31"/>
    <p:sldId id="413" r:id="rId32"/>
    <p:sldId id="504" r:id="rId33"/>
    <p:sldId id="505" r:id="rId34"/>
    <p:sldId id="506" r:id="rId35"/>
    <p:sldId id="416" r:id="rId36"/>
    <p:sldId id="507" r:id="rId37"/>
    <p:sldId id="508" r:id="rId38"/>
    <p:sldId id="509" r:id="rId39"/>
    <p:sldId id="510" r:id="rId40"/>
    <p:sldId id="511" r:id="rId41"/>
    <p:sldId id="512" r:id="rId42"/>
    <p:sldId id="513" r:id="rId43"/>
    <p:sldId id="415" r:id="rId44"/>
    <p:sldId id="514" r:id="rId45"/>
    <p:sldId id="515" r:id="rId46"/>
    <p:sldId id="516" r:id="rId47"/>
    <p:sldId id="489" r:id="rId48"/>
    <p:sldId id="517" r:id="rId49"/>
    <p:sldId id="453" r:id="rId50"/>
    <p:sldId id="375" r:id="rId51"/>
  </p:sldIdLst>
  <p:sldSz cx="12192000" cy="6858000"/>
  <p:notesSz cx="6858000" cy="9144000"/>
  <p:embeddedFontLst>
    <p:embeddedFont>
      <p:font typeface="Proxima Nova" panose="020B0604020202020204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3" roundtripDataSignature="AMtx7miTq0auFNygpsscMhYp8BplciXQc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F4E385-6023-D2A9-4A91-6791275E82C1}" name="Michael Turansick" initials="MT" userId="S::mturansick@MeltzerHellrung.onmicrosoft.com::4ef658fb-6709-428c-b9a8-0dc424e8e5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477" autoAdjust="0"/>
  </p:normalViewPr>
  <p:slideViewPr>
    <p:cSldViewPr snapToGrid="0">
      <p:cViewPr>
        <p:scale>
          <a:sx n="80" d="100"/>
          <a:sy n="80" d="100"/>
        </p:scale>
        <p:origin x="540" y="-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612"/>
    </p:cViewPr>
  </p:sorterViewPr>
  <p:notesViewPr>
    <p:cSldViewPr snapToGrid="0">
      <p:cViewPr varScale="1">
        <p:scale>
          <a:sx n="56" d="100"/>
          <a:sy n="56" d="100"/>
        </p:scale>
        <p:origin x="2588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font" Target="fonts/font2.fntdata"/><Relationship Id="rId63" Type="http://customschemas.google.com/relationships/presentationmetadata" Target="metadata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handoutMaster" Target="handoutMasters/handoutMaster1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font" Target="fonts/font3.fntdata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67" Type="http://schemas.openxmlformats.org/officeDocument/2006/relationships/tableStyles" Target="tableStyle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font" Target="fonts/font4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notesMaster" Target="notesMasters/notesMaster1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271C39-C2D1-4422-B97D-87C2FEFE28AE}" type="doc">
      <dgm:prSet loTypeId="urn:microsoft.com/office/officeart/2005/8/layout/hList7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2CEF14CE-6CE4-412F-B3F3-EBB1820A25B5}">
      <dgm:prSet/>
      <dgm:spPr>
        <a:xfrm>
          <a:off x="138" y="0"/>
          <a:ext cx="1844426" cy="4744681"/>
        </a:xfrm>
        <a:prstGeom prst="roundRect">
          <a:avLst>
            <a:gd name="adj" fmla="val 10000"/>
          </a:avLst>
        </a:prstGeom>
        <a:solidFill>
          <a:srgbClr val="DA78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U.S. Immigration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Work visas &amp; green cards, handled end-to-end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93821195-4B8E-467F-9718-253A63E4B9DA}" type="parTrans" cxnId="{72E152AA-7419-44C1-AD68-7C7C3BCCE6E5}">
      <dgm:prSet/>
      <dgm:spPr/>
      <dgm:t>
        <a:bodyPr/>
        <a:lstStyle/>
        <a:p>
          <a:endParaRPr lang="en-US" b="1"/>
        </a:p>
      </dgm:t>
    </dgm:pt>
    <dgm:pt modelId="{CFC262C7-8001-4D18-B500-274059E25F37}" type="sibTrans" cxnId="{72E152AA-7419-44C1-AD68-7C7C3BCCE6E5}">
      <dgm:prSet/>
      <dgm:spPr/>
      <dgm:t>
        <a:bodyPr/>
        <a:lstStyle/>
        <a:p>
          <a:endParaRPr lang="en-US" b="1"/>
        </a:p>
      </dgm:t>
    </dgm:pt>
    <dgm:pt modelId="{657E8CE3-9391-4CAC-9B39-5F8EDD6FD4CA}">
      <dgm:prSet/>
      <dgm:spPr>
        <a:xfrm>
          <a:off x="1899898" y="0"/>
          <a:ext cx="1844426" cy="4744681"/>
        </a:xfrm>
        <a:prstGeom prst="roundRect">
          <a:avLst>
            <a:gd name="adj" fmla="val 10000"/>
          </a:avLst>
        </a:prstGeom>
        <a:solidFill>
          <a:srgbClr val="799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Global Immigration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Worldwide mobility support through a single partner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F2A4F78-D198-4C6D-8D94-F804254B8AA5}" type="parTrans" cxnId="{D99AB6B0-DF40-4667-AA34-8E1AFA26BBFA}">
      <dgm:prSet/>
      <dgm:spPr/>
      <dgm:t>
        <a:bodyPr/>
        <a:lstStyle/>
        <a:p>
          <a:endParaRPr lang="en-US" b="1"/>
        </a:p>
      </dgm:t>
    </dgm:pt>
    <dgm:pt modelId="{F4AB555B-9A8D-49CA-BF00-87DBB3860423}" type="sibTrans" cxnId="{D99AB6B0-DF40-4667-AA34-8E1AFA26BBFA}">
      <dgm:prSet/>
      <dgm:spPr/>
      <dgm:t>
        <a:bodyPr/>
        <a:lstStyle/>
        <a:p>
          <a:endParaRPr lang="en-US" b="1"/>
        </a:p>
      </dgm:t>
    </dgm:pt>
    <dgm:pt modelId="{5F4284EE-DBEE-4D26-A181-050F21C02704}">
      <dgm:prSet/>
      <dgm:spPr>
        <a:xfrm>
          <a:off x="3799657" y="0"/>
          <a:ext cx="1844426" cy="4744681"/>
        </a:xfrm>
        <a:prstGeom prst="roundRect">
          <a:avLst>
            <a:gd name="adj" fmla="val 10000"/>
          </a:avLst>
        </a:prstGeom>
        <a:solidFill>
          <a:srgbClr val="487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Consular Visa Processing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Interview prep &amp; DS-160 review to reduce travel risk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524BAF6-12A6-4E54-8BF0-E19C839AB79D}" type="parTrans" cxnId="{771F4949-47BF-4996-AFFD-A3F659875901}">
      <dgm:prSet/>
      <dgm:spPr/>
      <dgm:t>
        <a:bodyPr/>
        <a:lstStyle/>
        <a:p>
          <a:endParaRPr lang="en-US" b="1"/>
        </a:p>
      </dgm:t>
    </dgm:pt>
    <dgm:pt modelId="{1C8BBAE3-272F-46CD-8E52-1B4C502E44F9}" type="sibTrans" cxnId="{771F4949-47BF-4996-AFFD-A3F659875901}">
      <dgm:prSet/>
      <dgm:spPr/>
      <dgm:t>
        <a:bodyPr/>
        <a:lstStyle/>
        <a:p>
          <a:endParaRPr lang="en-US" b="1"/>
        </a:p>
      </dgm:t>
    </dgm:pt>
    <dgm:pt modelId="{E5425238-EE2B-4F49-975A-597EFC3C36F8}">
      <dgm:prSet/>
      <dgm:spPr>
        <a:xfrm>
          <a:off x="5699417" y="0"/>
          <a:ext cx="1844426" cy="4744681"/>
        </a:xfrm>
        <a:prstGeom prst="roundRect">
          <a:avLst>
            <a:gd name="adj" fmla="val 10000"/>
          </a:avLst>
        </a:prstGeom>
        <a:solidFill>
          <a:srgbClr val="54658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I-9 &amp; Immigration Compliance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Audits, training, and government enforcement support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F020995D-D58B-409B-BEA7-1EA9A363B0A3}" type="parTrans" cxnId="{CBC8D1E3-826F-4EFB-98A2-DBD5576A4486}">
      <dgm:prSet/>
      <dgm:spPr/>
      <dgm:t>
        <a:bodyPr/>
        <a:lstStyle/>
        <a:p>
          <a:endParaRPr lang="en-US" b="1"/>
        </a:p>
      </dgm:t>
    </dgm:pt>
    <dgm:pt modelId="{0B31770B-AF0E-433F-A2B2-4958AD4CDA11}" type="sibTrans" cxnId="{CBC8D1E3-826F-4EFB-98A2-DBD5576A4486}">
      <dgm:prSet/>
      <dgm:spPr/>
      <dgm:t>
        <a:bodyPr/>
        <a:lstStyle/>
        <a:p>
          <a:endParaRPr lang="en-US" b="1"/>
        </a:p>
      </dgm:t>
    </dgm:pt>
    <dgm:pt modelId="{B975B9E7-68E3-4DDF-B179-73120C421C92}">
      <dgm:prSet/>
      <dgm:spPr>
        <a:xfrm>
          <a:off x="7599177" y="0"/>
          <a:ext cx="1844426" cy="4744681"/>
        </a:xfrm>
        <a:prstGeom prst="roundRect">
          <a:avLst>
            <a:gd name="adj" fmla="val 10000"/>
          </a:avLst>
        </a:prstGeom>
        <a:solidFill>
          <a:srgbClr val="936D4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Immigration Litigation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Challenging delays &amp; wrongful denials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339E1FC6-72A4-4234-B8AB-846ECA70976C}" type="parTrans" cxnId="{D4733AEF-0A96-4581-AA2D-B4E6DB7B9899}">
      <dgm:prSet/>
      <dgm:spPr/>
      <dgm:t>
        <a:bodyPr/>
        <a:lstStyle/>
        <a:p>
          <a:endParaRPr lang="en-US" b="1"/>
        </a:p>
      </dgm:t>
    </dgm:pt>
    <dgm:pt modelId="{0326A0A9-73B7-43AA-8AE6-A7528C628D17}" type="sibTrans" cxnId="{D4733AEF-0A96-4581-AA2D-B4E6DB7B9899}">
      <dgm:prSet/>
      <dgm:spPr/>
      <dgm:t>
        <a:bodyPr/>
        <a:lstStyle/>
        <a:p>
          <a:endParaRPr lang="en-US" b="1"/>
        </a:p>
      </dgm:t>
    </dgm:pt>
    <dgm:pt modelId="{6231B27C-548D-4D34-B837-A971494E1CC8}">
      <dgm:prSet/>
      <dgm:spPr>
        <a:xfrm>
          <a:off x="9498936" y="0"/>
          <a:ext cx="1844426" cy="4744681"/>
        </a:xfrm>
        <a:prstGeom prst="roundRect">
          <a:avLst>
            <a:gd name="adj" fmla="val 10000"/>
          </a:avLst>
        </a:prstGeom>
        <a:solidFill>
          <a:srgbClr val="C59A2C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In-House Immigration Specialist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Embedded experts without adding headcount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8740022B-188C-4483-B515-78C64FEF733C}" type="parTrans" cxnId="{2C5EB3A7-1468-4C1D-905B-305FB1527C2F}">
      <dgm:prSet/>
      <dgm:spPr/>
      <dgm:t>
        <a:bodyPr/>
        <a:lstStyle/>
        <a:p>
          <a:endParaRPr lang="en-US" b="1"/>
        </a:p>
      </dgm:t>
    </dgm:pt>
    <dgm:pt modelId="{867D7CB5-62EF-4FB2-B771-F686116E19DE}" type="sibTrans" cxnId="{2C5EB3A7-1468-4C1D-905B-305FB1527C2F}">
      <dgm:prSet/>
      <dgm:spPr/>
      <dgm:t>
        <a:bodyPr/>
        <a:lstStyle/>
        <a:p>
          <a:endParaRPr lang="en-US" b="1"/>
        </a:p>
      </dgm:t>
    </dgm:pt>
    <dgm:pt modelId="{C17CB11F-7EDB-44EA-9F29-CF4908117800}" type="pres">
      <dgm:prSet presAssocID="{12271C39-C2D1-4422-B97D-87C2FEFE28AE}" presName="Name0" presStyleCnt="0">
        <dgm:presLayoutVars>
          <dgm:dir/>
          <dgm:resizeHandles val="exact"/>
        </dgm:presLayoutVars>
      </dgm:prSet>
      <dgm:spPr/>
    </dgm:pt>
    <dgm:pt modelId="{3F52132E-4DFC-4587-A207-B81DEEF45518}" type="pres">
      <dgm:prSet presAssocID="{12271C39-C2D1-4422-B97D-87C2FEFE28AE}" presName="fgShape" presStyleLbl="fgShp" presStyleIdx="0" presStyleCnt="1" custScaleY="30612"/>
      <dgm:spPr>
        <a:xfrm>
          <a:off x="453740" y="4042662"/>
          <a:ext cx="10436021" cy="217866"/>
        </a:xfrm>
        <a:prstGeom prst="leftRightArrow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BC5072B-8E84-4FB5-A329-FA7AC71B1982}" type="pres">
      <dgm:prSet presAssocID="{12271C39-C2D1-4422-B97D-87C2FEFE28AE}" presName="linComp" presStyleCnt="0"/>
      <dgm:spPr/>
    </dgm:pt>
    <dgm:pt modelId="{87043388-0020-4DE9-93E6-67D4A4BB4E6A}" type="pres">
      <dgm:prSet presAssocID="{2CEF14CE-6CE4-412F-B3F3-EBB1820A25B5}" presName="compNode" presStyleCnt="0"/>
      <dgm:spPr/>
    </dgm:pt>
    <dgm:pt modelId="{A11E846C-4803-4509-B864-24BC212A2369}" type="pres">
      <dgm:prSet presAssocID="{2CEF14CE-6CE4-412F-B3F3-EBB1820A25B5}" presName="bkgdShape" presStyleLbl="node1" presStyleIdx="0" presStyleCnt="6"/>
      <dgm:spPr/>
    </dgm:pt>
    <dgm:pt modelId="{18A01622-E795-47EB-81CE-94B08E4379EC}" type="pres">
      <dgm:prSet presAssocID="{2CEF14CE-6CE4-412F-B3F3-EBB1820A25B5}" presName="nodeTx" presStyleLbl="node1" presStyleIdx="0" presStyleCnt="6">
        <dgm:presLayoutVars>
          <dgm:bulletEnabled val="1"/>
        </dgm:presLayoutVars>
      </dgm:prSet>
      <dgm:spPr/>
    </dgm:pt>
    <dgm:pt modelId="{93E28764-D5AE-49A0-BD52-CC4B124DB0F9}" type="pres">
      <dgm:prSet presAssocID="{2CEF14CE-6CE4-412F-B3F3-EBB1820A25B5}" presName="invisiNode" presStyleLbl="node1" presStyleIdx="0" presStyleCnt="6"/>
      <dgm:spPr/>
    </dgm:pt>
    <dgm:pt modelId="{14756421-8AF6-413B-932F-7C4850CCF896}" type="pres">
      <dgm:prSet presAssocID="{2CEF14CE-6CE4-412F-B3F3-EBB1820A25B5}" presName="imagNode" presStyleLbl="fgImgPlace1" presStyleIdx="0" presStyleCnt="6"/>
      <dgm:spPr>
        <a:xfrm>
          <a:off x="13236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City with solid fill"/>
        </a:ext>
      </dgm:extLst>
    </dgm:pt>
    <dgm:pt modelId="{9C5960B5-801E-406A-A177-2E91782F56BF}" type="pres">
      <dgm:prSet presAssocID="{CFC262C7-8001-4D18-B500-274059E25F37}" presName="sibTrans" presStyleLbl="sibTrans2D1" presStyleIdx="0" presStyleCnt="0"/>
      <dgm:spPr/>
    </dgm:pt>
    <dgm:pt modelId="{8709136E-C207-4BF1-99DA-36C591A89BE9}" type="pres">
      <dgm:prSet presAssocID="{657E8CE3-9391-4CAC-9B39-5F8EDD6FD4CA}" presName="compNode" presStyleCnt="0"/>
      <dgm:spPr/>
    </dgm:pt>
    <dgm:pt modelId="{2C13EE97-57D5-4B59-81F6-2498DFF24559}" type="pres">
      <dgm:prSet presAssocID="{657E8CE3-9391-4CAC-9B39-5F8EDD6FD4CA}" presName="bkgdShape" presStyleLbl="node1" presStyleIdx="1" presStyleCnt="6"/>
      <dgm:spPr/>
    </dgm:pt>
    <dgm:pt modelId="{4EF9FD58-2C47-4EAA-AB93-65DCFD581AD1}" type="pres">
      <dgm:prSet presAssocID="{657E8CE3-9391-4CAC-9B39-5F8EDD6FD4CA}" presName="nodeTx" presStyleLbl="node1" presStyleIdx="1" presStyleCnt="6">
        <dgm:presLayoutVars>
          <dgm:bulletEnabled val="1"/>
        </dgm:presLayoutVars>
      </dgm:prSet>
      <dgm:spPr/>
    </dgm:pt>
    <dgm:pt modelId="{A8AF9E7B-C7E8-4B2D-9481-10700AC47130}" type="pres">
      <dgm:prSet presAssocID="{657E8CE3-9391-4CAC-9B39-5F8EDD6FD4CA}" presName="invisiNode" presStyleLbl="node1" presStyleIdx="1" presStyleCnt="6"/>
      <dgm:spPr/>
    </dgm:pt>
    <dgm:pt modelId="{4EA24603-2EB2-4CAC-9F4B-40BBC4B8A168}" type="pres">
      <dgm:prSet presAssocID="{657E8CE3-9391-4CAC-9B39-5F8EDD6FD4CA}" presName="imagNode" presStyleLbl="fgImgPlace1" presStyleIdx="1" presStyleCnt="6"/>
      <dgm:spPr>
        <a:xfrm>
          <a:off x="203212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Earth globe: Americas with solid fill"/>
        </a:ext>
      </dgm:extLst>
    </dgm:pt>
    <dgm:pt modelId="{E00BF23E-2DB4-4EB9-A2BA-AA0591D42098}" type="pres">
      <dgm:prSet presAssocID="{F4AB555B-9A8D-49CA-BF00-87DBB3860423}" presName="sibTrans" presStyleLbl="sibTrans2D1" presStyleIdx="0" presStyleCnt="0"/>
      <dgm:spPr/>
    </dgm:pt>
    <dgm:pt modelId="{D5B9E788-18B3-4655-88F5-AA9DC0C898F9}" type="pres">
      <dgm:prSet presAssocID="{5F4284EE-DBEE-4D26-A181-050F21C02704}" presName="compNode" presStyleCnt="0"/>
      <dgm:spPr/>
    </dgm:pt>
    <dgm:pt modelId="{251FD322-A3D3-45C0-9D11-454C50ED8CFE}" type="pres">
      <dgm:prSet presAssocID="{5F4284EE-DBEE-4D26-A181-050F21C02704}" presName="bkgdShape" presStyleLbl="node1" presStyleIdx="2" presStyleCnt="6"/>
      <dgm:spPr/>
    </dgm:pt>
    <dgm:pt modelId="{1AAA169C-8E50-4154-8F35-2273F07D7C78}" type="pres">
      <dgm:prSet presAssocID="{5F4284EE-DBEE-4D26-A181-050F21C02704}" presName="nodeTx" presStyleLbl="node1" presStyleIdx="2" presStyleCnt="6">
        <dgm:presLayoutVars>
          <dgm:bulletEnabled val="1"/>
        </dgm:presLayoutVars>
      </dgm:prSet>
      <dgm:spPr/>
    </dgm:pt>
    <dgm:pt modelId="{C2BAA001-C9B6-4DC6-9AE2-E557CEB0168D}" type="pres">
      <dgm:prSet presAssocID="{5F4284EE-DBEE-4D26-A181-050F21C02704}" presName="invisiNode" presStyleLbl="node1" presStyleIdx="2" presStyleCnt="6"/>
      <dgm:spPr/>
    </dgm:pt>
    <dgm:pt modelId="{EAEDD4AD-F5A9-423C-9A56-9662A520E081}" type="pres">
      <dgm:prSet presAssocID="{5F4284EE-DBEE-4D26-A181-050F21C02704}" presName="imagNode" presStyleLbl="fgImgPlace1" presStyleIdx="2" presStyleCnt="6"/>
      <dgm:spPr>
        <a:xfrm>
          <a:off x="393188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Boardroom with solid fill"/>
        </a:ext>
      </dgm:extLst>
    </dgm:pt>
    <dgm:pt modelId="{0678C716-ABBF-404A-8162-FDD3CC630C8B}" type="pres">
      <dgm:prSet presAssocID="{1C8BBAE3-272F-46CD-8E52-1B4C502E44F9}" presName="sibTrans" presStyleLbl="sibTrans2D1" presStyleIdx="0" presStyleCnt="0"/>
      <dgm:spPr/>
    </dgm:pt>
    <dgm:pt modelId="{6F880827-BC87-4512-A615-BC75E3091F0A}" type="pres">
      <dgm:prSet presAssocID="{E5425238-EE2B-4F49-975A-597EFC3C36F8}" presName="compNode" presStyleCnt="0"/>
      <dgm:spPr/>
    </dgm:pt>
    <dgm:pt modelId="{63E65C78-7CC3-4DE2-81BB-D2991E43444E}" type="pres">
      <dgm:prSet presAssocID="{E5425238-EE2B-4F49-975A-597EFC3C36F8}" presName="bkgdShape" presStyleLbl="node1" presStyleIdx="3" presStyleCnt="6"/>
      <dgm:spPr/>
    </dgm:pt>
    <dgm:pt modelId="{5FC5774F-AC72-46E0-9701-9939B658E7BA}" type="pres">
      <dgm:prSet presAssocID="{E5425238-EE2B-4F49-975A-597EFC3C36F8}" presName="nodeTx" presStyleLbl="node1" presStyleIdx="3" presStyleCnt="6">
        <dgm:presLayoutVars>
          <dgm:bulletEnabled val="1"/>
        </dgm:presLayoutVars>
      </dgm:prSet>
      <dgm:spPr/>
    </dgm:pt>
    <dgm:pt modelId="{32CE96C5-5ABA-4067-A7B3-35DF2BB03363}" type="pres">
      <dgm:prSet presAssocID="{E5425238-EE2B-4F49-975A-597EFC3C36F8}" presName="invisiNode" presStyleLbl="node1" presStyleIdx="3" presStyleCnt="6"/>
      <dgm:spPr/>
    </dgm:pt>
    <dgm:pt modelId="{26DEEAFE-3B43-43C7-9821-6EEAE1EE5BC5}" type="pres">
      <dgm:prSet presAssocID="{E5425238-EE2B-4F49-975A-597EFC3C36F8}" presName="imagNode" presStyleLbl="fgImgPlace1" presStyleIdx="3" presStyleCnt="6"/>
      <dgm:spPr>
        <a:xfrm>
          <a:off x="583164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Teacher with solid fill"/>
        </a:ext>
      </dgm:extLst>
    </dgm:pt>
    <dgm:pt modelId="{CE548962-7703-4C73-9A3C-A27CC2C3490C}" type="pres">
      <dgm:prSet presAssocID="{0B31770B-AF0E-433F-A2B2-4958AD4CDA11}" presName="sibTrans" presStyleLbl="sibTrans2D1" presStyleIdx="0" presStyleCnt="0"/>
      <dgm:spPr/>
    </dgm:pt>
    <dgm:pt modelId="{FD5F0A30-FFF3-4D05-A43A-9EC630384CB2}" type="pres">
      <dgm:prSet presAssocID="{B975B9E7-68E3-4DDF-B179-73120C421C92}" presName="compNode" presStyleCnt="0"/>
      <dgm:spPr/>
    </dgm:pt>
    <dgm:pt modelId="{623AAEA4-545D-49E1-9A99-C7BC57F941D8}" type="pres">
      <dgm:prSet presAssocID="{B975B9E7-68E3-4DDF-B179-73120C421C92}" presName="bkgdShape" presStyleLbl="node1" presStyleIdx="4" presStyleCnt="6"/>
      <dgm:spPr/>
    </dgm:pt>
    <dgm:pt modelId="{9D05E3E2-8E97-4B2F-A6D5-1AEB4B44C32B}" type="pres">
      <dgm:prSet presAssocID="{B975B9E7-68E3-4DDF-B179-73120C421C92}" presName="nodeTx" presStyleLbl="node1" presStyleIdx="4" presStyleCnt="6">
        <dgm:presLayoutVars>
          <dgm:bulletEnabled val="1"/>
        </dgm:presLayoutVars>
      </dgm:prSet>
      <dgm:spPr/>
    </dgm:pt>
    <dgm:pt modelId="{2BC6456B-1CDB-453E-9312-2B1E19198DDC}" type="pres">
      <dgm:prSet presAssocID="{B975B9E7-68E3-4DDF-B179-73120C421C92}" presName="invisiNode" presStyleLbl="node1" presStyleIdx="4" presStyleCnt="6"/>
      <dgm:spPr/>
    </dgm:pt>
    <dgm:pt modelId="{3F775F79-CAB5-41C3-9B74-E4F0377721C1}" type="pres">
      <dgm:prSet presAssocID="{B975B9E7-68E3-4DDF-B179-73120C421C92}" presName="imagNode" presStyleLbl="fgImgPlace1" presStyleIdx="4" presStyleCnt="6"/>
      <dgm:spPr>
        <a:xfrm>
          <a:off x="773140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Scales of justice with solid fill"/>
        </a:ext>
      </dgm:extLst>
    </dgm:pt>
    <dgm:pt modelId="{7B0FF5A0-139C-4832-93E6-099645E51C50}" type="pres">
      <dgm:prSet presAssocID="{0326A0A9-73B7-43AA-8AE6-A7528C628D17}" presName="sibTrans" presStyleLbl="sibTrans2D1" presStyleIdx="0" presStyleCnt="0"/>
      <dgm:spPr/>
    </dgm:pt>
    <dgm:pt modelId="{D8D4715F-52CD-42C2-AFD8-463848B7440F}" type="pres">
      <dgm:prSet presAssocID="{6231B27C-548D-4D34-B837-A971494E1CC8}" presName="compNode" presStyleCnt="0"/>
      <dgm:spPr/>
    </dgm:pt>
    <dgm:pt modelId="{438B76F3-93F7-4B35-8441-85C35102C62D}" type="pres">
      <dgm:prSet presAssocID="{6231B27C-548D-4D34-B837-A971494E1CC8}" presName="bkgdShape" presStyleLbl="node1" presStyleIdx="5" presStyleCnt="6"/>
      <dgm:spPr/>
    </dgm:pt>
    <dgm:pt modelId="{9B00383F-1D1A-42CA-93AA-3D8EE5C67CA8}" type="pres">
      <dgm:prSet presAssocID="{6231B27C-548D-4D34-B837-A971494E1CC8}" presName="nodeTx" presStyleLbl="node1" presStyleIdx="5" presStyleCnt="6">
        <dgm:presLayoutVars>
          <dgm:bulletEnabled val="1"/>
        </dgm:presLayoutVars>
      </dgm:prSet>
      <dgm:spPr/>
    </dgm:pt>
    <dgm:pt modelId="{9659284D-7DB4-44FC-8A3B-9934E2CE14E5}" type="pres">
      <dgm:prSet presAssocID="{6231B27C-548D-4D34-B837-A971494E1CC8}" presName="invisiNode" presStyleLbl="node1" presStyleIdx="5" presStyleCnt="6"/>
      <dgm:spPr/>
    </dgm:pt>
    <dgm:pt modelId="{C18C8E60-508B-4DBA-BDCF-3DBA734C423D}" type="pres">
      <dgm:prSet presAssocID="{6231B27C-548D-4D34-B837-A971494E1CC8}" presName="imagNode" presStyleLbl="fgImgPlace1" presStyleIdx="5" presStyleCnt="6"/>
      <dgm:spPr>
        <a:xfrm>
          <a:off x="9631160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Office Chair with solid fill"/>
        </a:ext>
      </dgm:extLst>
    </dgm:pt>
  </dgm:ptLst>
  <dgm:cxnLst>
    <dgm:cxn modelId="{320C960E-4BD1-451D-AB57-FAFA9AB62171}" type="presOf" srcId="{6231B27C-548D-4D34-B837-A971494E1CC8}" destId="{9B00383F-1D1A-42CA-93AA-3D8EE5C67CA8}" srcOrd="1" destOrd="0" presId="urn:microsoft.com/office/officeart/2005/8/layout/hList7"/>
    <dgm:cxn modelId="{4019C51C-282E-4AD8-A311-B65988A483DD}" type="presOf" srcId="{2CEF14CE-6CE4-412F-B3F3-EBB1820A25B5}" destId="{A11E846C-4803-4509-B864-24BC212A2369}" srcOrd="0" destOrd="0" presId="urn:microsoft.com/office/officeart/2005/8/layout/hList7"/>
    <dgm:cxn modelId="{1A61E929-E30B-436D-B342-1486C7696BC4}" type="presOf" srcId="{E5425238-EE2B-4F49-975A-597EFC3C36F8}" destId="{5FC5774F-AC72-46E0-9701-9939B658E7BA}" srcOrd="1" destOrd="0" presId="urn:microsoft.com/office/officeart/2005/8/layout/hList7"/>
    <dgm:cxn modelId="{DDDD9C37-A805-4C70-9E6F-53511D86F1BD}" type="presOf" srcId="{0326A0A9-73B7-43AA-8AE6-A7528C628D17}" destId="{7B0FF5A0-139C-4832-93E6-099645E51C50}" srcOrd="0" destOrd="0" presId="urn:microsoft.com/office/officeart/2005/8/layout/hList7"/>
    <dgm:cxn modelId="{45A3EF3E-6EDA-463D-9D6A-034AEE3C5F79}" type="presOf" srcId="{5F4284EE-DBEE-4D26-A181-050F21C02704}" destId="{1AAA169C-8E50-4154-8F35-2273F07D7C78}" srcOrd="1" destOrd="0" presId="urn:microsoft.com/office/officeart/2005/8/layout/hList7"/>
    <dgm:cxn modelId="{771F4949-47BF-4996-AFFD-A3F659875901}" srcId="{12271C39-C2D1-4422-B97D-87C2FEFE28AE}" destId="{5F4284EE-DBEE-4D26-A181-050F21C02704}" srcOrd="2" destOrd="0" parTransId="{2524BAF6-12A6-4E54-8BF0-E19C839AB79D}" sibTransId="{1C8BBAE3-272F-46CD-8E52-1B4C502E44F9}"/>
    <dgm:cxn modelId="{138D366F-19FA-4E32-BD08-65D90C0C4DEE}" type="presOf" srcId="{B975B9E7-68E3-4DDF-B179-73120C421C92}" destId="{9D05E3E2-8E97-4B2F-A6D5-1AEB4B44C32B}" srcOrd="1" destOrd="0" presId="urn:microsoft.com/office/officeart/2005/8/layout/hList7"/>
    <dgm:cxn modelId="{88AC904F-66FB-46F0-8692-8A6FE235F207}" type="presOf" srcId="{12271C39-C2D1-4422-B97D-87C2FEFE28AE}" destId="{C17CB11F-7EDB-44EA-9F29-CF4908117800}" srcOrd="0" destOrd="0" presId="urn:microsoft.com/office/officeart/2005/8/layout/hList7"/>
    <dgm:cxn modelId="{425ECB4F-EE8A-4270-BF07-408C60BAFBDC}" type="presOf" srcId="{657E8CE3-9391-4CAC-9B39-5F8EDD6FD4CA}" destId="{4EF9FD58-2C47-4EAA-AB93-65DCFD581AD1}" srcOrd="1" destOrd="0" presId="urn:microsoft.com/office/officeart/2005/8/layout/hList7"/>
    <dgm:cxn modelId="{62B35E71-C3FD-491D-9C73-09F594921E1A}" type="presOf" srcId="{E5425238-EE2B-4F49-975A-597EFC3C36F8}" destId="{63E65C78-7CC3-4DE2-81BB-D2991E43444E}" srcOrd="0" destOrd="0" presId="urn:microsoft.com/office/officeart/2005/8/layout/hList7"/>
    <dgm:cxn modelId="{C1EDE453-3ECB-4FDF-95B7-9A38E6C479F4}" type="presOf" srcId="{0B31770B-AF0E-433F-A2B2-4958AD4CDA11}" destId="{CE548962-7703-4C73-9A3C-A27CC2C3490C}" srcOrd="0" destOrd="0" presId="urn:microsoft.com/office/officeart/2005/8/layout/hList7"/>
    <dgm:cxn modelId="{4E1B3890-0402-4E6C-A78F-4FCCCB4B1AC7}" type="presOf" srcId="{F4AB555B-9A8D-49CA-BF00-87DBB3860423}" destId="{E00BF23E-2DB4-4EB9-A2BA-AA0591D42098}" srcOrd="0" destOrd="0" presId="urn:microsoft.com/office/officeart/2005/8/layout/hList7"/>
    <dgm:cxn modelId="{2C5EB3A7-1468-4C1D-905B-305FB1527C2F}" srcId="{12271C39-C2D1-4422-B97D-87C2FEFE28AE}" destId="{6231B27C-548D-4D34-B837-A971494E1CC8}" srcOrd="5" destOrd="0" parTransId="{8740022B-188C-4483-B515-78C64FEF733C}" sibTransId="{867D7CB5-62EF-4FB2-B771-F686116E19DE}"/>
    <dgm:cxn modelId="{72E152AA-7419-44C1-AD68-7C7C3BCCE6E5}" srcId="{12271C39-C2D1-4422-B97D-87C2FEFE28AE}" destId="{2CEF14CE-6CE4-412F-B3F3-EBB1820A25B5}" srcOrd="0" destOrd="0" parTransId="{93821195-4B8E-467F-9718-253A63E4B9DA}" sibTransId="{CFC262C7-8001-4D18-B500-274059E25F37}"/>
    <dgm:cxn modelId="{F1DE24AD-4599-4F8C-879D-48CEC3372439}" type="presOf" srcId="{657E8CE3-9391-4CAC-9B39-5F8EDD6FD4CA}" destId="{2C13EE97-57D5-4B59-81F6-2498DFF24559}" srcOrd="0" destOrd="0" presId="urn:microsoft.com/office/officeart/2005/8/layout/hList7"/>
    <dgm:cxn modelId="{D99AB6B0-DF40-4667-AA34-8E1AFA26BBFA}" srcId="{12271C39-C2D1-4422-B97D-87C2FEFE28AE}" destId="{657E8CE3-9391-4CAC-9B39-5F8EDD6FD4CA}" srcOrd="1" destOrd="0" parTransId="{DF2A4F78-D198-4C6D-8D94-F804254B8AA5}" sibTransId="{F4AB555B-9A8D-49CA-BF00-87DBB3860423}"/>
    <dgm:cxn modelId="{FCEBA6CA-BCF9-4362-8B29-76DAF91369D2}" type="presOf" srcId="{5F4284EE-DBEE-4D26-A181-050F21C02704}" destId="{251FD322-A3D3-45C0-9D11-454C50ED8CFE}" srcOrd="0" destOrd="0" presId="urn:microsoft.com/office/officeart/2005/8/layout/hList7"/>
    <dgm:cxn modelId="{D7C2F6D7-3870-4868-9320-DBE254565EC8}" type="presOf" srcId="{1C8BBAE3-272F-46CD-8E52-1B4C502E44F9}" destId="{0678C716-ABBF-404A-8162-FDD3CC630C8B}" srcOrd="0" destOrd="0" presId="urn:microsoft.com/office/officeart/2005/8/layout/hList7"/>
    <dgm:cxn modelId="{3FC108DA-35BE-4001-BC3D-6EEF0863F32B}" type="presOf" srcId="{B975B9E7-68E3-4DDF-B179-73120C421C92}" destId="{623AAEA4-545D-49E1-9A99-C7BC57F941D8}" srcOrd="0" destOrd="0" presId="urn:microsoft.com/office/officeart/2005/8/layout/hList7"/>
    <dgm:cxn modelId="{CBC8D1E3-826F-4EFB-98A2-DBD5576A4486}" srcId="{12271C39-C2D1-4422-B97D-87C2FEFE28AE}" destId="{E5425238-EE2B-4F49-975A-597EFC3C36F8}" srcOrd="3" destOrd="0" parTransId="{F020995D-D58B-409B-BEA7-1EA9A363B0A3}" sibTransId="{0B31770B-AF0E-433F-A2B2-4958AD4CDA11}"/>
    <dgm:cxn modelId="{D4733AEF-0A96-4581-AA2D-B4E6DB7B9899}" srcId="{12271C39-C2D1-4422-B97D-87C2FEFE28AE}" destId="{B975B9E7-68E3-4DDF-B179-73120C421C92}" srcOrd="4" destOrd="0" parTransId="{339E1FC6-72A4-4234-B8AB-846ECA70976C}" sibTransId="{0326A0A9-73B7-43AA-8AE6-A7528C628D17}"/>
    <dgm:cxn modelId="{360BCEF4-3386-444E-B6DE-0BCAF4CECB6C}" type="presOf" srcId="{CFC262C7-8001-4D18-B500-274059E25F37}" destId="{9C5960B5-801E-406A-A177-2E91782F56BF}" srcOrd="0" destOrd="0" presId="urn:microsoft.com/office/officeart/2005/8/layout/hList7"/>
    <dgm:cxn modelId="{9A1B28FA-87E6-41BE-993C-2472FD446FA0}" type="presOf" srcId="{6231B27C-548D-4D34-B837-A971494E1CC8}" destId="{438B76F3-93F7-4B35-8441-85C35102C62D}" srcOrd="0" destOrd="0" presId="urn:microsoft.com/office/officeart/2005/8/layout/hList7"/>
    <dgm:cxn modelId="{17240FFD-BBCA-40C3-89AA-50B65DAEFEFC}" type="presOf" srcId="{2CEF14CE-6CE4-412F-B3F3-EBB1820A25B5}" destId="{18A01622-E795-47EB-81CE-94B08E4379EC}" srcOrd="1" destOrd="0" presId="urn:microsoft.com/office/officeart/2005/8/layout/hList7"/>
    <dgm:cxn modelId="{1C5DF7AB-0B70-4AE5-9152-21699A2EBFA1}" type="presParOf" srcId="{C17CB11F-7EDB-44EA-9F29-CF4908117800}" destId="{3F52132E-4DFC-4587-A207-B81DEEF45518}" srcOrd="0" destOrd="0" presId="urn:microsoft.com/office/officeart/2005/8/layout/hList7"/>
    <dgm:cxn modelId="{DCC5AD84-F8DE-4C65-AB19-45A825525DD4}" type="presParOf" srcId="{C17CB11F-7EDB-44EA-9F29-CF4908117800}" destId="{CBC5072B-8E84-4FB5-A329-FA7AC71B1982}" srcOrd="1" destOrd="0" presId="urn:microsoft.com/office/officeart/2005/8/layout/hList7"/>
    <dgm:cxn modelId="{2AA83ED9-14B6-4833-AB3B-2039832C75E5}" type="presParOf" srcId="{CBC5072B-8E84-4FB5-A329-FA7AC71B1982}" destId="{87043388-0020-4DE9-93E6-67D4A4BB4E6A}" srcOrd="0" destOrd="0" presId="urn:microsoft.com/office/officeart/2005/8/layout/hList7"/>
    <dgm:cxn modelId="{F30BC145-99F9-4A18-BE39-A2A0E01435D4}" type="presParOf" srcId="{87043388-0020-4DE9-93E6-67D4A4BB4E6A}" destId="{A11E846C-4803-4509-B864-24BC212A2369}" srcOrd="0" destOrd="0" presId="urn:microsoft.com/office/officeart/2005/8/layout/hList7"/>
    <dgm:cxn modelId="{6B159C42-A77D-44D8-91BE-E5FA3885AF69}" type="presParOf" srcId="{87043388-0020-4DE9-93E6-67D4A4BB4E6A}" destId="{18A01622-E795-47EB-81CE-94B08E4379EC}" srcOrd="1" destOrd="0" presId="urn:microsoft.com/office/officeart/2005/8/layout/hList7"/>
    <dgm:cxn modelId="{D6B43763-2EA8-4206-B39F-462EA426A0BC}" type="presParOf" srcId="{87043388-0020-4DE9-93E6-67D4A4BB4E6A}" destId="{93E28764-D5AE-49A0-BD52-CC4B124DB0F9}" srcOrd="2" destOrd="0" presId="urn:microsoft.com/office/officeart/2005/8/layout/hList7"/>
    <dgm:cxn modelId="{CA35A01F-1C6C-4354-A49E-354EDFEB6265}" type="presParOf" srcId="{87043388-0020-4DE9-93E6-67D4A4BB4E6A}" destId="{14756421-8AF6-413B-932F-7C4850CCF896}" srcOrd="3" destOrd="0" presId="urn:microsoft.com/office/officeart/2005/8/layout/hList7"/>
    <dgm:cxn modelId="{D696F4E3-A915-4F6D-9C58-C6BA15ABDFDA}" type="presParOf" srcId="{CBC5072B-8E84-4FB5-A329-FA7AC71B1982}" destId="{9C5960B5-801E-406A-A177-2E91782F56BF}" srcOrd="1" destOrd="0" presId="urn:microsoft.com/office/officeart/2005/8/layout/hList7"/>
    <dgm:cxn modelId="{0AE2D34F-F6E2-47B2-AD4F-5458A497CD25}" type="presParOf" srcId="{CBC5072B-8E84-4FB5-A329-FA7AC71B1982}" destId="{8709136E-C207-4BF1-99DA-36C591A89BE9}" srcOrd="2" destOrd="0" presId="urn:microsoft.com/office/officeart/2005/8/layout/hList7"/>
    <dgm:cxn modelId="{9B6FC331-CF23-4E36-89A3-7ADB1C1067F7}" type="presParOf" srcId="{8709136E-C207-4BF1-99DA-36C591A89BE9}" destId="{2C13EE97-57D5-4B59-81F6-2498DFF24559}" srcOrd="0" destOrd="0" presId="urn:microsoft.com/office/officeart/2005/8/layout/hList7"/>
    <dgm:cxn modelId="{B85918C5-54B5-421B-8050-2B6F1D3E72E9}" type="presParOf" srcId="{8709136E-C207-4BF1-99DA-36C591A89BE9}" destId="{4EF9FD58-2C47-4EAA-AB93-65DCFD581AD1}" srcOrd="1" destOrd="0" presId="urn:microsoft.com/office/officeart/2005/8/layout/hList7"/>
    <dgm:cxn modelId="{36591298-E9A3-4A51-8A65-E7CC1A7812E7}" type="presParOf" srcId="{8709136E-C207-4BF1-99DA-36C591A89BE9}" destId="{A8AF9E7B-C7E8-4B2D-9481-10700AC47130}" srcOrd="2" destOrd="0" presId="urn:microsoft.com/office/officeart/2005/8/layout/hList7"/>
    <dgm:cxn modelId="{A5FEFE8A-96DD-4AB9-9808-921A47FA78E0}" type="presParOf" srcId="{8709136E-C207-4BF1-99DA-36C591A89BE9}" destId="{4EA24603-2EB2-4CAC-9F4B-40BBC4B8A168}" srcOrd="3" destOrd="0" presId="urn:microsoft.com/office/officeart/2005/8/layout/hList7"/>
    <dgm:cxn modelId="{C3054EBF-3920-4265-A892-C294CC76B043}" type="presParOf" srcId="{CBC5072B-8E84-4FB5-A329-FA7AC71B1982}" destId="{E00BF23E-2DB4-4EB9-A2BA-AA0591D42098}" srcOrd="3" destOrd="0" presId="urn:microsoft.com/office/officeart/2005/8/layout/hList7"/>
    <dgm:cxn modelId="{32BE23B4-42F1-4AC3-910E-35F8FD9F073F}" type="presParOf" srcId="{CBC5072B-8E84-4FB5-A329-FA7AC71B1982}" destId="{D5B9E788-18B3-4655-88F5-AA9DC0C898F9}" srcOrd="4" destOrd="0" presId="urn:microsoft.com/office/officeart/2005/8/layout/hList7"/>
    <dgm:cxn modelId="{69A55F56-B4E2-4396-A2C6-3C208D73677C}" type="presParOf" srcId="{D5B9E788-18B3-4655-88F5-AA9DC0C898F9}" destId="{251FD322-A3D3-45C0-9D11-454C50ED8CFE}" srcOrd="0" destOrd="0" presId="urn:microsoft.com/office/officeart/2005/8/layout/hList7"/>
    <dgm:cxn modelId="{A15385EC-C695-4613-BE52-671D0A26B8AA}" type="presParOf" srcId="{D5B9E788-18B3-4655-88F5-AA9DC0C898F9}" destId="{1AAA169C-8E50-4154-8F35-2273F07D7C78}" srcOrd="1" destOrd="0" presId="urn:microsoft.com/office/officeart/2005/8/layout/hList7"/>
    <dgm:cxn modelId="{3F6C608E-24B4-4851-A907-04A88D66EA06}" type="presParOf" srcId="{D5B9E788-18B3-4655-88F5-AA9DC0C898F9}" destId="{C2BAA001-C9B6-4DC6-9AE2-E557CEB0168D}" srcOrd="2" destOrd="0" presId="urn:microsoft.com/office/officeart/2005/8/layout/hList7"/>
    <dgm:cxn modelId="{93661A70-0CDF-44F2-832A-567E1C52855F}" type="presParOf" srcId="{D5B9E788-18B3-4655-88F5-AA9DC0C898F9}" destId="{EAEDD4AD-F5A9-423C-9A56-9662A520E081}" srcOrd="3" destOrd="0" presId="urn:microsoft.com/office/officeart/2005/8/layout/hList7"/>
    <dgm:cxn modelId="{05577FC6-AA66-4B20-A755-972C3A5E1E6A}" type="presParOf" srcId="{CBC5072B-8E84-4FB5-A329-FA7AC71B1982}" destId="{0678C716-ABBF-404A-8162-FDD3CC630C8B}" srcOrd="5" destOrd="0" presId="urn:microsoft.com/office/officeart/2005/8/layout/hList7"/>
    <dgm:cxn modelId="{4953AF27-172A-41FF-93F5-1DB4655629D2}" type="presParOf" srcId="{CBC5072B-8E84-4FB5-A329-FA7AC71B1982}" destId="{6F880827-BC87-4512-A615-BC75E3091F0A}" srcOrd="6" destOrd="0" presId="urn:microsoft.com/office/officeart/2005/8/layout/hList7"/>
    <dgm:cxn modelId="{059A7A95-4C71-4044-939A-C715F1AE5358}" type="presParOf" srcId="{6F880827-BC87-4512-A615-BC75E3091F0A}" destId="{63E65C78-7CC3-4DE2-81BB-D2991E43444E}" srcOrd="0" destOrd="0" presId="urn:microsoft.com/office/officeart/2005/8/layout/hList7"/>
    <dgm:cxn modelId="{E66DCDFD-7C31-4293-8FAB-A500C80BCCF2}" type="presParOf" srcId="{6F880827-BC87-4512-A615-BC75E3091F0A}" destId="{5FC5774F-AC72-46E0-9701-9939B658E7BA}" srcOrd="1" destOrd="0" presId="urn:microsoft.com/office/officeart/2005/8/layout/hList7"/>
    <dgm:cxn modelId="{92062CC9-A90E-423F-9EA6-2B2EE6D53CC7}" type="presParOf" srcId="{6F880827-BC87-4512-A615-BC75E3091F0A}" destId="{32CE96C5-5ABA-4067-A7B3-35DF2BB03363}" srcOrd="2" destOrd="0" presId="urn:microsoft.com/office/officeart/2005/8/layout/hList7"/>
    <dgm:cxn modelId="{ACA5AC77-4BAC-4132-A7EB-463000B3414F}" type="presParOf" srcId="{6F880827-BC87-4512-A615-BC75E3091F0A}" destId="{26DEEAFE-3B43-43C7-9821-6EEAE1EE5BC5}" srcOrd="3" destOrd="0" presId="urn:microsoft.com/office/officeart/2005/8/layout/hList7"/>
    <dgm:cxn modelId="{C6AE693C-B4BB-483D-81F4-0B3BA43DFA56}" type="presParOf" srcId="{CBC5072B-8E84-4FB5-A329-FA7AC71B1982}" destId="{CE548962-7703-4C73-9A3C-A27CC2C3490C}" srcOrd="7" destOrd="0" presId="urn:microsoft.com/office/officeart/2005/8/layout/hList7"/>
    <dgm:cxn modelId="{BB2C5167-7890-44D6-9CE7-1C7148AC5213}" type="presParOf" srcId="{CBC5072B-8E84-4FB5-A329-FA7AC71B1982}" destId="{FD5F0A30-FFF3-4D05-A43A-9EC630384CB2}" srcOrd="8" destOrd="0" presId="urn:microsoft.com/office/officeart/2005/8/layout/hList7"/>
    <dgm:cxn modelId="{E0B7A1A0-BAD0-464D-85F5-8BD4DB07FE09}" type="presParOf" srcId="{FD5F0A30-FFF3-4D05-A43A-9EC630384CB2}" destId="{623AAEA4-545D-49E1-9A99-C7BC57F941D8}" srcOrd="0" destOrd="0" presId="urn:microsoft.com/office/officeart/2005/8/layout/hList7"/>
    <dgm:cxn modelId="{63E6B95A-82BE-487F-A2B9-536723B35049}" type="presParOf" srcId="{FD5F0A30-FFF3-4D05-A43A-9EC630384CB2}" destId="{9D05E3E2-8E97-4B2F-A6D5-1AEB4B44C32B}" srcOrd="1" destOrd="0" presId="urn:microsoft.com/office/officeart/2005/8/layout/hList7"/>
    <dgm:cxn modelId="{23C80B09-C299-4EBA-913C-D50C77D7EBE1}" type="presParOf" srcId="{FD5F0A30-FFF3-4D05-A43A-9EC630384CB2}" destId="{2BC6456B-1CDB-453E-9312-2B1E19198DDC}" srcOrd="2" destOrd="0" presId="urn:microsoft.com/office/officeart/2005/8/layout/hList7"/>
    <dgm:cxn modelId="{633B66E0-A206-4689-A402-5EA19AAF49FA}" type="presParOf" srcId="{FD5F0A30-FFF3-4D05-A43A-9EC630384CB2}" destId="{3F775F79-CAB5-41C3-9B74-E4F0377721C1}" srcOrd="3" destOrd="0" presId="urn:microsoft.com/office/officeart/2005/8/layout/hList7"/>
    <dgm:cxn modelId="{6C6DCF6C-DF58-4772-82FB-792E6420B39F}" type="presParOf" srcId="{CBC5072B-8E84-4FB5-A329-FA7AC71B1982}" destId="{7B0FF5A0-139C-4832-93E6-099645E51C50}" srcOrd="9" destOrd="0" presId="urn:microsoft.com/office/officeart/2005/8/layout/hList7"/>
    <dgm:cxn modelId="{6FEA5224-BE75-4079-8113-3FAB489DED65}" type="presParOf" srcId="{CBC5072B-8E84-4FB5-A329-FA7AC71B1982}" destId="{D8D4715F-52CD-42C2-AFD8-463848B7440F}" srcOrd="10" destOrd="0" presId="urn:microsoft.com/office/officeart/2005/8/layout/hList7"/>
    <dgm:cxn modelId="{C966A1B9-314F-4D46-AB42-C16CB024C9B3}" type="presParOf" srcId="{D8D4715F-52CD-42C2-AFD8-463848B7440F}" destId="{438B76F3-93F7-4B35-8441-85C35102C62D}" srcOrd="0" destOrd="0" presId="urn:microsoft.com/office/officeart/2005/8/layout/hList7"/>
    <dgm:cxn modelId="{5C7FF45D-45B0-460A-9C20-6FF71B3E6E8D}" type="presParOf" srcId="{D8D4715F-52CD-42C2-AFD8-463848B7440F}" destId="{9B00383F-1D1A-42CA-93AA-3D8EE5C67CA8}" srcOrd="1" destOrd="0" presId="urn:microsoft.com/office/officeart/2005/8/layout/hList7"/>
    <dgm:cxn modelId="{A5528D1B-62C2-4D42-831D-BD7B5BE74D54}" type="presParOf" srcId="{D8D4715F-52CD-42C2-AFD8-463848B7440F}" destId="{9659284D-7DB4-44FC-8A3B-9934E2CE14E5}" srcOrd="2" destOrd="0" presId="urn:microsoft.com/office/officeart/2005/8/layout/hList7"/>
    <dgm:cxn modelId="{58B987EE-3A52-4D24-857B-8BCC4A92F1BA}" type="presParOf" srcId="{D8D4715F-52CD-42C2-AFD8-463848B7440F}" destId="{C18C8E60-508B-4DBA-BDCF-3DBA734C423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271C39-C2D1-4422-B97D-87C2FEFE28AE}" type="doc">
      <dgm:prSet loTypeId="urn:microsoft.com/office/officeart/2005/8/layout/hList7" loCatId="list" qsTypeId="urn:microsoft.com/office/officeart/2005/8/quickstyle/simple1#2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2CEF14CE-6CE4-412F-B3F3-EBB1820A25B5}">
      <dgm:prSet/>
      <dgm:spPr>
        <a:xfrm>
          <a:off x="138" y="0"/>
          <a:ext cx="1844426" cy="4744681"/>
        </a:xfrm>
        <a:prstGeom prst="roundRect">
          <a:avLst>
            <a:gd name="adj" fmla="val 10000"/>
          </a:avLst>
        </a:prstGeom>
        <a:solidFill>
          <a:srgbClr val="DA78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U.S. Immigration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Work visas &amp; green cards, handled end-to-end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93821195-4B8E-467F-9718-253A63E4B9DA}" type="parTrans" cxnId="{72E152AA-7419-44C1-AD68-7C7C3BCCE6E5}">
      <dgm:prSet/>
      <dgm:spPr/>
      <dgm:t>
        <a:bodyPr/>
        <a:lstStyle/>
        <a:p>
          <a:endParaRPr lang="en-US" b="1"/>
        </a:p>
      </dgm:t>
    </dgm:pt>
    <dgm:pt modelId="{CFC262C7-8001-4D18-B500-274059E25F37}" type="sibTrans" cxnId="{72E152AA-7419-44C1-AD68-7C7C3BCCE6E5}">
      <dgm:prSet/>
      <dgm:spPr/>
      <dgm:t>
        <a:bodyPr/>
        <a:lstStyle/>
        <a:p>
          <a:endParaRPr lang="en-US" b="1"/>
        </a:p>
      </dgm:t>
    </dgm:pt>
    <dgm:pt modelId="{657E8CE3-9391-4CAC-9B39-5F8EDD6FD4CA}">
      <dgm:prSet/>
      <dgm:spPr>
        <a:xfrm>
          <a:off x="1899898" y="0"/>
          <a:ext cx="1844426" cy="4744681"/>
        </a:xfrm>
        <a:prstGeom prst="roundRect">
          <a:avLst>
            <a:gd name="adj" fmla="val 10000"/>
          </a:avLst>
        </a:prstGeom>
        <a:solidFill>
          <a:srgbClr val="799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Global Immigration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Worldwide mobility support through a single partner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F2A4F78-D198-4C6D-8D94-F804254B8AA5}" type="parTrans" cxnId="{D99AB6B0-DF40-4667-AA34-8E1AFA26BBFA}">
      <dgm:prSet/>
      <dgm:spPr/>
      <dgm:t>
        <a:bodyPr/>
        <a:lstStyle/>
        <a:p>
          <a:endParaRPr lang="en-US" b="1"/>
        </a:p>
      </dgm:t>
    </dgm:pt>
    <dgm:pt modelId="{F4AB555B-9A8D-49CA-BF00-87DBB3860423}" type="sibTrans" cxnId="{D99AB6B0-DF40-4667-AA34-8E1AFA26BBFA}">
      <dgm:prSet/>
      <dgm:spPr/>
      <dgm:t>
        <a:bodyPr/>
        <a:lstStyle/>
        <a:p>
          <a:endParaRPr lang="en-US" b="1"/>
        </a:p>
      </dgm:t>
    </dgm:pt>
    <dgm:pt modelId="{5F4284EE-DBEE-4D26-A181-050F21C02704}">
      <dgm:prSet/>
      <dgm:spPr>
        <a:xfrm>
          <a:off x="3799657" y="0"/>
          <a:ext cx="1844426" cy="4744681"/>
        </a:xfrm>
        <a:prstGeom prst="roundRect">
          <a:avLst>
            <a:gd name="adj" fmla="val 10000"/>
          </a:avLst>
        </a:prstGeom>
        <a:solidFill>
          <a:srgbClr val="487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Consular Visa Processing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Interview prep &amp; DS-160 review to reduce travel risk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524BAF6-12A6-4E54-8BF0-E19C839AB79D}" type="parTrans" cxnId="{771F4949-47BF-4996-AFFD-A3F659875901}">
      <dgm:prSet/>
      <dgm:spPr/>
      <dgm:t>
        <a:bodyPr/>
        <a:lstStyle/>
        <a:p>
          <a:endParaRPr lang="en-US" b="1"/>
        </a:p>
      </dgm:t>
    </dgm:pt>
    <dgm:pt modelId="{1C8BBAE3-272F-46CD-8E52-1B4C502E44F9}" type="sibTrans" cxnId="{771F4949-47BF-4996-AFFD-A3F659875901}">
      <dgm:prSet/>
      <dgm:spPr/>
      <dgm:t>
        <a:bodyPr/>
        <a:lstStyle/>
        <a:p>
          <a:endParaRPr lang="en-US" b="1"/>
        </a:p>
      </dgm:t>
    </dgm:pt>
    <dgm:pt modelId="{E5425238-EE2B-4F49-975A-597EFC3C36F8}">
      <dgm:prSet/>
      <dgm:spPr>
        <a:xfrm>
          <a:off x="5699417" y="0"/>
          <a:ext cx="1844426" cy="4744681"/>
        </a:xfrm>
        <a:prstGeom prst="roundRect">
          <a:avLst>
            <a:gd name="adj" fmla="val 10000"/>
          </a:avLst>
        </a:prstGeom>
        <a:solidFill>
          <a:srgbClr val="54658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I-9 &amp; Immigration Compliance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Audits, training, and government enforcement support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F020995D-D58B-409B-BEA7-1EA9A363B0A3}" type="parTrans" cxnId="{CBC8D1E3-826F-4EFB-98A2-DBD5576A4486}">
      <dgm:prSet/>
      <dgm:spPr/>
      <dgm:t>
        <a:bodyPr/>
        <a:lstStyle/>
        <a:p>
          <a:endParaRPr lang="en-US" b="1"/>
        </a:p>
      </dgm:t>
    </dgm:pt>
    <dgm:pt modelId="{0B31770B-AF0E-433F-A2B2-4958AD4CDA11}" type="sibTrans" cxnId="{CBC8D1E3-826F-4EFB-98A2-DBD5576A4486}">
      <dgm:prSet/>
      <dgm:spPr/>
      <dgm:t>
        <a:bodyPr/>
        <a:lstStyle/>
        <a:p>
          <a:endParaRPr lang="en-US" b="1"/>
        </a:p>
      </dgm:t>
    </dgm:pt>
    <dgm:pt modelId="{B975B9E7-68E3-4DDF-B179-73120C421C92}">
      <dgm:prSet/>
      <dgm:spPr>
        <a:xfrm>
          <a:off x="7599177" y="0"/>
          <a:ext cx="1844426" cy="4744681"/>
        </a:xfrm>
        <a:prstGeom prst="roundRect">
          <a:avLst>
            <a:gd name="adj" fmla="val 10000"/>
          </a:avLst>
        </a:prstGeom>
        <a:solidFill>
          <a:srgbClr val="936D4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Immigration Litigation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Challenging delays &amp; wrongful denials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339E1FC6-72A4-4234-B8AB-846ECA70976C}" type="parTrans" cxnId="{D4733AEF-0A96-4581-AA2D-B4E6DB7B9899}">
      <dgm:prSet/>
      <dgm:spPr/>
      <dgm:t>
        <a:bodyPr/>
        <a:lstStyle/>
        <a:p>
          <a:endParaRPr lang="en-US" b="1"/>
        </a:p>
      </dgm:t>
    </dgm:pt>
    <dgm:pt modelId="{0326A0A9-73B7-43AA-8AE6-A7528C628D17}" type="sibTrans" cxnId="{D4733AEF-0A96-4581-AA2D-B4E6DB7B9899}">
      <dgm:prSet/>
      <dgm:spPr/>
      <dgm:t>
        <a:bodyPr/>
        <a:lstStyle/>
        <a:p>
          <a:endParaRPr lang="en-US" b="1"/>
        </a:p>
      </dgm:t>
    </dgm:pt>
    <dgm:pt modelId="{6231B27C-548D-4D34-B837-A971494E1CC8}">
      <dgm:prSet/>
      <dgm:spPr>
        <a:xfrm>
          <a:off x="9498936" y="0"/>
          <a:ext cx="1844426" cy="4744681"/>
        </a:xfrm>
        <a:prstGeom prst="roundRect">
          <a:avLst>
            <a:gd name="adj" fmla="val 10000"/>
          </a:avLst>
        </a:prstGeom>
        <a:solidFill>
          <a:srgbClr val="C59A2C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In-House Immigration Specialist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Embedded experts without adding headcount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8740022B-188C-4483-B515-78C64FEF733C}" type="parTrans" cxnId="{2C5EB3A7-1468-4C1D-905B-305FB1527C2F}">
      <dgm:prSet/>
      <dgm:spPr/>
      <dgm:t>
        <a:bodyPr/>
        <a:lstStyle/>
        <a:p>
          <a:endParaRPr lang="en-US" b="1"/>
        </a:p>
      </dgm:t>
    </dgm:pt>
    <dgm:pt modelId="{867D7CB5-62EF-4FB2-B771-F686116E19DE}" type="sibTrans" cxnId="{2C5EB3A7-1468-4C1D-905B-305FB1527C2F}">
      <dgm:prSet/>
      <dgm:spPr/>
      <dgm:t>
        <a:bodyPr/>
        <a:lstStyle/>
        <a:p>
          <a:endParaRPr lang="en-US" b="1"/>
        </a:p>
      </dgm:t>
    </dgm:pt>
    <dgm:pt modelId="{C17CB11F-7EDB-44EA-9F29-CF4908117800}" type="pres">
      <dgm:prSet presAssocID="{12271C39-C2D1-4422-B97D-87C2FEFE28AE}" presName="Name0" presStyleCnt="0">
        <dgm:presLayoutVars>
          <dgm:dir/>
          <dgm:resizeHandles val="exact"/>
        </dgm:presLayoutVars>
      </dgm:prSet>
      <dgm:spPr/>
    </dgm:pt>
    <dgm:pt modelId="{3F52132E-4DFC-4587-A207-B81DEEF45518}" type="pres">
      <dgm:prSet presAssocID="{12271C39-C2D1-4422-B97D-87C2FEFE28AE}" presName="fgShape" presStyleLbl="fgShp" presStyleIdx="0" presStyleCnt="1" custScaleY="30612"/>
      <dgm:spPr>
        <a:xfrm>
          <a:off x="453740" y="4042662"/>
          <a:ext cx="10436021" cy="217866"/>
        </a:xfrm>
        <a:prstGeom prst="leftRightArrow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BC5072B-8E84-4FB5-A329-FA7AC71B1982}" type="pres">
      <dgm:prSet presAssocID="{12271C39-C2D1-4422-B97D-87C2FEFE28AE}" presName="linComp" presStyleCnt="0"/>
      <dgm:spPr/>
    </dgm:pt>
    <dgm:pt modelId="{87043388-0020-4DE9-93E6-67D4A4BB4E6A}" type="pres">
      <dgm:prSet presAssocID="{2CEF14CE-6CE4-412F-B3F3-EBB1820A25B5}" presName="compNode" presStyleCnt="0"/>
      <dgm:spPr/>
    </dgm:pt>
    <dgm:pt modelId="{A11E846C-4803-4509-B864-24BC212A2369}" type="pres">
      <dgm:prSet presAssocID="{2CEF14CE-6CE4-412F-B3F3-EBB1820A25B5}" presName="bkgdShape" presStyleLbl="node1" presStyleIdx="0" presStyleCnt="6"/>
      <dgm:spPr/>
    </dgm:pt>
    <dgm:pt modelId="{18A01622-E795-47EB-81CE-94B08E4379EC}" type="pres">
      <dgm:prSet presAssocID="{2CEF14CE-6CE4-412F-B3F3-EBB1820A25B5}" presName="nodeTx" presStyleLbl="node1" presStyleIdx="0" presStyleCnt="6">
        <dgm:presLayoutVars>
          <dgm:bulletEnabled val="1"/>
        </dgm:presLayoutVars>
      </dgm:prSet>
      <dgm:spPr/>
    </dgm:pt>
    <dgm:pt modelId="{93E28764-D5AE-49A0-BD52-CC4B124DB0F9}" type="pres">
      <dgm:prSet presAssocID="{2CEF14CE-6CE4-412F-B3F3-EBB1820A25B5}" presName="invisiNode" presStyleLbl="node1" presStyleIdx="0" presStyleCnt="6"/>
      <dgm:spPr/>
    </dgm:pt>
    <dgm:pt modelId="{14756421-8AF6-413B-932F-7C4850CCF896}" type="pres">
      <dgm:prSet presAssocID="{2CEF14CE-6CE4-412F-B3F3-EBB1820A25B5}" presName="imagNode" presStyleLbl="fgImgPlace1" presStyleIdx="0" presStyleCnt="6"/>
      <dgm:spPr>
        <a:xfrm>
          <a:off x="13236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City with solid fill"/>
        </a:ext>
      </dgm:extLst>
    </dgm:pt>
    <dgm:pt modelId="{9C5960B5-801E-406A-A177-2E91782F56BF}" type="pres">
      <dgm:prSet presAssocID="{CFC262C7-8001-4D18-B500-274059E25F37}" presName="sibTrans" presStyleLbl="sibTrans2D1" presStyleIdx="0" presStyleCnt="0"/>
      <dgm:spPr/>
    </dgm:pt>
    <dgm:pt modelId="{8709136E-C207-4BF1-99DA-36C591A89BE9}" type="pres">
      <dgm:prSet presAssocID="{657E8CE3-9391-4CAC-9B39-5F8EDD6FD4CA}" presName="compNode" presStyleCnt="0"/>
      <dgm:spPr/>
    </dgm:pt>
    <dgm:pt modelId="{2C13EE97-57D5-4B59-81F6-2498DFF24559}" type="pres">
      <dgm:prSet presAssocID="{657E8CE3-9391-4CAC-9B39-5F8EDD6FD4CA}" presName="bkgdShape" presStyleLbl="node1" presStyleIdx="1" presStyleCnt="6"/>
      <dgm:spPr/>
    </dgm:pt>
    <dgm:pt modelId="{4EF9FD58-2C47-4EAA-AB93-65DCFD581AD1}" type="pres">
      <dgm:prSet presAssocID="{657E8CE3-9391-4CAC-9B39-5F8EDD6FD4CA}" presName="nodeTx" presStyleLbl="node1" presStyleIdx="1" presStyleCnt="6">
        <dgm:presLayoutVars>
          <dgm:bulletEnabled val="1"/>
        </dgm:presLayoutVars>
      </dgm:prSet>
      <dgm:spPr/>
    </dgm:pt>
    <dgm:pt modelId="{A8AF9E7B-C7E8-4B2D-9481-10700AC47130}" type="pres">
      <dgm:prSet presAssocID="{657E8CE3-9391-4CAC-9B39-5F8EDD6FD4CA}" presName="invisiNode" presStyleLbl="node1" presStyleIdx="1" presStyleCnt="6"/>
      <dgm:spPr/>
    </dgm:pt>
    <dgm:pt modelId="{4EA24603-2EB2-4CAC-9F4B-40BBC4B8A168}" type="pres">
      <dgm:prSet presAssocID="{657E8CE3-9391-4CAC-9B39-5F8EDD6FD4CA}" presName="imagNode" presStyleLbl="fgImgPlace1" presStyleIdx="1" presStyleCnt="6"/>
      <dgm:spPr>
        <a:xfrm>
          <a:off x="203212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Earth globe: Americas with solid fill"/>
        </a:ext>
      </dgm:extLst>
    </dgm:pt>
    <dgm:pt modelId="{E00BF23E-2DB4-4EB9-A2BA-AA0591D42098}" type="pres">
      <dgm:prSet presAssocID="{F4AB555B-9A8D-49CA-BF00-87DBB3860423}" presName="sibTrans" presStyleLbl="sibTrans2D1" presStyleIdx="0" presStyleCnt="0"/>
      <dgm:spPr/>
    </dgm:pt>
    <dgm:pt modelId="{D5B9E788-18B3-4655-88F5-AA9DC0C898F9}" type="pres">
      <dgm:prSet presAssocID="{5F4284EE-DBEE-4D26-A181-050F21C02704}" presName="compNode" presStyleCnt="0"/>
      <dgm:spPr/>
    </dgm:pt>
    <dgm:pt modelId="{251FD322-A3D3-45C0-9D11-454C50ED8CFE}" type="pres">
      <dgm:prSet presAssocID="{5F4284EE-DBEE-4D26-A181-050F21C02704}" presName="bkgdShape" presStyleLbl="node1" presStyleIdx="2" presStyleCnt="6"/>
      <dgm:spPr/>
    </dgm:pt>
    <dgm:pt modelId="{1AAA169C-8E50-4154-8F35-2273F07D7C78}" type="pres">
      <dgm:prSet presAssocID="{5F4284EE-DBEE-4D26-A181-050F21C02704}" presName="nodeTx" presStyleLbl="node1" presStyleIdx="2" presStyleCnt="6">
        <dgm:presLayoutVars>
          <dgm:bulletEnabled val="1"/>
        </dgm:presLayoutVars>
      </dgm:prSet>
      <dgm:spPr/>
    </dgm:pt>
    <dgm:pt modelId="{C2BAA001-C9B6-4DC6-9AE2-E557CEB0168D}" type="pres">
      <dgm:prSet presAssocID="{5F4284EE-DBEE-4D26-A181-050F21C02704}" presName="invisiNode" presStyleLbl="node1" presStyleIdx="2" presStyleCnt="6"/>
      <dgm:spPr/>
    </dgm:pt>
    <dgm:pt modelId="{EAEDD4AD-F5A9-423C-9A56-9662A520E081}" type="pres">
      <dgm:prSet presAssocID="{5F4284EE-DBEE-4D26-A181-050F21C02704}" presName="imagNode" presStyleLbl="fgImgPlace1" presStyleIdx="2" presStyleCnt="6"/>
      <dgm:spPr>
        <a:xfrm>
          <a:off x="393188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Boardroom with solid fill"/>
        </a:ext>
      </dgm:extLst>
    </dgm:pt>
    <dgm:pt modelId="{0678C716-ABBF-404A-8162-FDD3CC630C8B}" type="pres">
      <dgm:prSet presAssocID="{1C8BBAE3-272F-46CD-8E52-1B4C502E44F9}" presName="sibTrans" presStyleLbl="sibTrans2D1" presStyleIdx="0" presStyleCnt="0"/>
      <dgm:spPr/>
    </dgm:pt>
    <dgm:pt modelId="{6F880827-BC87-4512-A615-BC75E3091F0A}" type="pres">
      <dgm:prSet presAssocID="{E5425238-EE2B-4F49-975A-597EFC3C36F8}" presName="compNode" presStyleCnt="0"/>
      <dgm:spPr/>
    </dgm:pt>
    <dgm:pt modelId="{63E65C78-7CC3-4DE2-81BB-D2991E43444E}" type="pres">
      <dgm:prSet presAssocID="{E5425238-EE2B-4F49-975A-597EFC3C36F8}" presName="bkgdShape" presStyleLbl="node1" presStyleIdx="3" presStyleCnt="6"/>
      <dgm:spPr/>
    </dgm:pt>
    <dgm:pt modelId="{5FC5774F-AC72-46E0-9701-9939B658E7BA}" type="pres">
      <dgm:prSet presAssocID="{E5425238-EE2B-4F49-975A-597EFC3C36F8}" presName="nodeTx" presStyleLbl="node1" presStyleIdx="3" presStyleCnt="6">
        <dgm:presLayoutVars>
          <dgm:bulletEnabled val="1"/>
        </dgm:presLayoutVars>
      </dgm:prSet>
      <dgm:spPr/>
    </dgm:pt>
    <dgm:pt modelId="{32CE96C5-5ABA-4067-A7B3-35DF2BB03363}" type="pres">
      <dgm:prSet presAssocID="{E5425238-EE2B-4F49-975A-597EFC3C36F8}" presName="invisiNode" presStyleLbl="node1" presStyleIdx="3" presStyleCnt="6"/>
      <dgm:spPr/>
    </dgm:pt>
    <dgm:pt modelId="{26DEEAFE-3B43-43C7-9821-6EEAE1EE5BC5}" type="pres">
      <dgm:prSet presAssocID="{E5425238-EE2B-4F49-975A-597EFC3C36F8}" presName="imagNode" presStyleLbl="fgImgPlace1" presStyleIdx="3" presStyleCnt="6"/>
      <dgm:spPr>
        <a:xfrm>
          <a:off x="583164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Teacher with solid fill"/>
        </a:ext>
      </dgm:extLst>
    </dgm:pt>
    <dgm:pt modelId="{CE548962-7703-4C73-9A3C-A27CC2C3490C}" type="pres">
      <dgm:prSet presAssocID="{0B31770B-AF0E-433F-A2B2-4958AD4CDA11}" presName="sibTrans" presStyleLbl="sibTrans2D1" presStyleIdx="0" presStyleCnt="0"/>
      <dgm:spPr/>
    </dgm:pt>
    <dgm:pt modelId="{FD5F0A30-FFF3-4D05-A43A-9EC630384CB2}" type="pres">
      <dgm:prSet presAssocID="{B975B9E7-68E3-4DDF-B179-73120C421C92}" presName="compNode" presStyleCnt="0"/>
      <dgm:spPr/>
    </dgm:pt>
    <dgm:pt modelId="{623AAEA4-545D-49E1-9A99-C7BC57F941D8}" type="pres">
      <dgm:prSet presAssocID="{B975B9E7-68E3-4DDF-B179-73120C421C92}" presName="bkgdShape" presStyleLbl="node1" presStyleIdx="4" presStyleCnt="6"/>
      <dgm:spPr/>
    </dgm:pt>
    <dgm:pt modelId="{9D05E3E2-8E97-4B2F-A6D5-1AEB4B44C32B}" type="pres">
      <dgm:prSet presAssocID="{B975B9E7-68E3-4DDF-B179-73120C421C92}" presName="nodeTx" presStyleLbl="node1" presStyleIdx="4" presStyleCnt="6">
        <dgm:presLayoutVars>
          <dgm:bulletEnabled val="1"/>
        </dgm:presLayoutVars>
      </dgm:prSet>
      <dgm:spPr/>
    </dgm:pt>
    <dgm:pt modelId="{2BC6456B-1CDB-453E-9312-2B1E19198DDC}" type="pres">
      <dgm:prSet presAssocID="{B975B9E7-68E3-4DDF-B179-73120C421C92}" presName="invisiNode" presStyleLbl="node1" presStyleIdx="4" presStyleCnt="6"/>
      <dgm:spPr/>
    </dgm:pt>
    <dgm:pt modelId="{3F775F79-CAB5-41C3-9B74-E4F0377721C1}" type="pres">
      <dgm:prSet presAssocID="{B975B9E7-68E3-4DDF-B179-73120C421C92}" presName="imagNode" presStyleLbl="fgImgPlace1" presStyleIdx="4" presStyleCnt="6"/>
      <dgm:spPr>
        <a:xfrm>
          <a:off x="773140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Scales of justice with solid fill"/>
        </a:ext>
      </dgm:extLst>
    </dgm:pt>
    <dgm:pt modelId="{7B0FF5A0-139C-4832-93E6-099645E51C50}" type="pres">
      <dgm:prSet presAssocID="{0326A0A9-73B7-43AA-8AE6-A7528C628D17}" presName="sibTrans" presStyleLbl="sibTrans2D1" presStyleIdx="0" presStyleCnt="0"/>
      <dgm:spPr/>
    </dgm:pt>
    <dgm:pt modelId="{D8D4715F-52CD-42C2-AFD8-463848B7440F}" type="pres">
      <dgm:prSet presAssocID="{6231B27C-548D-4D34-B837-A971494E1CC8}" presName="compNode" presStyleCnt="0"/>
      <dgm:spPr/>
    </dgm:pt>
    <dgm:pt modelId="{438B76F3-93F7-4B35-8441-85C35102C62D}" type="pres">
      <dgm:prSet presAssocID="{6231B27C-548D-4D34-B837-A971494E1CC8}" presName="bkgdShape" presStyleLbl="node1" presStyleIdx="5" presStyleCnt="6"/>
      <dgm:spPr/>
    </dgm:pt>
    <dgm:pt modelId="{9B00383F-1D1A-42CA-93AA-3D8EE5C67CA8}" type="pres">
      <dgm:prSet presAssocID="{6231B27C-548D-4D34-B837-A971494E1CC8}" presName="nodeTx" presStyleLbl="node1" presStyleIdx="5" presStyleCnt="6">
        <dgm:presLayoutVars>
          <dgm:bulletEnabled val="1"/>
        </dgm:presLayoutVars>
      </dgm:prSet>
      <dgm:spPr/>
    </dgm:pt>
    <dgm:pt modelId="{9659284D-7DB4-44FC-8A3B-9934E2CE14E5}" type="pres">
      <dgm:prSet presAssocID="{6231B27C-548D-4D34-B837-A971494E1CC8}" presName="invisiNode" presStyleLbl="node1" presStyleIdx="5" presStyleCnt="6"/>
      <dgm:spPr/>
    </dgm:pt>
    <dgm:pt modelId="{C18C8E60-508B-4DBA-BDCF-3DBA734C423D}" type="pres">
      <dgm:prSet presAssocID="{6231B27C-548D-4D34-B837-A971494E1CC8}" presName="imagNode" presStyleLbl="fgImgPlace1" presStyleIdx="5" presStyleCnt="6"/>
      <dgm:spPr>
        <a:xfrm>
          <a:off x="9631160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Office Chair with solid fill"/>
        </a:ext>
      </dgm:extLst>
    </dgm:pt>
  </dgm:ptLst>
  <dgm:cxnLst>
    <dgm:cxn modelId="{320C960E-4BD1-451D-AB57-FAFA9AB62171}" type="presOf" srcId="{6231B27C-548D-4D34-B837-A971494E1CC8}" destId="{9B00383F-1D1A-42CA-93AA-3D8EE5C67CA8}" srcOrd="1" destOrd="0" presId="urn:microsoft.com/office/officeart/2005/8/layout/hList7"/>
    <dgm:cxn modelId="{4019C51C-282E-4AD8-A311-B65988A483DD}" type="presOf" srcId="{2CEF14CE-6CE4-412F-B3F3-EBB1820A25B5}" destId="{A11E846C-4803-4509-B864-24BC212A2369}" srcOrd="0" destOrd="0" presId="urn:microsoft.com/office/officeart/2005/8/layout/hList7"/>
    <dgm:cxn modelId="{1A61E929-E30B-436D-B342-1486C7696BC4}" type="presOf" srcId="{E5425238-EE2B-4F49-975A-597EFC3C36F8}" destId="{5FC5774F-AC72-46E0-9701-9939B658E7BA}" srcOrd="1" destOrd="0" presId="urn:microsoft.com/office/officeart/2005/8/layout/hList7"/>
    <dgm:cxn modelId="{DDDD9C37-A805-4C70-9E6F-53511D86F1BD}" type="presOf" srcId="{0326A0A9-73B7-43AA-8AE6-A7528C628D17}" destId="{7B0FF5A0-139C-4832-93E6-099645E51C50}" srcOrd="0" destOrd="0" presId="urn:microsoft.com/office/officeart/2005/8/layout/hList7"/>
    <dgm:cxn modelId="{45A3EF3E-6EDA-463D-9D6A-034AEE3C5F79}" type="presOf" srcId="{5F4284EE-DBEE-4D26-A181-050F21C02704}" destId="{1AAA169C-8E50-4154-8F35-2273F07D7C78}" srcOrd="1" destOrd="0" presId="urn:microsoft.com/office/officeart/2005/8/layout/hList7"/>
    <dgm:cxn modelId="{771F4949-47BF-4996-AFFD-A3F659875901}" srcId="{12271C39-C2D1-4422-B97D-87C2FEFE28AE}" destId="{5F4284EE-DBEE-4D26-A181-050F21C02704}" srcOrd="2" destOrd="0" parTransId="{2524BAF6-12A6-4E54-8BF0-E19C839AB79D}" sibTransId="{1C8BBAE3-272F-46CD-8E52-1B4C502E44F9}"/>
    <dgm:cxn modelId="{138D366F-19FA-4E32-BD08-65D90C0C4DEE}" type="presOf" srcId="{B975B9E7-68E3-4DDF-B179-73120C421C92}" destId="{9D05E3E2-8E97-4B2F-A6D5-1AEB4B44C32B}" srcOrd="1" destOrd="0" presId="urn:microsoft.com/office/officeart/2005/8/layout/hList7"/>
    <dgm:cxn modelId="{88AC904F-66FB-46F0-8692-8A6FE235F207}" type="presOf" srcId="{12271C39-C2D1-4422-B97D-87C2FEFE28AE}" destId="{C17CB11F-7EDB-44EA-9F29-CF4908117800}" srcOrd="0" destOrd="0" presId="urn:microsoft.com/office/officeart/2005/8/layout/hList7"/>
    <dgm:cxn modelId="{425ECB4F-EE8A-4270-BF07-408C60BAFBDC}" type="presOf" srcId="{657E8CE3-9391-4CAC-9B39-5F8EDD6FD4CA}" destId="{4EF9FD58-2C47-4EAA-AB93-65DCFD581AD1}" srcOrd="1" destOrd="0" presId="urn:microsoft.com/office/officeart/2005/8/layout/hList7"/>
    <dgm:cxn modelId="{62B35E71-C3FD-491D-9C73-09F594921E1A}" type="presOf" srcId="{E5425238-EE2B-4F49-975A-597EFC3C36F8}" destId="{63E65C78-7CC3-4DE2-81BB-D2991E43444E}" srcOrd="0" destOrd="0" presId="urn:microsoft.com/office/officeart/2005/8/layout/hList7"/>
    <dgm:cxn modelId="{C1EDE453-3ECB-4FDF-95B7-9A38E6C479F4}" type="presOf" srcId="{0B31770B-AF0E-433F-A2B2-4958AD4CDA11}" destId="{CE548962-7703-4C73-9A3C-A27CC2C3490C}" srcOrd="0" destOrd="0" presId="urn:microsoft.com/office/officeart/2005/8/layout/hList7"/>
    <dgm:cxn modelId="{4E1B3890-0402-4E6C-A78F-4FCCCB4B1AC7}" type="presOf" srcId="{F4AB555B-9A8D-49CA-BF00-87DBB3860423}" destId="{E00BF23E-2DB4-4EB9-A2BA-AA0591D42098}" srcOrd="0" destOrd="0" presId="urn:microsoft.com/office/officeart/2005/8/layout/hList7"/>
    <dgm:cxn modelId="{2C5EB3A7-1468-4C1D-905B-305FB1527C2F}" srcId="{12271C39-C2D1-4422-B97D-87C2FEFE28AE}" destId="{6231B27C-548D-4D34-B837-A971494E1CC8}" srcOrd="5" destOrd="0" parTransId="{8740022B-188C-4483-B515-78C64FEF733C}" sibTransId="{867D7CB5-62EF-4FB2-B771-F686116E19DE}"/>
    <dgm:cxn modelId="{72E152AA-7419-44C1-AD68-7C7C3BCCE6E5}" srcId="{12271C39-C2D1-4422-B97D-87C2FEFE28AE}" destId="{2CEF14CE-6CE4-412F-B3F3-EBB1820A25B5}" srcOrd="0" destOrd="0" parTransId="{93821195-4B8E-467F-9718-253A63E4B9DA}" sibTransId="{CFC262C7-8001-4D18-B500-274059E25F37}"/>
    <dgm:cxn modelId="{F1DE24AD-4599-4F8C-879D-48CEC3372439}" type="presOf" srcId="{657E8CE3-9391-4CAC-9B39-5F8EDD6FD4CA}" destId="{2C13EE97-57D5-4B59-81F6-2498DFF24559}" srcOrd="0" destOrd="0" presId="urn:microsoft.com/office/officeart/2005/8/layout/hList7"/>
    <dgm:cxn modelId="{D99AB6B0-DF40-4667-AA34-8E1AFA26BBFA}" srcId="{12271C39-C2D1-4422-B97D-87C2FEFE28AE}" destId="{657E8CE3-9391-4CAC-9B39-5F8EDD6FD4CA}" srcOrd="1" destOrd="0" parTransId="{DF2A4F78-D198-4C6D-8D94-F804254B8AA5}" sibTransId="{F4AB555B-9A8D-49CA-BF00-87DBB3860423}"/>
    <dgm:cxn modelId="{FCEBA6CA-BCF9-4362-8B29-76DAF91369D2}" type="presOf" srcId="{5F4284EE-DBEE-4D26-A181-050F21C02704}" destId="{251FD322-A3D3-45C0-9D11-454C50ED8CFE}" srcOrd="0" destOrd="0" presId="urn:microsoft.com/office/officeart/2005/8/layout/hList7"/>
    <dgm:cxn modelId="{D7C2F6D7-3870-4868-9320-DBE254565EC8}" type="presOf" srcId="{1C8BBAE3-272F-46CD-8E52-1B4C502E44F9}" destId="{0678C716-ABBF-404A-8162-FDD3CC630C8B}" srcOrd="0" destOrd="0" presId="urn:microsoft.com/office/officeart/2005/8/layout/hList7"/>
    <dgm:cxn modelId="{3FC108DA-35BE-4001-BC3D-6EEF0863F32B}" type="presOf" srcId="{B975B9E7-68E3-4DDF-B179-73120C421C92}" destId="{623AAEA4-545D-49E1-9A99-C7BC57F941D8}" srcOrd="0" destOrd="0" presId="urn:microsoft.com/office/officeart/2005/8/layout/hList7"/>
    <dgm:cxn modelId="{CBC8D1E3-826F-4EFB-98A2-DBD5576A4486}" srcId="{12271C39-C2D1-4422-B97D-87C2FEFE28AE}" destId="{E5425238-EE2B-4F49-975A-597EFC3C36F8}" srcOrd="3" destOrd="0" parTransId="{F020995D-D58B-409B-BEA7-1EA9A363B0A3}" sibTransId="{0B31770B-AF0E-433F-A2B2-4958AD4CDA11}"/>
    <dgm:cxn modelId="{D4733AEF-0A96-4581-AA2D-B4E6DB7B9899}" srcId="{12271C39-C2D1-4422-B97D-87C2FEFE28AE}" destId="{B975B9E7-68E3-4DDF-B179-73120C421C92}" srcOrd="4" destOrd="0" parTransId="{339E1FC6-72A4-4234-B8AB-846ECA70976C}" sibTransId="{0326A0A9-73B7-43AA-8AE6-A7528C628D17}"/>
    <dgm:cxn modelId="{360BCEF4-3386-444E-B6DE-0BCAF4CECB6C}" type="presOf" srcId="{CFC262C7-8001-4D18-B500-274059E25F37}" destId="{9C5960B5-801E-406A-A177-2E91782F56BF}" srcOrd="0" destOrd="0" presId="urn:microsoft.com/office/officeart/2005/8/layout/hList7"/>
    <dgm:cxn modelId="{9A1B28FA-87E6-41BE-993C-2472FD446FA0}" type="presOf" srcId="{6231B27C-548D-4D34-B837-A971494E1CC8}" destId="{438B76F3-93F7-4B35-8441-85C35102C62D}" srcOrd="0" destOrd="0" presId="urn:microsoft.com/office/officeart/2005/8/layout/hList7"/>
    <dgm:cxn modelId="{17240FFD-BBCA-40C3-89AA-50B65DAEFEFC}" type="presOf" srcId="{2CEF14CE-6CE4-412F-B3F3-EBB1820A25B5}" destId="{18A01622-E795-47EB-81CE-94B08E4379EC}" srcOrd="1" destOrd="0" presId="urn:microsoft.com/office/officeart/2005/8/layout/hList7"/>
    <dgm:cxn modelId="{1C5DF7AB-0B70-4AE5-9152-21699A2EBFA1}" type="presParOf" srcId="{C17CB11F-7EDB-44EA-9F29-CF4908117800}" destId="{3F52132E-4DFC-4587-A207-B81DEEF45518}" srcOrd="0" destOrd="0" presId="urn:microsoft.com/office/officeart/2005/8/layout/hList7"/>
    <dgm:cxn modelId="{DCC5AD84-F8DE-4C65-AB19-45A825525DD4}" type="presParOf" srcId="{C17CB11F-7EDB-44EA-9F29-CF4908117800}" destId="{CBC5072B-8E84-4FB5-A329-FA7AC71B1982}" srcOrd="1" destOrd="0" presId="urn:microsoft.com/office/officeart/2005/8/layout/hList7"/>
    <dgm:cxn modelId="{2AA83ED9-14B6-4833-AB3B-2039832C75E5}" type="presParOf" srcId="{CBC5072B-8E84-4FB5-A329-FA7AC71B1982}" destId="{87043388-0020-4DE9-93E6-67D4A4BB4E6A}" srcOrd="0" destOrd="0" presId="urn:microsoft.com/office/officeart/2005/8/layout/hList7"/>
    <dgm:cxn modelId="{F30BC145-99F9-4A18-BE39-A2A0E01435D4}" type="presParOf" srcId="{87043388-0020-4DE9-93E6-67D4A4BB4E6A}" destId="{A11E846C-4803-4509-B864-24BC212A2369}" srcOrd="0" destOrd="0" presId="urn:microsoft.com/office/officeart/2005/8/layout/hList7"/>
    <dgm:cxn modelId="{6B159C42-A77D-44D8-91BE-E5FA3885AF69}" type="presParOf" srcId="{87043388-0020-4DE9-93E6-67D4A4BB4E6A}" destId="{18A01622-E795-47EB-81CE-94B08E4379EC}" srcOrd="1" destOrd="0" presId="urn:microsoft.com/office/officeart/2005/8/layout/hList7"/>
    <dgm:cxn modelId="{D6B43763-2EA8-4206-B39F-462EA426A0BC}" type="presParOf" srcId="{87043388-0020-4DE9-93E6-67D4A4BB4E6A}" destId="{93E28764-D5AE-49A0-BD52-CC4B124DB0F9}" srcOrd="2" destOrd="0" presId="urn:microsoft.com/office/officeart/2005/8/layout/hList7"/>
    <dgm:cxn modelId="{CA35A01F-1C6C-4354-A49E-354EDFEB6265}" type="presParOf" srcId="{87043388-0020-4DE9-93E6-67D4A4BB4E6A}" destId="{14756421-8AF6-413B-932F-7C4850CCF896}" srcOrd="3" destOrd="0" presId="urn:microsoft.com/office/officeart/2005/8/layout/hList7"/>
    <dgm:cxn modelId="{D696F4E3-A915-4F6D-9C58-C6BA15ABDFDA}" type="presParOf" srcId="{CBC5072B-8E84-4FB5-A329-FA7AC71B1982}" destId="{9C5960B5-801E-406A-A177-2E91782F56BF}" srcOrd="1" destOrd="0" presId="urn:microsoft.com/office/officeart/2005/8/layout/hList7"/>
    <dgm:cxn modelId="{0AE2D34F-F6E2-47B2-AD4F-5458A497CD25}" type="presParOf" srcId="{CBC5072B-8E84-4FB5-A329-FA7AC71B1982}" destId="{8709136E-C207-4BF1-99DA-36C591A89BE9}" srcOrd="2" destOrd="0" presId="urn:microsoft.com/office/officeart/2005/8/layout/hList7"/>
    <dgm:cxn modelId="{9B6FC331-CF23-4E36-89A3-7ADB1C1067F7}" type="presParOf" srcId="{8709136E-C207-4BF1-99DA-36C591A89BE9}" destId="{2C13EE97-57D5-4B59-81F6-2498DFF24559}" srcOrd="0" destOrd="0" presId="urn:microsoft.com/office/officeart/2005/8/layout/hList7"/>
    <dgm:cxn modelId="{B85918C5-54B5-421B-8050-2B6F1D3E72E9}" type="presParOf" srcId="{8709136E-C207-4BF1-99DA-36C591A89BE9}" destId="{4EF9FD58-2C47-4EAA-AB93-65DCFD581AD1}" srcOrd="1" destOrd="0" presId="urn:microsoft.com/office/officeart/2005/8/layout/hList7"/>
    <dgm:cxn modelId="{36591298-E9A3-4A51-8A65-E7CC1A7812E7}" type="presParOf" srcId="{8709136E-C207-4BF1-99DA-36C591A89BE9}" destId="{A8AF9E7B-C7E8-4B2D-9481-10700AC47130}" srcOrd="2" destOrd="0" presId="urn:microsoft.com/office/officeart/2005/8/layout/hList7"/>
    <dgm:cxn modelId="{A5FEFE8A-96DD-4AB9-9808-921A47FA78E0}" type="presParOf" srcId="{8709136E-C207-4BF1-99DA-36C591A89BE9}" destId="{4EA24603-2EB2-4CAC-9F4B-40BBC4B8A168}" srcOrd="3" destOrd="0" presId="urn:microsoft.com/office/officeart/2005/8/layout/hList7"/>
    <dgm:cxn modelId="{C3054EBF-3920-4265-A892-C294CC76B043}" type="presParOf" srcId="{CBC5072B-8E84-4FB5-A329-FA7AC71B1982}" destId="{E00BF23E-2DB4-4EB9-A2BA-AA0591D42098}" srcOrd="3" destOrd="0" presId="urn:microsoft.com/office/officeart/2005/8/layout/hList7"/>
    <dgm:cxn modelId="{32BE23B4-42F1-4AC3-910E-35F8FD9F073F}" type="presParOf" srcId="{CBC5072B-8E84-4FB5-A329-FA7AC71B1982}" destId="{D5B9E788-18B3-4655-88F5-AA9DC0C898F9}" srcOrd="4" destOrd="0" presId="urn:microsoft.com/office/officeart/2005/8/layout/hList7"/>
    <dgm:cxn modelId="{69A55F56-B4E2-4396-A2C6-3C208D73677C}" type="presParOf" srcId="{D5B9E788-18B3-4655-88F5-AA9DC0C898F9}" destId="{251FD322-A3D3-45C0-9D11-454C50ED8CFE}" srcOrd="0" destOrd="0" presId="urn:microsoft.com/office/officeart/2005/8/layout/hList7"/>
    <dgm:cxn modelId="{A15385EC-C695-4613-BE52-671D0A26B8AA}" type="presParOf" srcId="{D5B9E788-18B3-4655-88F5-AA9DC0C898F9}" destId="{1AAA169C-8E50-4154-8F35-2273F07D7C78}" srcOrd="1" destOrd="0" presId="urn:microsoft.com/office/officeart/2005/8/layout/hList7"/>
    <dgm:cxn modelId="{3F6C608E-24B4-4851-A907-04A88D66EA06}" type="presParOf" srcId="{D5B9E788-18B3-4655-88F5-AA9DC0C898F9}" destId="{C2BAA001-C9B6-4DC6-9AE2-E557CEB0168D}" srcOrd="2" destOrd="0" presId="urn:microsoft.com/office/officeart/2005/8/layout/hList7"/>
    <dgm:cxn modelId="{93661A70-0CDF-44F2-832A-567E1C52855F}" type="presParOf" srcId="{D5B9E788-18B3-4655-88F5-AA9DC0C898F9}" destId="{EAEDD4AD-F5A9-423C-9A56-9662A520E081}" srcOrd="3" destOrd="0" presId="urn:microsoft.com/office/officeart/2005/8/layout/hList7"/>
    <dgm:cxn modelId="{05577FC6-AA66-4B20-A755-972C3A5E1E6A}" type="presParOf" srcId="{CBC5072B-8E84-4FB5-A329-FA7AC71B1982}" destId="{0678C716-ABBF-404A-8162-FDD3CC630C8B}" srcOrd="5" destOrd="0" presId="urn:microsoft.com/office/officeart/2005/8/layout/hList7"/>
    <dgm:cxn modelId="{4953AF27-172A-41FF-93F5-1DB4655629D2}" type="presParOf" srcId="{CBC5072B-8E84-4FB5-A329-FA7AC71B1982}" destId="{6F880827-BC87-4512-A615-BC75E3091F0A}" srcOrd="6" destOrd="0" presId="urn:microsoft.com/office/officeart/2005/8/layout/hList7"/>
    <dgm:cxn modelId="{059A7A95-4C71-4044-939A-C715F1AE5358}" type="presParOf" srcId="{6F880827-BC87-4512-A615-BC75E3091F0A}" destId="{63E65C78-7CC3-4DE2-81BB-D2991E43444E}" srcOrd="0" destOrd="0" presId="urn:microsoft.com/office/officeart/2005/8/layout/hList7"/>
    <dgm:cxn modelId="{E66DCDFD-7C31-4293-8FAB-A500C80BCCF2}" type="presParOf" srcId="{6F880827-BC87-4512-A615-BC75E3091F0A}" destId="{5FC5774F-AC72-46E0-9701-9939B658E7BA}" srcOrd="1" destOrd="0" presId="urn:microsoft.com/office/officeart/2005/8/layout/hList7"/>
    <dgm:cxn modelId="{92062CC9-A90E-423F-9EA6-2B2EE6D53CC7}" type="presParOf" srcId="{6F880827-BC87-4512-A615-BC75E3091F0A}" destId="{32CE96C5-5ABA-4067-A7B3-35DF2BB03363}" srcOrd="2" destOrd="0" presId="urn:microsoft.com/office/officeart/2005/8/layout/hList7"/>
    <dgm:cxn modelId="{ACA5AC77-4BAC-4132-A7EB-463000B3414F}" type="presParOf" srcId="{6F880827-BC87-4512-A615-BC75E3091F0A}" destId="{26DEEAFE-3B43-43C7-9821-6EEAE1EE5BC5}" srcOrd="3" destOrd="0" presId="urn:microsoft.com/office/officeart/2005/8/layout/hList7"/>
    <dgm:cxn modelId="{C6AE693C-B4BB-483D-81F4-0B3BA43DFA56}" type="presParOf" srcId="{CBC5072B-8E84-4FB5-A329-FA7AC71B1982}" destId="{CE548962-7703-4C73-9A3C-A27CC2C3490C}" srcOrd="7" destOrd="0" presId="urn:microsoft.com/office/officeart/2005/8/layout/hList7"/>
    <dgm:cxn modelId="{BB2C5167-7890-44D6-9CE7-1C7148AC5213}" type="presParOf" srcId="{CBC5072B-8E84-4FB5-A329-FA7AC71B1982}" destId="{FD5F0A30-FFF3-4D05-A43A-9EC630384CB2}" srcOrd="8" destOrd="0" presId="urn:microsoft.com/office/officeart/2005/8/layout/hList7"/>
    <dgm:cxn modelId="{E0B7A1A0-BAD0-464D-85F5-8BD4DB07FE09}" type="presParOf" srcId="{FD5F0A30-FFF3-4D05-A43A-9EC630384CB2}" destId="{623AAEA4-545D-49E1-9A99-C7BC57F941D8}" srcOrd="0" destOrd="0" presId="urn:microsoft.com/office/officeart/2005/8/layout/hList7"/>
    <dgm:cxn modelId="{63E6B95A-82BE-487F-A2B9-536723B35049}" type="presParOf" srcId="{FD5F0A30-FFF3-4D05-A43A-9EC630384CB2}" destId="{9D05E3E2-8E97-4B2F-A6D5-1AEB4B44C32B}" srcOrd="1" destOrd="0" presId="urn:microsoft.com/office/officeart/2005/8/layout/hList7"/>
    <dgm:cxn modelId="{23C80B09-C299-4EBA-913C-D50C77D7EBE1}" type="presParOf" srcId="{FD5F0A30-FFF3-4D05-A43A-9EC630384CB2}" destId="{2BC6456B-1CDB-453E-9312-2B1E19198DDC}" srcOrd="2" destOrd="0" presId="urn:microsoft.com/office/officeart/2005/8/layout/hList7"/>
    <dgm:cxn modelId="{633B66E0-A206-4689-A402-5EA19AAF49FA}" type="presParOf" srcId="{FD5F0A30-FFF3-4D05-A43A-9EC630384CB2}" destId="{3F775F79-CAB5-41C3-9B74-E4F0377721C1}" srcOrd="3" destOrd="0" presId="urn:microsoft.com/office/officeart/2005/8/layout/hList7"/>
    <dgm:cxn modelId="{6C6DCF6C-DF58-4772-82FB-792E6420B39F}" type="presParOf" srcId="{CBC5072B-8E84-4FB5-A329-FA7AC71B1982}" destId="{7B0FF5A0-139C-4832-93E6-099645E51C50}" srcOrd="9" destOrd="0" presId="urn:microsoft.com/office/officeart/2005/8/layout/hList7"/>
    <dgm:cxn modelId="{6FEA5224-BE75-4079-8113-3FAB489DED65}" type="presParOf" srcId="{CBC5072B-8E84-4FB5-A329-FA7AC71B1982}" destId="{D8D4715F-52CD-42C2-AFD8-463848B7440F}" srcOrd="10" destOrd="0" presId="urn:microsoft.com/office/officeart/2005/8/layout/hList7"/>
    <dgm:cxn modelId="{C966A1B9-314F-4D46-AB42-C16CB024C9B3}" type="presParOf" srcId="{D8D4715F-52CD-42C2-AFD8-463848B7440F}" destId="{438B76F3-93F7-4B35-8441-85C35102C62D}" srcOrd="0" destOrd="0" presId="urn:microsoft.com/office/officeart/2005/8/layout/hList7"/>
    <dgm:cxn modelId="{5C7FF45D-45B0-460A-9C20-6FF71B3E6E8D}" type="presParOf" srcId="{D8D4715F-52CD-42C2-AFD8-463848B7440F}" destId="{9B00383F-1D1A-42CA-93AA-3D8EE5C67CA8}" srcOrd="1" destOrd="0" presId="urn:microsoft.com/office/officeart/2005/8/layout/hList7"/>
    <dgm:cxn modelId="{A5528D1B-62C2-4D42-831D-BD7B5BE74D54}" type="presParOf" srcId="{D8D4715F-52CD-42C2-AFD8-463848B7440F}" destId="{9659284D-7DB4-44FC-8A3B-9934E2CE14E5}" srcOrd="2" destOrd="0" presId="urn:microsoft.com/office/officeart/2005/8/layout/hList7"/>
    <dgm:cxn modelId="{58B987EE-3A52-4D24-857B-8BCC4A92F1BA}" type="presParOf" srcId="{D8D4715F-52CD-42C2-AFD8-463848B7440F}" destId="{C18C8E60-508B-4DBA-BDCF-3DBA734C423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1E846C-4803-4509-B864-24BC212A2369}">
      <dsp:nvSpPr>
        <dsp:cNvPr id="0" name=""/>
        <dsp:cNvSpPr/>
      </dsp:nvSpPr>
      <dsp:spPr>
        <a:xfrm>
          <a:off x="138" y="0"/>
          <a:ext cx="1844426" cy="4744681"/>
        </a:xfrm>
        <a:prstGeom prst="roundRect">
          <a:avLst>
            <a:gd name="adj" fmla="val 10000"/>
          </a:avLst>
        </a:prstGeom>
        <a:solidFill>
          <a:srgbClr val="DA78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U.S. Immigration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Work visas &amp; green cards, handled end-to-end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4159" y="1951893"/>
        <a:ext cx="1736384" cy="1789830"/>
      </dsp:txXfrm>
    </dsp:sp>
    <dsp:sp modelId="{14756421-8AF6-413B-932F-7C4850CCF896}">
      <dsp:nvSpPr>
        <dsp:cNvPr id="0" name=""/>
        <dsp:cNvSpPr/>
      </dsp:nvSpPr>
      <dsp:spPr>
        <a:xfrm>
          <a:off x="13236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3EE97-57D5-4B59-81F6-2498DFF24559}">
      <dsp:nvSpPr>
        <dsp:cNvPr id="0" name=""/>
        <dsp:cNvSpPr/>
      </dsp:nvSpPr>
      <dsp:spPr>
        <a:xfrm>
          <a:off x="1899898" y="0"/>
          <a:ext cx="1844426" cy="4744681"/>
        </a:xfrm>
        <a:prstGeom prst="roundRect">
          <a:avLst>
            <a:gd name="adj" fmla="val 10000"/>
          </a:avLst>
        </a:prstGeom>
        <a:solidFill>
          <a:srgbClr val="799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Global Immigration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Worldwide mobility support through a single partner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953919" y="1951893"/>
        <a:ext cx="1736384" cy="1789830"/>
      </dsp:txXfrm>
    </dsp:sp>
    <dsp:sp modelId="{4EA24603-2EB2-4CAC-9F4B-40BBC4B8A168}">
      <dsp:nvSpPr>
        <dsp:cNvPr id="0" name=""/>
        <dsp:cNvSpPr/>
      </dsp:nvSpPr>
      <dsp:spPr>
        <a:xfrm>
          <a:off x="203212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1FD322-A3D3-45C0-9D11-454C50ED8CFE}">
      <dsp:nvSpPr>
        <dsp:cNvPr id="0" name=""/>
        <dsp:cNvSpPr/>
      </dsp:nvSpPr>
      <dsp:spPr>
        <a:xfrm>
          <a:off x="3799657" y="0"/>
          <a:ext cx="1844426" cy="4744681"/>
        </a:xfrm>
        <a:prstGeom prst="roundRect">
          <a:avLst>
            <a:gd name="adj" fmla="val 10000"/>
          </a:avLst>
        </a:prstGeom>
        <a:solidFill>
          <a:srgbClr val="487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Consular Visa Processing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Interview prep &amp; DS-160 review to reduce travel risk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853678" y="1951893"/>
        <a:ext cx="1736384" cy="1789830"/>
      </dsp:txXfrm>
    </dsp:sp>
    <dsp:sp modelId="{EAEDD4AD-F5A9-423C-9A56-9662A520E081}">
      <dsp:nvSpPr>
        <dsp:cNvPr id="0" name=""/>
        <dsp:cNvSpPr/>
      </dsp:nvSpPr>
      <dsp:spPr>
        <a:xfrm>
          <a:off x="393188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E65C78-7CC3-4DE2-81BB-D2991E43444E}">
      <dsp:nvSpPr>
        <dsp:cNvPr id="0" name=""/>
        <dsp:cNvSpPr/>
      </dsp:nvSpPr>
      <dsp:spPr>
        <a:xfrm>
          <a:off x="5699417" y="0"/>
          <a:ext cx="1844426" cy="4744681"/>
        </a:xfrm>
        <a:prstGeom prst="roundRect">
          <a:avLst>
            <a:gd name="adj" fmla="val 10000"/>
          </a:avLst>
        </a:prstGeom>
        <a:solidFill>
          <a:srgbClr val="54658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I-9 &amp; Immigration Compliance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Audits, training, and government enforcement support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753438" y="1951893"/>
        <a:ext cx="1736384" cy="1789830"/>
      </dsp:txXfrm>
    </dsp:sp>
    <dsp:sp modelId="{26DEEAFE-3B43-43C7-9821-6EEAE1EE5BC5}">
      <dsp:nvSpPr>
        <dsp:cNvPr id="0" name=""/>
        <dsp:cNvSpPr/>
      </dsp:nvSpPr>
      <dsp:spPr>
        <a:xfrm>
          <a:off x="583164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AAEA4-545D-49E1-9A99-C7BC57F941D8}">
      <dsp:nvSpPr>
        <dsp:cNvPr id="0" name=""/>
        <dsp:cNvSpPr/>
      </dsp:nvSpPr>
      <dsp:spPr>
        <a:xfrm>
          <a:off x="7599177" y="0"/>
          <a:ext cx="1844426" cy="4744681"/>
        </a:xfrm>
        <a:prstGeom prst="roundRect">
          <a:avLst>
            <a:gd name="adj" fmla="val 10000"/>
          </a:avLst>
        </a:prstGeom>
        <a:solidFill>
          <a:srgbClr val="936D4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Immigration Litigation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Challenging delays &amp; wrongful denials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653198" y="1951893"/>
        <a:ext cx="1736384" cy="1789830"/>
      </dsp:txXfrm>
    </dsp:sp>
    <dsp:sp modelId="{3F775F79-CAB5-41C3-9B74-E4F0377721C1}">
      <dsp:nvSpPr>
        <dsp:cNvPr id="0" name=""/>
        <dsp:cNvSpPr/>
      </dsp:nvSpPr>
      <dsp:spPr>
        <a:xfrm>
          <a:off x="773140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8B76F3-93F7-4B35-8441-85C35102C62D}">
      <dsp:nvSpPr>
        <dsp:cNvPr id="0" name=""/>
        <dsp:cNvSpPr/>
      </dsp:nvSpPr>
      <dsp:spPr>
        <a:xfrm>
          <a:off x="9498936" y="0"/>
          <a:ext cx="1844426" cy="4744681"/>
        </a:xfrm>
        <a:prstGeom prst="roundRect">
          <a:avLst>
            <a:gd name="adj" fmla="val 10000"/>
          </a:avLst>
        </a:prstGeom>
        <a:solidFill>
          <a:srgbClr val="C59A2C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In-House Immigration Specialist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Embedded experts without adding headcount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9552957" y="1951893"/>
        <a:ext cx="1736384" cy="1789830"/>
      </dsp:txXfrm>
    </dsp:sp>
    <dsp:sp modelId="{C18C8E60-508B-4DBA-BDCF-3DBA734C423D}">
      <dsp:nvSpPr>
        <dsp:cNvPr id="0" name=""/>
        <dsp:cNvSpPr/>
      </dsp:nvSpPr>
      <dsp:spPr>
        <a:xfrm>
          <a:off x="9631160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52132E-4DFC-4587-A207-B81DEEF45518}">
      <dsp:nvSpPr>
        <dsp:cNvPr id="0" name=""/>
        <dsp:cNvSpPr/>
      </dsp:nvSpPr>
      <dsp:spPr>
        <a:xfrm>
          <a:off x="453740" y="4042662"/>
          <a:ext cx="10436021" cy="217866"/>
        </a:xfrm>
        <a:prstGeom prst="leftRightArrow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1E846C-4803-4509-B864-24BC212A2369}">
      <dsp:nvSpPr>
        <dsp:cNvPr id="0" name=""/>
        <dsp:cNvSpPr/>
      </dsp:nvSpPr>
      <dsp:spPr>
        <a:xfrm>
          <a:off x="138" y="0"/>
          <a:ext cx="1844426" cy="4744681"/>
        </a:xfrm>
        <a:prstGeom prst="roundRect">
          <a:avLst>
            <a:gd name="adj" fmla="val 10000"/>
          </a:avLst>
        </a:prstGeom>
        <a:solidFill>
          <a:srgbClr val="DA78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U.S. Immigration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Work visas &amp; green cards, handled end-to-end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4159" y="1951893"/>
        <a:ext cx="1736384" cy="1789830"/>
      </dsp:txXfrm>
    </dsp:sp>
    <dsp:sp modelId="{14756421-8AF6-413B-932F-7C4850CCF896}">
      <dsp:nvSpPr>
        <dsp:cNvPr id="0" name=""/>
        <dsp:cNvSpPr/>
      </dsp:nvSpPr>
      <dsp:spPr>
        <a:xfrm>
          <a:off x="13236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3EE97-57D5-4B59-81F6-2498DFF24559}">
      <dsp:nvSpPr>
        <dsp:cNvPr id="0" name=""/>
        <dsp:cNvSpPr/>
      </dsp:nvSpPr>
      <dsp:spPr>
        <a:xfrm>
          <a:off x="1899898" y="0"/>
          <a:ext cx="1844426" cy="4744681"/>
        </a:xfrm>
        <a:prstGeom prst="roundRect">
          <a:avLst>
            <a:gd name="adj" fmla="val 10000"/>
          </a:avLst>
        </a:prstGeom>
        <a:solidFill>
          <a:srgbClr val="799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Global Immigration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Worldwide mobility support through a single partner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953919" y="1951893"/>
        <a:ext cx="1736384" cy="1789830"/>
      </dsp:txXfrm>
    </dsp:sp>
    <dsp:sp modelId="{4EA24603-2EB2-4CAC-9F4B-40BBC4B8A168}">
      <dsp:nvSpPr>
        <dsp:cNvPr id="0" name=""/>
        <dsp:cNvSpPr/>
      </dsp:nvSpPr>
      <dsp:spPr>
        <a:xfrm>
          <a:off x="203212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1FD322-A3D3-45C0-9D11-454C50ED8CFE}">
      <dsp:nvSpPr>
        <dsp:cNvPr id="0" name=""/>
        <dsp:cNvSpPr/>
      </dsp:nvSpPr>
      <dsp:spPr>
        <a:xfrm>
          <a:off x="3799657" y="0"/>
          <a:ext cx="1844426" cy="4744681"/>
        </a:xfrm>
        <a:prstGeom prst="roundRect">
          <a:avLst>
            <a:gd name="adj" fmla="val 10000"/>
          </a:avLst>
        </a:prstGeom>
        <a:solidFill>
          <a:srgbClr val="487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Consular Visa Processing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Interview prep &amp; DS-160 review to reduce travel risk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853678" y="1951893"/>
        <a:ext cx="1736384" cy="1789830"/>
      </dsp:txXfrm>
    </dsp:sp>
    <dsp:sp modelId="{EAEDD4AD-F5A9-423C-9A56-9662A520E081}">
      <dsp:nvSpPr>
        <dsp:cNvPr id="0" name=""/>
        <dsp:cNvSpPr/>
      </dsp:nvSpPr>
      <dsp:spPr>
        <a:xfrm>
          <a:off x="393188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E65C78-7CC3-4DE2-81BB-D2991E43444E}">
      <dsp:nvSpPr>
        <dsp:cNvPr id="0" name=""/>
        <dsp:cNvSpPr/>
      </dsp:nvSpPr>
      <dsp:spPr>
        <a:xfrm>
          <a:off x="5699417" y="0"/>
          <a:ext cx="1844426" cy="4744681"/>
        </a:xfrm>
        <a:prstGeom prst="roundRect">
          <a:avLst>
            <a:gd name="adj" fmla="val 10000"/>
          </a:avLst>
        </a:prstGeom>
        <a:solidFill>
          <a:srgbClr val="54658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I-9 &amp; Immigration Compliance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Audits, training, and government enforcement support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753438" y="1951893"/>
        <a:ext cx="1736384" cy="1789830"/>
      </dsp:txXfrm>
    </dsp:sp>
    <dsp:sp modelId="{26DEEAFE-3B43-43C7-9821-6EEAE1EE5BC5}">
      <dsp:nvSpPr>
        <dsp:cNvPr id="0" name=""/>
        <dsp:cNvSpPr/>
      </dsp:nvSpPr>
      <dsp:spPr>
        <a:xfrm>
          <a:off x="583164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AAEA4-545D-49E1-9A99-C7BC57F941D8}">
      <dsp:nvSpPr>
        <dsp:cNvPr id="0" name=""/>
        <dsp:cNvSpPr/>
      </dsp:nvSpPr>
      <dsp:spPr>
        <a:xfrm>
          <a:off x="7599177" y="0"/>
          <a:ext cx="1844426" cy="4744681"/>
        </a:xfrm>
        <a:prstGeom prst="roundRect">
          <a:avLst>
            <a:gd name="adj" fmla="val 10000"/>
          </a:avLst>
        </a:prstGeom>
        <a:solidFill>
          <a:srgbClr val="936D4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Immigration Litigation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Challenging delays &amp; wrongful denials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653198" y="1951893"/>
        <a:ext cx="1736384" cy="1789830"/>
      </dsp:txXfrm>
    </dsp:sp>
    <dsp:sp modelId="{3F775F79-CAB5-41C3-9B74-E4F0377721C1}">
      <dsp:nvSpPr>
        <dsp:cNvPr id="0" name=""/>
        <dsp:cNvSpPr/>
      </dsp:nvSpPr>
      <dsp:spPr>
        <a:xfrm>
          <a:off x="773140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8B76F3-93F7-4B35-8441-85C35102C62D}">
      <dsp:nvSpPr>
        <dsp:cNvPr id="0" name=""/>
        <dsp:cNvSpPr/>
      </dsp:nvSpPr>
      <dsp:spPr>
        <a:xfrm>
          <a:off x="9498936" y="0"/>
          <a:ext cx="1844426" cy="4744681"/>
        </a:xfrm>
        <a:prstGeom prst="roundRect">
          <a:avLst>
            <a:gd name="adj" fmla="val 10000"/>
          </a:avLst>
        </a:prstGeom>
        <a:solidFill>
          <a:srgbClr val="C59A2C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In-House Immigration Specialist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Embedded experts without adding headcount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9552957" y="1951893"/>
        <a:ext cx="1736384" cy="1789830"/>
      </dsp:txXfrm>
    </dsp:sp>
    <dsp:sp modelId="{C18C8E60-508B-4DBA-BDCF-3DBA734C423D}">
      <dsp:nvSpPr>
        <dsp:cNvPr id="0" name=""/>
        <dsp:cNvSpPr/>
      </dsp:nvSpPr>
      <dsp:spPr>
        <a:xfrm>
          <a:off x="9631160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52132E-4DFC-4587-A207-B81DEEF45518}">
      <dsp:nvSpPr>
        <dsp:cNvPr id="0" name=""/>
        <dsp:cNvSpPr/>
      </dsp:nvSpPr>
      <dsp:spPr>
        <a:xfrm>
          <a:off x="453740" y="4042662"/>
          <a:ext cx="10436021" cy="217866"/>
        </a:xfrm>
        <a:prstGeom prst="leftRightArrow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EA18DB-8A28-9D1E-6EE7-E7573C01D5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A0D0B6-BAE5-71ED-3993-9EF41743EF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E9287-01EF-4D8B-B283-BC0744A76D3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825E4C-CEA1-FD47-5ECF-4250EF4A8E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1404C5-BBC3-FD54-7947-D474756221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F2F42-CDDD-495A-B128-02E327957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2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Proxima Nova" panose="020B0604020202020204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Proxima Nova" panose="020B0604020202020204" charset="0"/>
        <a:ea typeface="Proxima Nova" panose="020B0604020202020204" charset="0"/>
        <a:cs typeface="Arial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f95e617128_0_2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78" name="Google Shape;378;g2f95e617128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>
          <a:extLst>
            <a:ext uri="{FF2B5EF4-FFF2-40B4-BE49-F238E27FC236}">
              <a16:creationId xmlns:a16="http://schemas.microsoft.com/office/drawing/2014/main" id="{EFE3CEAB-3B39-3474-F0DC-227F3F53A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f95e617128_0_286:notes">
            <a:extLst>
              <a:ext uri="{FF2B5EF4-FFF2-40B4-BE49-F238E27FC236}">
                <a16:creationId xmlns:a16="http://schemas.microsoft.com/office/drawing/2014/main" id="{7F093D3E-24C3-31E3-F0B6-FA6778816D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8" name="Google Shape;378;g2f95e617128_0_286:notes">
            <a:extLst>
              <a:ext uri="{FF2B5EF4-FFF2-40B4-BE49-F238E27FC236}">
                <a16:creationId xmlns:a16="http://schemas.microsoft.com/office/drawing/2014/main" id="{9EEA3150-F163-5BA1-CB80-DAD17EF56E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55136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f95e617128_0_2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93" name="Google Shape;393;g2f95e617128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>
          <a:extLst>
            <a:ext uri="{FF2B5EF4-FFF2-40B4-BE49-F238E27FC236}">
              <a16:creationId xmlns:a16="http://schemas.microsoft.com/office/drawing/2014/main" id="{D9B82E42-1BF6-C99B-6706-DA450A4E0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7296a242a3_0_372:notes">
            <a:extLst>
              <a:ext uri="{FF2B5EF4-FFF2-40B4-BE49-F238E27FC236}">
                <a16:creationId xmlns:a16="http://schemas.microsoft.com/office/drawing/2014/main" id="{73BD636F-27FA-37F0-7C80-5FB88C4D76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1" name="Google Shape;401;g27296a242a3_0_372:notes">
            <a:extLst>
              <a:ext uri="{FF2B5EF4-FFF2-40B4-BE49-F238E27FC236}">
                <a16:creationId xmlns:a16="http://schemas.microsoft.com/office/drawing/2014/main" id="{AF68FB84-661D-6B82-55D4-E86CA42637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1575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>
          <a:extLst>
            <a:ext uri="{FF2B5EF4-FFF2-40B4-BE49-F238E27FC236}">
              <a16:creationId xmlns:a16="http://schemas.microsoft.com/office/drawing/2014/main" id="{2BF30426-488B-8328-9A2D-7BCEB041B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7296a242a3_0_372:notes">
            <a:extLst>
              <a:ext uri="{FF2B5EF4-FFF2-40B4-BE49-F238E27FC236}">
                <a16:creationId xmlns:a16="http://schemas.microsoft.com/office/drawing/2014/main" id="{1DA37169-8DCF-B28A-3CE8-48ED68C7ED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1" name="Google Shape;401;g27296a242a3_0_372:notes">
            <a:extLst>
              <a:ext uri="{FF2B5EF4-FFF2-40B4-BE49-F238E27FC236}">
                <a16:creationId xmlns:a16="http://schemas.microsoft.com/office/drawing/2014/main" id="{419AE244-F8F2-DB29-D287-C449064E1B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8894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Proxima Nova" panose="020B0604020202020204" charset="0"/>
            </a:endParaRPr>
          </a:p>
        </p:txBody>
      </p:sp>
      <p:sp>
        <p:nvSpPr>
          <p:cNvPr id="431" name="Google Shape;4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9" name="Google Shape;80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mmeltzer@meltzerhellrung.com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hyperlink" Target="about:blank" TargetMode="External"/><Relationship Id="rId4" Type="http://schemas.openxmlformats.org/officeDocument/2006/relationships/hyperlink" Target="mailto:mhellrung@meltzerhellrung.com" TargetMode="External"/><Relationship Id="rId9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4.png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7.png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1"/>
          <p:cNvSpPr txBox="1">
            <a:spLocks noGrp="1"/>
          </p:cNvSpPr>
          <p:nvPr>
            <p:ph type="ctrTitle"/>
          </p:nvPr>
        </p:nvSpPr>
        <p:spPr>
          <a:xfrm>
            <a:off x="838200" y="2299063"/>
            <a:ext cx="10515600" cy="1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latin typeface="Proxima Nova" panose="020B060402020202020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71"/>
          <p:cNvSpPr txBox="1">
            <a:spLocks noGrp="1"/>
          </p:cNvSpPr>
          <p:nvPr>
            <p:ph type="subTitle" idx="1"/>
          </p:nvPr>
        </p:nvSpPr>
        <p:spPr>
          <a:xfrm>
            <a:off x="838200" y="4287838"/>
            <a:ext cx="105156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latin typeface="Proxima Nova" panose="020B0604020202020204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3" name="Google Shape;23;p7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7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5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270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4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3009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EFAU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0;p4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9E056000-8A23-F54F-B138-42CD8171CB6B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5000"/>
          </a:blip>
          <a:srcRect t="4763" r="10908" b="5769"/>
          <a:stretch>
            <a:fillRect/>
          </a:stretch>
        </p:blipFill>
        <p:spPr>
          <a:xfrm>
            <a:off x="5362832" y="-1"/>
            <a:ext cx="68291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92DA4-ADFE-4C44-2251-B56C9344B62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7FBF1-58ED-B8CC-0E8B-EC58E8119A3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53C9EFAF-F680-34AC-A936-29C66664815D}"/>
              </a:ext>
            </a:extLst>
          </p:cNvPr>
          <p:cNvSpPr txBox="1">
            <a:spLocks/>
          </p:cNvSpPr>
          <p:nvPr userDrawn="1"/>
        </p:nvSpPr>
        <p:spPr>
          <a:xfrm>
            <a:off x="2446143" y="699469"/>
            <a:ext cx="7299714" cy="669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roxima Nova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sym typeface="Proxima Nova"/>
              </a:rPr>
              <a:t>QUESTIONS?</a:t>
            </a:r>
            <a:endParaRPr kumimoji="0" lang="en-PH" sz="4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E2AAAB-B7A6-6209-E937-AAFF638C777E}"/>
              </a:ext>
            </a:extLst>
          </p:cNvPr>
          <p:cNvSpPr txBox="1"/>
          <p:nvPr userDrawn="1"/>
        </p:nvSpPr>
        <p:spPr>
          <a:xfrm>
            <a:off x="1321302" y="4730770"/>
            <a:ext cx="6096000" cy="126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A7841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Matthew </a:t>
            </a:r>
            <a:r>
              <a:rPr lang="en-US" sz="2000" b="1" dirty="0">
                <a:solidFill>
                  <a:srgbClr val="DA7841"/>
                </a:solidFill>
                <a:latin typeface="Proxima Nova" panose="020B0604020202020204"/>
              </a:rPr>
              <a:t>Meltzer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Co-Founder and Managing Partner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sz="20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 panose="020B0604020202020204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mmeltzer@meltzerhellrung.com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674B-0A4D-1133-DC44-A1B530D6FEED}"/>
              </a:ext>
            </a:extLst>
          </p:cNvPr>
          <p:cNvSpPr txBox="1"/>
          <p:nvPr userDrawn="1"/>
        </p:nvSpPr>
        <p:spPr>
          <a:xfrm>
            <a:off x="1310172" y="3376766"/>
            <a:ext cx="6118260" cy="1185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A7841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Michael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DA7841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Turansick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DA7841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Senior Counsel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sz="2000" b="0" i="0" u="sng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mturansick@meltzerhellrung,com</a:t>
            </a:r>
            <a:endParaRPr kumimoji="0" lang="en-US" sz="2000" b="0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5CDC53-05B7-4AA5-9FAF-4B638F59DD58}"/>
              </a:ext>
            </a:extLst>
          </p:cNvPr>
          <p:cNvSpPr txBox="1"/>
          <p:nvPr userDrawn="1"/>
        </p:nvSpPr>
        <p:spPr>
          <a:xfrm>
            <a:off x="1320446" y="1941971"/>
            <a:ext cx="6097712" cy="126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A7841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MATTHEW HELLRUNG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Co-Founder and Managing Partner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sz="20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mhellrung@meltzerhellrung.com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9C6DCA-0A58-9366-D2B2-5772B3E0CFFF}"/>
              </a:ext>
            </a:extLst>
          </p:cNvPr>
          <p:cNvGrpSpPr/>
          <p:nvPr userDrawn="1"/>
        </p:nvGrpSpPr>
        <p:grpSpPr>
          <a:xfrm>
            <a:off x="7847189" y="5721199"/>
            <a:ext cx="3506610" cy="400069"/>
            <a:chOff x="6307979" y="5653775"/>
            <a:chExt cx="3506610" cy="400069"/>
          </a:xfrm>
        </p:grpSpPr>
        <p:pic>
          <p:nvPicPr>
            <p:cNvPr id="12" name="Google Shape;814;p37" descr="Logo, icon&#10;&#10;Description automatically generated">
              <a:hlinkClick r:id="rId5"/>
              <a:extLst>
                <a:ext uri="{FF2B5EF4-FFF2-40B4-BE49-F238E27FC236}">
                  <a16:creationId xmlns:a16="http://schemas.microsoft.com/office/drawing/2014/main" id="{0B0ECD6A-23B6-753A-5EF0-F6A6C92B6046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470032" y="5681531"/>
              <a:ext cx="344557" cy="3445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815;p37" descr="Icon&#10;&#10;Description automatically generated">
              <a:hlinkClick r:id="rId5"/>
              <a:extLst>
                <a:ext uri="{FF2B5EF4-FFF2-40B4-BE49-F238E27FC236}">
                  <a16:creationId xmlns:a16="http://schemas.microsoft.com/office/drawing/2014/main" id="{82FE8567-CBD5-BD96-8574-6B7F0C68A20F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043931" y="5681531"/>
              <a:ext cx="344557" cy="3445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816;p37" descr="Icon&#10;&#10;Description automatically generated">
              <a:hlinkClick r:id="rId5"/>
              <a:extLst>
                <a:ext uri="{FF2B5EF4-FFF2-40B4-BE49-F238E27FC236}">
                  <a16:creationId xmlns:a16="http://schemas.microsoft.com/office/drawing/2014/main" id="{A2C14F7D-1914-38AA-9AE7-2958BCDBBE2B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546225" y="5681531"/>
              <a:ext cx="344557" cy="3445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818;p37" descr="Icon&#10;&#10;Description automatically generated">
              <a:hlinkClick r:id="rId5"/>
              <a:extLst>
                <a:ext uri="{FF2B5EF4-FFF2-40B4-BE49-F238E27FC236}">
                  <a16:creationId xmlns:a16="http://schemas.microsoft.com/office/drawing/2014/main" id="{2BEA606C-A434-56AC-A2EC-FA857DAD6076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048399" y="5671592"/>
              <a:ext cx="364435" cy="364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819;p37">
              <a:extLst>
                <a:ext uri="{FF2B5EF4-FFF2-40B4-BE49-F238E27FC236}">
                  <a16:creationId xmlns:a16="http://schemas.microsoft.com/office/drawing/2014/main" id="{1A3839AE-BD33-4F5C-ED1A-FF05BA7C6F0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307979" y="5653775"/>
              <a:ext cx="1796787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FFFFFF"/>
                </a:buClr>
                <a:buSzPts val="1000"/>
                <a:defRPr/>
              </a:pPr>
              <a:r>
                <a:rPr lang="en-US" sz="2000" dirty="0">
                  <a:solidFill>
                    <a:srgbClr val="FFFFFF"/>
                  </a:solidFill>
                  <a:latin typeface="Proxima Nova" panose="020B0604020202020204"/>
                </a:rPr>
                <a:t>Follow us on:</a:t>
              </a:r>
              <a:endParaRPr sz="2000" dirty="0">
                <a:latin typeface="Proxima Nova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451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1"/>
          <p:cNvSpPr txBox="1">
            <a:spLocks noGrp="1"/>
          </p:cNvSpPr>
          <p:nvPr>
            <p:ph type="ctrTitle"/>
          </p:nvPr>
        </p:nvSpPr>
        <p:spPr>
          <a:xfrm>
            <a:off x="838200" y="2299063"/>
            <a:ext cx="10515600" cy="1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latin typeface="Proxima Nova" panose="020B060402020202020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71"/>
          <p:cNvSpPr txBox="1">
            <a:spLocks noGrp="1"/>
          </p:cNvSpPr>
          <p:nvPr>
            <p:ph type="subTitle" idx="1"/>
          </p:nvPr>
        </p:nvSpPr>
        <p:spPr>
          <a:xfrm>
            <a:off x="838200" y="4287838"/>
            <a:ext cx="105156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latin typeface="Proxima Nova" panose="020B0604020202020204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3" name="Google Shape;23;p7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7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30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691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5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227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4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762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3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4274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2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7019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6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2543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1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0938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7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94" cy="5254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9" name="Google Shape;249;p77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0" name="Google Shape;250;p7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605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77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0" name="Google Shape;250;p7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388;g2f95e617128_0_293" descr="Voyager Icon">
            <a:extLst>
              <a:ext uri="{FF2B5EF4-FFF2-40B4-BE49-F238E27FC236}">
                <a16:creationId xmlns:a16="http://schemas.microsoft.com/office/drawing/2014/main" id="{7D70C01B-B0C2-D354-D646-84A9FC2E07AB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5000"/>
          </a:blip>
          <a:srcRect/>
          <a:stretch/>
        </p:blipFill>
        <p:spPr>
          <a:xfrm>
            <a:off x="743244" y="-42454"/>
            <a:ext cx="6942906" cy="694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90;g2f95e617128_0_293" descr="A white and orange arrow">
            <a:extLst>
              <a:ext uri="{FF2B5EF4-FFF2-40B4-BE49-F238E27FC236}">
                <a16:creationId xmlns:a16="http://schemas.microsoft.com/office/drawing/2014/main" id="{6F39EBAE-F69F-1884-46DC-72111A726AD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490604" y="2910839"/>
            <a:ext cx="5885698" cy="10363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4167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f95e617128_0_595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g2f95e617128_0_595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g2f95e617128_0_59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g2f95e617128_0_59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40;g2f95e617128_0_588">
            <a:extLst>
              <a:ext uri="{FF2B5EF4-FFF2-40B4-BE49-F238E27FC236}">
                <a16:creationId xmlns:a16="http://schemas.microsoft.com/office/drawing/2014/main" id="{5CA76A6D-4BBB-B711-BFDB-9C469D0699BF}"/>
              </a:ext>
            </a:extLst>
          </p:cNvPr>
          <p:cNvSpPr txBox="1"/>
          <p:nvPr userDrawn="1"/>
        </p:nvSpPr>
        <p:spPr>
          <a:xfrm>
            <a:off x="838190" y="6241874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Proxima Nova" panose="020B0604020202020204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Proxima Nova" panose="020B0604020202020204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8058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97630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INTRODUCTION</a:t>
            </a:r>
            <a:endParaRPr dirty="0"/>
          </a:p>
        </p:txBody>
      </p:sp>
      <p:sp>
        <p:nvSpPr>
          <p:cNvPr id="34" name="Google Shape;34;g2f95e617128_0_368"/>
          <p:cNvSpPr txBox="1">
            <a:spLocks noGrp="1" noRot="1" noMove="1" noResize="1" noEditPoints="1" noAdjustHandles="1" noChangeArrowheads="1" noChangeShapeType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pic>
        <p:nvPicPr>
          <p:cNvPr id="2" name="Google Shape;375;g2f95e617128_0_280" descr="Icon">
            <a:extLst>
              <a:ext uri="{FF2B5EF4-FFF2-40B4-BE49-F238E27FC236}">
                <a16:creationId xmlns:a16="http://schemas.microsoft.com/office/drawing/2014/main" id="{4FBE6094-4480-45B3-6005-BC9B507E3C2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5000"/>
          </a:blip>
          <a:srcRect/>
          <a:stretch/>
        </p:blipFill>
        <p:spPr>
          <a:xfrm>
            <a:off x="-916533" y="113667"/>
            <a:ext cx="6496596" cy="64965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9133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62813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31790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oogle Shape;549;p9">
            <a:extLst>
              <a:ext uri="{FF2B5EF4-FFF2-40B4-BE49-F238E27FC236}">
                <a16:creationId xmlns:a16="http://schemas.microsoft.com/office/drawing/2014/main" id="{004AFE71-14D1-A655-5A9F-E329B962F62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-282400" y="382498"/>
            <a:ext cx="4893454" cy="6227818"/>
            <a:chOff x="-282400" y="382498"/>
            <a:chExt cx="4893454" cy="6227818"/>
          </a:xfrm>
        </p:grpSpPr>
        <p:sp>
          <p:nvSpPr>
            <p:cNvPr id="3" name="Google Shape;550;p9">
              <a:extLst>
                <a:ext uri="{FF2B5EF4-FFF2-40B4-BE49-F238E27FC236}">
                  <a16:creationId xmlns:a16="http://schemas.microsoft.com/office/drawing/2014/main" id="{165BECBB-FB47-59E8-A738-C50B5D669E4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282400" y="382498"/>
              <a:ext cx="4228907" cy="5560106"/>
            </a:xfrm>
            <a:custGeom>
              <a:avLst/>
              <a:gdLst/>
              <a:ahLst/>
              <a:cxnLst/>
              <a:rect l="l" t="t" r="r" b="b"/>
              <a:pathLst>
                <a:path w="4228907" h="5560106" extrusionOk="0">
                  <a:moveTo>
                    <a:pt x="1106616" y="0"/>
                  </a:moveTo>
                  <a:lnTo>
                    <a:pt x="4159683" y="0"/>
                  </a:lnTo>
                  <a:cubicBezTo>
                    <a:pt x="4216720" y="42534"/>
                    <a:pt x="4229029" y="100546"/>
                    <a:pt x="4228907" y="169161"/>
                  </a:cubicBezTo>
                  <a:cubicBezTo>
                    <a:pt x="4227689" y="1910010"/>
                    <a:pt x="4227932" y="3650737"/>
                    <a:pt x="4227932" y="5391586"/>
                  </a:cubicBezTo>
                  <a:cubicBezTo>
                    <a:pt x="4227932" y="5401701"/>
                    <a:pt x="4228054" y="5411816"/>
                    <a:pt x="4227932" y="5421932"/>
                  </a:cubicBezTo>
                  <a:cubicBezTo>
                    <a:pt x="4225617" y="5522600"/>
                    <a:pt x="4187957" y="5559894"/>
                    <a:pt x="4086071" y="5560015"/>
                  </a:cubicBezTo>
                  <a:cubicBezTo>
                    <a:pt x="2770806" y="5560137"/>
                    <a:pt x="1455664" y="5560137"/>
                    <a:pt x="140399" y="5560015"/>
                  </a:cubicBezTo>
                  <a:cubicBezTo>
                    <a:pt x="34368" y="5560015"/>
                    <a:pt x="0" y="5524428"/>
                    <a:pt x="0" y="5416813"/>
                  </a:cubicBezTo>
                  <a:cubicBezTo>
                    <a:pt x="0" y="4004293"/>
                    <a:pt x="0" y="2591773"/>
                    <a:pt x="0" y="1179253"/>
                  </a:cubicBezTo>
                  <a:cubicBezTo>
                    <a:pt x="0" y="1157681"/>
                    <a:pt x="0" y="1136110"/>
                    <a:pt x="0" y="1109176"/>
                  </a:cubicBezTo>
                  <a:cubicBezTo>
                    <a:pt x="29372" y="1109176"/>
                    <a:pt x="51187" y="1109176"/>
                    <a:pt x="73003" y="1109176"/>
                  </a:cubicBezTo>
                  <a:cubicBezTo>
                    <a:pt x="314191" y="1109054"/>
                    <a:pt x="555380" y="1110760"/>
                    <a:pt x="796447" y="1108079"/>
                  </a:cubicBezTo>
                  <a:cubicBezTo>
                    <a:pt x="956467" y="1106251"/>
                    <a:pt x="1103326" y="971092"/>
                    <a:pt x="1106251" y="814484"/>
                  </a:cubicBezTo>
                  <a:cubicBezTo>
                    <a:pt x="1111369" y="543071"/>
                    <a:pt x="1106982" y="271535"/>
                    <a:pt x="1106616" y="122"/>
                  </a:cubicBezTo>
                  <a:close/>
                  <a:moveTo>
                    <a:pt x="1774852" y="1777167"/>
                  </a:moveTo>
                  <a:cubicBezTo>
                    <a:pt x="1991422" y="1777167"/>
                    <a:pt x="2207870" y="1777411"/>
                    <a:pt x="2424440" y="1777167"/>
                  </a:cubicBezTo>
                  <a:cubicBezTo>
                    <a:pt x="2507680" y="1777167"/>
                    <a:pt x="2555333" y="1736705"/>
                    <a:pt x="2555089" y="1667846"/>
                  </a:cubicBezTo>
                  <a:cubicBezTo>
                    <a:pt x="2554845" y="1599962"/>
                    <a:pt x="2505730" y="1557185"/>
                    <a:pt x="2423831" y="1557063"/>
                  </a:cubicBezTo>
                  <a:cubicBezTo>
                    <a:pt x="1994834" y="1556575"/>
                    <a:pt x="1565838" y="1556697"/>
                    <a:pt x="1136841" y="1557063"/>
                  </a:cubicBezTo>
                  <a:cubicBezTo>
                    <a:pt x="1052382" y="1557063"/>
                    <a:pt x="1000708" y="1602278"/>
                    <a:pt x="1002780" y="1671502"/>
                  </a:cubicBezTo>
                  <a:cubicBezTo>
                    <a:pt x="1004730" y="1739142"/>
                    <a:pt x="1052504" y="1777167"/>
                    <a:pt x="1137450" y="1777167"/>
                  </a:cubicBezTo>
                  <a:cubicBezTo>
                    <a:pt x="1349877" y="1777411"/>
                    <a:pt x="1562425" y="1777167"/>
                    <a:pt x="1774852" y="1777167"/>
                  </a:cubicBezTo>
                  <a:close/>
                  <a:moveTo>
                    <a:pt x="1782652" y="3561647"/>
                  </a:moveTo>
                  <a:cubicBezTo>
                    <a:pt x="1565716" y="3561647"/>
                    <a:pt x="1348902" y="3561403"/>
                    <a:pt x="1131966" y="3561769"/>
                  </a:cubicBezTo>
                  <a:cubicBezTo>
                    <a:pt x="1051651" y="3561891"/>
                    <a:pt x="1004730" y="3600647"/>
                    <a:pt x="1002780" y="3666458"/>
                  </a:cubicBezTo>
                  <a:cubicBezTo>
                    <a:pt x="1000708" y="3733855"/>
                    <a:pt x="1050676" y="3780898"/>
                    <a:pt x="1131113" y="3781142"/>
                  </a:cubicBezTo>
                  <a:cubicBezTo>
                    <a:pt x="1562791" y="3781995"/>
                    <a:pt x="1994590" y="3781995"/>
                    <a:pt x="2426268" y="3781142"/>
                  </a:cubicBezTo>
                  <a:cubicBezTo>
                    <a:pt x="2508533" y="3781020"/>
                    <a:pt x="2556430" y="3736170"/>
                    <a:pt x="2554967" y="3667434"/>
                  </a:cubicBezTo>
                  <a:cubicBezTo>
                    <a:pt x="2553627" y="3600403"/>
                    <a:pt x="2507924" y="3562012"/>
                    <a:pt x="2427000" y="3561891"/>
                  </a:cubicBezTo>
                  <a:cubicBezTo>
                    <a:pt x="2212136" y="3561525"/>
                    <a:pt x="1997272" y="3561769"/>
                    <a:pt x="1782408" y="3561769"/>
                  </a:cubicBezTo>
                  <a:close/>
                  <a:moveTo>
                    <a:pt x="1781433" y="4560770"/>
                  </a:moveTo>
                  <a:cubicBezTo>
                    <a:pt x="1562913" y="4560770"/>
                    <a:pt x="1344271" y="4560283"/>
                    <a:pt x="1125751" y="4561014"/>
                  </a:cubicBezTo>
                  <a:cubicBezTo>
                    <a:pt x="1039707" y="4561379"/>
                    <a:pt x="989252" y="4620610"/>
                    <a:pt x="1006801" y="4697025"/>
                  </a:cubicBezTo>
                  <a:cubicBezTo>
                    <a:pt x="1019720" y="4753331"/>
                    <a:pt x="1061523" y="4780875"/>
                    <a:pt x="1136353" y="4780875"/>
                  </a:cubicBezTo>
                  <a:cubicBezTo>
                    <a:pt x="1563400" y="4780997"/>
                    <a:pt x="1990447" y="4780997"/>
                    <a:pt x="2417372" y="4780875"/>
                  </a:cubicBezTo>
                  <a:cubicBezTo>
                    <a:pt x="2505243" y="4780875"/>
                    <a:pt x="2554602" y="4741388"/>
                    <a:pt x="2555089" y="4671554"/>
                  </a:cubicBezTo>
                  <a:cubicBezTo>
                    <a:pt x="2555577" y="4601476"/>
                    <a:pt x="2506096" y="4560892"/>
                    <a:pt x="2418956" y="4560770"/>
                  </a:cubicBezTo>
                  <a:cubicBezTo>
                    <a:pt x="2206407" y="4560527"/>
                    <a:pt x="1993981" y="4560770"/>
                    <a:pt x="1781433" y="4560770"/>
                  </a:cubicBezTo>
                  <a:close/>
                  <a:moveTo>
                    <a:pt x="1781798" y="2778606"/>
                  </a:moveTo>
                  <a:lnTo>
                    <a:pt x="1781798" y="2778362"/>
                  </a:lnTo>
                  <a:cubicBezTo>
                    <a:pt x="1998612" y="2778362"/>
                    <a:pt x="2215548" y="2779337"/>
                    <a:pt x="2432362" y="2777875"/>
                  </a:cubicBezTo>
                  <a:cubicBezTo>
                    <a:pt x="2509874" y="2777387"/>
                    <a:pt x="2553261" y="2737291"/>
                    <a:pt x="2555089" y="2672454"/>
                  </a:cubicBezTo>
                  <a:cubicBezTo>
                    <a:pt x="2557039" y="2605058"/>
                    <a:pt x="2512433" y="2563011"/>
                    <a:pt x="2433459" y="2558136"/>
                  </a:cubicBezTo>
                  <a:cubicBezTo>
                    <a:pt x="2421393" y="2557405"/>
                    <a:pt x="2409206" y="2557770"/>
                    <a:pt x="2397018" y="2557770"/>
                  </a:cubicBezTo>
                  <a:cubicBezTo>
                    <a:pt x="1985572" y="2557770"/>
                    <a:pt x="1574247" y="2557649"/>
                    <a:pt x="1162800" y="2558136"/>
                  </a:cubicBezTo>
                  <a:cubicBezTo>
                    <a:pt x="1134647" y="2558136"/>
                    <a:pt x="1105276" y="2558502"/>
                    <a:pt x="1078585" y="2566423"/>
                  </a:cubicBezTo>
                  <a:cubicBezTo>
                    <a:pt x="1025083" y="2582145"/>
                    <a:pt x="1000220" y="2622851"/>
                    <a:pt x="1004120" y="2677329"/>
                  </a:cubicBezTo>
                  <a:cubicBezTo>
                    <a:pt x="1007776" y="2729125"/>
                    <a:pt x="1036660" y="2764225"/>
                    <a:pt x="1089066" y="2774219"/>
                  </a:cubicBezTo>
                  <a:cubicBezTo>
                    <a:pt x="1112710" y="2778728"/>
                    <a:pt x="1137450" y="2778362"/>
                    <a:pt x="1161703" y="2778362"/>
                  </a:cubicBezTo>
                  <a:cubicBezTo>
                    <a:pt x="1368402" y="2778606"/>
                    <a:pt x="1575100" y="2778484"/>
                    <a:pt x="1781798" y="2778484"/>
                  </a:cubicBezTo>
                  <a:close/>
                  <a:moveTo>
                    <a:pt x="3262812" y="2710479"/>
                  </a:moveTo>
                  <a:cubicBezTo>
                    <a:pt x="3240509" y="2683179"/>
                    <a:pt x="3222228" y="2659535"/>
                    <a:pt x="3202484" y="2637110"/>
                  </a:cubicBezTo>
                  <a:cubicBezTo>
                    <a:pt x="3155806" y="2584339"/>
                    <a:pt x="3096332" y="2576173"/>
                    <a:pt x="3046485" y="2614929"/>
                  </a:cubicBezTo>
                  <a:cubicBezTo>
                    <a:pt x="2996761" y="2653685"/>
                    <a:pt x="2988961" y="2714379"/>
                    <a:pt x="3030032" y="2771294"/>
                  </a:cubicBezTo>
                  <a:cubicBezTo>
                    <a:pt x="3070372" y="2827112"/>
                    <a:pt x="3113638" y="2880737"/>
                    <a:pt x="3155928" y="2935092"/>
                  </a:cubicBezTo>
                  <a:cubicBezTo>
                    <a:pt x="3225762" y="3024670"/>
                    <a:pt x="3298277" y="3024426"/>
                    <a:pt x="3367989" y="2934849"/>
                  </a:cubicBezTo>
                  <a:cubicBezTo>
                    <a:pt x="3478772" y="2792622"/>
                    <a:pt x="3589434" y="2650273"/>
                    <a:pt x="3700096" y="2507924"/>
                  </a:cubicBezTo>
                  <a:cubicBezTo>
                    <a:pt x="3756036" y="2435896"/>
                    <a:pt x="3813195" y="2364844"/>
                    <a:pt x="3867185" y="2291476"/>
                  </a:cubicBezTo>
                  <a:cubicBezTo>
                    <a:pt x="3908135" y="2235657"/>
                    <a:pt x="3898629" y="2174477"/>
                    <a:pt x="3847563" y="2135477"/>
                  </a:cubicBezTo>
                  <a:cubicBezTo>
                    <a:pt x="3800885" y="2099768"/>
                    <a:pt x="3738364" y="2107690"/>
                    <a:pt x="3695586" y="2155708"/>
                  </a:cubicBezTo>
                  <a:cubicBezTo>
                    <a:pt x="3680839" y="2172283"/>
                    <a:pt x="3667677" y="2190442"/>
                    <a:pt x="3654027" y="2207992"/>
                  </a:cubicBezTo>
                  <a:cubicBezTo>
                    <a:pt x="3524841" y="2373862"/>
                    <a:pt x="3395654" y="2539855"/>
                    <a:pt x="3262812" y="2710479"/>
                  </a:cubicBezTo>
                  <a:close/>
                  <a:moveTo>
                    <a:pt x="3261958" y="3712771"/>
                  </a:moveTo>
                  <a:cubicBezTo>
                    <a:pt x="3240021" y="3684862"/>
                    <a:pt x="3223203" y="3662437"/>
                    <a:pt x="3205165" y="3640987"/>
                  </a:cubicBezTo>
                  <a:cubicBezTo>
                    <a:pt x="3159828" y="3586997"/>
                    <a:pt x="3093894" y="3577369"/>
                    <a:pt x="3044535" y="3617100"/>
                  </a:cubicBezTo>
                  <a:cubicBezTo>
                    <a:pt x="2996151" y="3655977"/>
                    <a:pt x="2989692" y="3716792"/>
                    <a:pt x="3031007" y="3774073"/>
                  </a:cubicBezTo>
                  <a:cubicBezTo>
                    <a:pt x="3068910" y="3826479"/>
                    <a:pt x="3109982" y="3876691"/>
                    <a:pt x="3149591" y="3927878"/>
                  </a:cubicBezTo>
                  <a:cubicBezTo>
                    <a:pt x="3227956" y="4029034"/>
                    <a:pt x="3294499" y="4029887"/>
                    <a:pt x="3372498" y="3929950"/>
                  </a:cubicBezTo>
                  <a:cubicBezTo>
                    <a:pt x="3488279" y="3781630"/>
                    <a:pt x="3603693" y="3633065"/>
                    <a:pt x="3719108" y="3484501"/>
                  </a:cubicBezTo>
                  <a:cubicBezTo>
                    <a:pt x="3769929" y="3419054"/>
                    <a:pt x="3822213" y="3354461"/>
                    <a:pt x="3870354" y="3287065"/>
                  </a:cubicBezTo>
                  <a:cubicBezTo>
                    <a:pt x="3908135" y="3234171"/>
                    <a:pt x="3896800" y="3173600"/>
                    <a:pt x="3847929" y="3136306"/>
                  </a:cubicBezTo>
                  <a:cubicBezTo>
                    <a:pt x="3801617" y="3100963"/>
                    <a:pt x="3743605" y="3106447"/>
                    <a:pt x="3700583" y="3151053"/>
                  </a:cubicBezTo>
                  <a:cubicBezTo>
                    <a:pt x="3688030" y="3164094"/>
                    <a:pt x="3677305" y="3178962"/>
                    <a:pt x="3666093" y="3193343"/>
                  </a:cubicBezTo>
                  <a:cubicBezTo>
                    <a:pt x="3533128" y="3364089"/>
                    <a:pt x="3400286" y="3534835"/>
                    <a:pt x="3261837" y="3712771"/>
                  </a:cubicBezTo>
                  <a:close/>
                  <a:moveTo>
                    <a:pt x="3262324" y="4712625"/>
                  </a:moveTo>
                  <a:cubicBezTo>
                    <a:pt x="3240387" y="4685569"/>
                    <a:pt x="3223325" y="4663510"/>
                    <a:pt x="3205165" y="4642304"/>
                  </a:cubicBezTo>
                  <a:cubicBezTo>
                    <a:pt x="3160072" y="4589776"/>
                    <a:pt x="3097794" y="4579051"/>
                    <a:pt x="3049288" y="4614882"/>
                  </a:cubicBezTo>
                  <a:cubicBezTo>
                    <a:pt x="2996517" y="4653760"/>
                    <a:pt x="2988229" y="4716891"/>
                    <a:pt x="3031495" y="4775756"/>
                  </a:cubicBezTo>
                  <a:cubicBezTo>
                    <a:pt x="3075857" y="4836084"/>
                    <a:pt x="3121682" y="4895558"/>
                    <a:pt x="3169456" y="4953205"/>
                  </a:cubicBezTo>
                  <a:cubicBezTo>
                    <a:pt x="3226249" y="5021698"/>
                    <a:pt x="3299983" y="5022185"/>
                    <a:pt x="3354705" y="4952473"/>
                  </a:cubicBezTo>
                  <a:cubicBezTo>
                    <a:pt x="3524841" y="4735903"/>
                    <a:pt x="3693880" y="4518480"/>
                    <a:pt x="3862066" y="4300326"/>
                  </a:cubicBezTo>
                  <a:cubicBezTo>
                    <a:pt x="3907769" y="4241095"/>
                    <a:pt x="3901066" y="4178451"/>
                    <a:pt x="3850488" y="4138598"/>
                  </a:cubicBezTo>
                  <a:cubicBezTo>
                    <a:pt x="3798326" y="4097527"/>
                    <a:pt x="3733611" y="4108739"/>
                    <a:pt x="3686202" y="4168458"/>
                  </a:cubicBezTo>
                  <a:cubicBezTo>
                    <a:pt x="3639646" y="4227201"/>
                    <a:pt x="3594431" y="4286919"/>
                    <a:pt x="3548362" y="4346028"/>
                  </a:cubicBezTo>
                  <a:cubicBezTo>
                    <a:pt x="3454276" y="4466805"/>
                    <a:pt x="3359945" y="4587583"/>
                    <a:pt x="3262446" y="4712504"/>
                  </a:cubicBezTo>
                  <a:close/>
                  <a:moveTo>
                    <a:pt x="3262568" y="1710137"/>
                  </a:moveTo>
                  <a:cubicBezTo>
                    <a:pt x="3239046" y="1681252"/>
                    <a:pt x="3221984" y="1658949"/>
                    <a:pt x="3203459" y="1637987"/>
                  </a:cubicBezTo>
                  <a:cubicBezTo>
                    <a:pt x="3157269" y="1585459"/>
                    <a:pt x="3096210" y="1576319"/>
                    <a:pt x="3047704" y="1613734"/>
                  </a:cubicBezTo>
                  <a:cubicBezTo>
                    <a:pt x="2995420" y="1654074"/>
                    <a:pt x="2988717" y="1715377"/>
                    <a:pt x="3032713" y="1774852"/>
                  </a:cubicBezTo>
                  <a:cubicBezTo>
                    <a:pt x="3074882" y="1831889"/>
                    <a:pt x="3118513" y="1887707"/>
                    <a:pt x="3162997" y="1942916"/>
                  </a:cubicBezTo>
                  <a:cubicBezTo>
                    <a:pt x="3227346" y="2022622"/>
                    <a:pt x="3299496" y="2020915"/>
                    <a:pt x="3363845" y="1938650"/>
                  </a:cubicBezTo>
                  <a:cubicBezTo>
                    <a:pt x="3448792" y="1830182"/>
                    <a:pt x="3533007" y="1721227"/>
                    <a:pt x="3617587" y="1612515"/>
                  </a:cubicBezTo>
                  <a:cubicBezTo>
                    <a:pt x="3698511" y="1508557"/>
                    <a:pt x="3779679" y="1404964"/>
                    <a:pt x="3860238" y="1300762"/>
                  </a:cubicBezTo>
                  <a:cubicBezTo>
                    <a:pt x="3893022" y="1258349"/>
                    <a:pt x="3900213" y="1212281"/>
                    <a:pt x="3870110" y="1165603"/>
                  </a:cubicBezTo>
                  <a:cubicBezTo>
                    <a:pt x="3844395" y="1125872"/>
                    <a:pt x="3803932" y="1106860"/>
                    <a:pt x="3760058" y="1120266"/>
                  </a:cubicBezTo>
                  <a:cubicBezTo>
                    <a:pt x="3729833" y="1129650"/>
                    <a:pt x="3698877" y="1152197"/>
                    <a:pt x="3678889" y="1177303"/>
                  </a:cubicBezTo>
                  <a:cubicBezTo>
                    <a:pt x="3540197" y="1351583"/>
                    <a:pt x="3404186" y="1527935"/>
                    <a:pt x="3262568" y="1709893"/>
                  </a:cubicBezTo>
                  <a:close/>
                  <a:moveTo>
                    <a:pt x="609736" y="1777167"/>
                  </a:moveTo>
                  <a:cubicBezTo>
                    <a:pt x="627895" y="1777167"/>
                    <a:pt x="646176" y="1777776"/>
                    <a:pt x="664335" y="1777167"/>
                  </a:cubicBezTo>
                  <a:cubicBezTo>
                    <a:pt x="727588" y="1774486"/>
                    <a:pt x="774509" y="1731099"/>
                    <a:pt x="777556" y="1673087"/>
                  </a:cubicBezTo>
                  <a:cubicBezTo>
                    <a:pt x="780359" y="1619340"/>
                    <a:pt x="738313" y="1566203"/>
                    <a:pt x="679935" y="1559744"/>
                  </a:cubicBezTo>
                  <a:cubicBezTo>
                    <a:pt x="633989" y="1554625"/>
                    <a:pt x="586458" y="1554503"/>
                    <a:pt x="540633" y="1560109"/>
                  </a:cubicBezTo>
                  <a:cubicBezTo>
                    <a:pt x="481037" y="1567422"/>
                    <a:pt x="444962" y="1616903"/>
                    <a:pt x="447887" y="1675646"/>
                  </a:cubicBezTo>
                  <a:cubicBezTo>
                    <a:pt x="450812" y="1733658"/>
                    <a:pt x="492859" y="1773877"/>
                    <a:pt x="555014" y="1777167"/>
                  </a:cubicBezTo>
                  <a:cubicBezTo>
                    <a:pt x="573174" y="1778142"/>
                    <a:pt x="591455" y="1777289"/>
                    <a:pt x="609614" y="1777411"/>
                  </a:cubicBezTo>
                  <a:close/>
                  <a:moveTo>
                    <a:pt x="614611" y="4561379"/>
                  </a:moveTo>
                  <a:cubicBezTo>
                    <a:pt x="614611" y="4561379"/>
                    <a:pt x="614611" y="4561136"/>
                    <a:pt x="614611" y="4561014"/>
                  </a:cubicBezTo>
                  <a:cubicBezTo>
                    <a:pt x="596330" y="4561014"/>
                    <a:pt x="578170" y="4560283"/>
                    <a:pt x="559889" y="4561136"/>
                  </a:cubicBezTo>
                  <a:cubicBezTo>
                    <a:pt x="492249" y="4564183"/>
                    <a:pt x="447765" y="4607935"/>
                    <a:pt x="447887" y="4671066"/>
                  </a:cubicBezTo>
                  <a:cubicBezTo>
                    <a:pt x="447887" y="4734075"/>
                    <a:pt x="492249" y="4778315"/>
                    <a:pt x="560011" y="4780875"/>
                  </a:cubicBezTo>
                  <a:cubicBezTo>
                    <a:pt x="598401" y="4782216"/>
                    <a:pt x="637157" y="4783312"/>
                    <a:pt x="675426" y="4780144"/>
                  </a:cubicBezTo>
                  <a:cubicBezTo>
                    <a:pt x="733438" y="4775390"/>
                    <a:pt x="777678" y="4726153"/>
                    <a:pt x="777678" y="4670944"/>
                  </a:cubicBezTo>
                  <a:cubicBezTo>
                    <a:pt x="777678" y="4615857"/>
                    <a:pt x="733194" y="4567473"/>
                    <a:pt x="675304" y="4561745"/>
                  </a:cubicBezTo>
                  <a:cubicBezTo>
                    <a:pt x="655317" y="4559795"/>
                    <a:pt x="634842" y="4561379"/>
                    <a:pt x="614611" y="4561379"/>
                  </a:cubicBezTo>
                  <a:close/>
                  <a:moveTo>
                    <a:pt x="613026" y="3562012"/>
                  </a:moveTo>
                  <a:cubicBezTo>
                    <a:pt x="594867" y="3562012"/>
                    <a:pt x="576586" y="3561403"/>
                    <a:pt x="558427" y="3562012"/>
                  </a:cubicBezTo>
                  <a:cubicBezTo>
                    <a:pt x="493834" y="3564572"/>
                    <a:pt x="452640" y="3601256"/>
                    <a:pt x="448253" y="3659512"/>
                  </a:cubicBezTo>
                  <a:cubicBezTo>
                    <a:pt x="443500" y="3721667"/>
                    <a:pt x="479209" y="3770661"/>
                    <a:pt x="543680" y="3777973"/>
                  </a:cubicBezTo>
                  <a:cubicBezTo>
                    <a:pt x="591333" y="3783458"/>
                    <a:pt x="641057" y="3782726"/>
                    <a:pt x="688466" y="3775657"/>
                  </a:cubicBezTo>
                  <a:cubicBezTo>
                    <a:pt x="744650" y="3767248"/>
                    <a:pt x="781822" y="3714355"/>
                    <a:pt x="777556" y="3662680"/>
                  </a:cubicBezTo>
                  <a:cubicBezTo>
                    <a:pt x="772925" y="3606375"/>
                    <a:pt x="728197" y="3565181"/>
                    <a:pt x="667870" y="3562256"/>
                  </a:cubicBezTo>
                  <a:cubicBezTo>
                    <a:pt x="649711" y="3561403"/>
                    <a:pt x="631429" y="3562134"/>
                    <a:pt x="613270" y="3562012"/>
                  </a:cubicBezTo>
                  <a:close/>
                  <a:moveTo>
                    <a:pt x="609126" y="2779947"/>
                  </a:moveTo>
                  <a:cubicBezTo>
                    <a:pt x="609126" y="2779094"/>
                    <a:pt x="609126" y="2778362"/>
                    <a:pt x="609126" y="2777509"/>
                  </a:cubicBezTo>
                  <a:cubicBezTo>
                    <a:pt x="629358" y="2777509"/>
                    <a:pt x="649711" y="2778972"/>
                    <a:pt x="669698" y="2777266"/>
                  </a:cubicBezTo>
                  <a:cubicBezTo>
                    <a:pt x="731366" y="2772025"/>
                    <a:pt x="774144" y="2730588"/>
                    <a:pt x="777434" y="2674526"/>
                  </a:cubicBezTo>
                  <a:cubicBezTo>
                    <a:pt x="780725" y="2617854"/>
                    <a:pt x="737825" y="2566911"/>
                    <a:pt x="674207" y="2561548"/>
                  </a:cubicBezTo>
                  <a:cubicBezTo>
                    <a:pt x="626311" y="2557527"/>
                    <a:pt x="576952" y="2558258"/>
                    <a:pt x="529543" y="2565570"/>
                  </a:cubicBezTo>
                  <a:cubicBezTo>
                    <a:pt x="475065" y="2573980"/>
                    <a:pt x="444596" y="2620048"/>
                    <a:pt x="448131" y="2676110"/>
                  </a:cubicBezTo>
                  <a:cubicBezTo>
                    <a:pt x="451665" y="2731806"/>
                    <a:pt x="481768" y="2765687"/>
                    <a:pt x="536490" y="2775316"/>
                  </a:cubicBezTo>
                  <a:cubicBezTo>
                    <a:pt x="560255" y="2779459"/>
                    <a:pt x="584752" y="2778728"/>
                    <a:pt x="609005" y="2780069"/>
                  </a:cubicBez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551;p9">
              <a:extLst>
                <a:ext uri="{FF2B5EF4-FFF2-40B4-BE49-F238E27FC236}">
                  <a16:creationId xmlns:a16="http://schemas.microsoft.com/office/drawing/2014/main" id="{58D59724-E326-799B-C91C-D9B9ADDF478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4873" y="1050724"/>
              <a:ext cx="4226181" cy="5559592"/>
            </a:xfrm>
            <a:custGeom>
              <a:avLst/>
              <a:gdLst/>
              <a:ahLst/>
              <a:cxnLst/>
              <a:rect l="l" t="t" r="r" b="b"/>
              <a:pathLst>
                <a:path w="4226181" h="5559592" extrusionOk="0">
                  <a:moveTo>
                    <a:pt x="3780397" y="740"/>
                  </a:moveTo>
                  <a:cubicBezTo>
                    <a:pt x="3902393" y="740"/>
                    <a:pt x="4015614" y="-1454"/>
                    <a:pt x="4128591" y="1715"/>
                  </a:cubicBezTo>
                  <a:cubicBezTo>
                    <a:pt x="4180997" y="3177"/>
                    <a:pt x="4213416" y="37546"/>
                    <a:pt x="4222313" y="89342"/>
                  </a:cubicBezTo>
                  <a:cubicBezTo>
                    <a:pt x="4226700" y="115057"/>
                    <a:pt x="4226091" y="141870"/>
                    <a:pt x="4226091" y="168073"/>
                  </a:cubicBezTo>
                  <a:cubicBezTo>
                    <a:pt x="4226212" y="1909043"/>
                    <a:pt x="4226212" y="3650136"/>
                    <a:pt x="4226091" y="5391106"/>
                  </a:cubicBezTo>
                  <a:cubicBezTo>
                    <a:pt x="4226091" y="5413409"/>
                    <a:pt x="4226456" y="5435834"/>
                    <a:pt x="4224019" y="5457893"/>
                  </a:cubicBezTo>
                  <a:cubicBezTo>
                    <a:pt x="4217316" y="5518952"/>
                    <a:pt x="4177341" y="5556977"/>
                    <a:pt x="4115673" y="5558683"/>
                  </a:cubicBezTo>
                  <a:cubicBezTo>
                    <a:pt x="4052907" y="5560390"/>
                    <a:pt x="3990021" y="5559171"/>
                    <a:pt x="3927134" y="5559171"/>
                  </a:cubicBezTo>
                  <a:cubicBezTo>
                    <a:pt x="2668540" y="5559171"/>
                    <a:pt x="1409825" y="5559171"/>
                    <a:pt x="151232" y="5559171"/>
                  </a:cubicBezTo>
                  <a:cubicBezTo>
                    <a:pt x="32405" y="5559171"/>
                    <a:pt x="352" y="5527118"/>
                    <a:pt x="108" y="5408169"/>
                  </a:cubicBezTo>
                  <a:cubicBezTo>
                    <a:pt x="-135" y="5311523"/>
                    <a:pt x="108" y="5214755"/>
                    <a:pt x="108" y="5111649"/>
                  </a:cubicBezTo>
                  <a:cubicBezTo>
                    <a:pt x="32892" y="5111649"/>
                    <a:pt x="58730" y="5111649"/>
                    <a:pt x="84567" y="5111649"/>
                  </a:cubicBezTo>
                  <a:cubicBezTo>
                    <a:pt x="1185090" y="5111649"/>
                    <a:pt x="2285734" y="5107384"/>
                    <a:pt x="3386257" y="5114940"/>
                  </a:cubicBezTo>
                  <a:cubicBezTo>
                    <a:pt x="3631833" y="5116646"/>
                    <a:pt x="3784053" y="4965888"/>
                    <a:pt x="3783200" y="4713731"/>
                  </a:cubicBezTo>
                  <a:cubicBezTo>
                    <a:pt x="3777960" y="3173364"/>
                    <a:pt x="3780641" y="1632999"/>
                    <a:pt x="3780641" y="92633"/>
                  </a:cubicBezTo>
                  <a:lnTo>
                    <a:pt x="3780641" y="618"/>
                  </a:ln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552;p9">
              <a:extLst>
                <a:ext uri="{FF2B5EF4-FFF2-40B4-BE49-F238E27FC236}">
                  <a16:creationId xmlns:a16="http://schemas.microsoft.com/office/drawing/2014/main" id="{E9AFAB4B-CC6A-0F05-38A8-9FAF02B2BF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6535" y="556899"/>
              <a:ext cx="712601" cy="713632"/>
            </a:xfrm>
            <a:custGeom>
              <a:avLst/>
              <a:gdLst/>
              <a:ahLst/>
              <a:cxnLst/>
              <a:rect l="l" t="t" r="r" b="b"/>
              <a:pathLst>
                <a:path w="712601" h="713632" extrusionOk="0">
                  <a:moveTo>
                    <a:pt x="712354" y="0"/>
                  </a:moveTo>
                  <a:cubicBezTo>
                    <a:pt x="712354" y="203286"/>
                    <a:pt x="713207" y="407425"/>
                    <a:pt x="711744" y="611442"/>
                  </a:cubicBezTo>
                  <a:cubicBezTo>
                    <a:pt x="711379" y="667017"/>
                    <a:pt x="677376" y="709916"/>
                    <a:pt x="624239" y="711013"/>
                  </a:cubicBezTo>
                  <a:cubicBezTo>
                    <a:pt x="414981" y="715522"/>
                    <a:pt x="205601" y="712841"/>
                    <a:pt x="0" y="712841"/>
                  </a:cubicBezTo>
                  <a:cubicBezTo>
                    <a:pt x="236923" y="475796"/>
                    <a:pt x="473115" y="239361"/>
                    <a:pt x="712354" y="0"/>
                  </a:cubicBez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Google Shape;553;p9">
            <a:extLst>
              <a:ext uri="{FF2B5EF4-FFF2-40B4-BE49-F238E27FC236}">
                <a16:creationId xmlns:a16="http://schemas.microsoft.com/office/drawing/2014/main" id="{A45CBFC1-B3A9-F5F5-3165-D996DF8D603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349500"/>
            <a:ext cx="718185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</a:pPr>
            <a:r>
              <a:rPr lang="en-US" dirty="0"/>
              <a:t>AGENDA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945550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FAU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92DA4-ADFE-4C44-2251-B56C9344B62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7FBF1-58ED-B8CC-0E8B-EC58E8119A3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ED9622E-79B0-2DC1-9355-45E7E0F4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4459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EFAU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92DA4-ADFE-4C44-2251-B56C9344B62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7FBF1-58ED-B8CC-0E8B-EC58E8119A3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0300">
            <a:hlinkClick r:id="" action="ppaction://media"/>
            <a:extLst>
              <a:ext uri="{FF2B5EF4-FFF2-40B4-BE49-F238E27FC236}">
                <a16:creationId xmlns:a16="http://schemas.microsoft.com/office/drawing/2014/main" id="{02C084B5-8D6C-AD5F-3B3B-183EBBC080B7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90AE57-8A02-BE9A-E751-13B72A36E449}"/>
              </a:ext>
            </a:extLst>
          </p:cNvPr>
          <p:cNvSpPr txBox="1"/>
          <p:nvPr userDrawn="1"/>
        </p:nvSpPr>
        <p:spPr>
          <a:xfrm>
            <a:off x="1473708" y="5294376"/>
            <a:ext cx="9244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prstClr val="white"/>
                </a:solidFill>
                <a:latin typeface="Proxima Nova" panose="020B0604020202020204"/>
              </a:rPr>
              <a:t>Thanks for being here! We’re allowing a couple of minutes for others to join before we begin.</a:t>
            </a:r>
          </a:p>
        </p:txBody>
      </p:sp>
    </p:spTree>
    <p:extLst>
      <p:ext uri="{BB962C8B-B14F-4D97-AF65-F5344CB8AC3E}">
        <p14:creationId xmlns:p14="http://schemas.microsoft.com/office/powerpoint/2010/main" val="378251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5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FAU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92DA4-ADFE-4C44-2251-B56C9344B62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7FBF1-58ED-B8CC-0E8B-EC58E8119A3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83E483EE-7E6C-B1A2-36E9-50B076C769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4674" y="1875627"/>
            <a:ext cx="9662652" cy="230529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z="2400" b="0" dirty="0"/>
              <a:t>Keep your team informed, opt in to your preferred communications</a:t>
            </a:r>
            <a:br>
              <a:rPr lang="en-US" sz="2400" b="0" dirty="0"/>
            </a:br>
            <a:br>
              <a:rPr lang="en-US" sz="2400" b="0" dirty="0"/>
            </a:br>
            <a:r>
              <a:rPr lang="en-US" sz="2400" b="0" dirty="0"/>
              <a:t> </a:t>
            </a:r>
            <a:r>
              <a:rPr lang="en-US" sz="2400" dirty="0">
                <a:solidFill>
                  <a:schemeClr val="bg1"/>
                </a:solidFill>
              </a:rPr>
              <a:t>https://www.meltzerhellrung.com/newsletter/</a:t>
            </a:r>
            <a:endParaRPr lang="en-PH" sz="2400" dirty="0">
              <a:solidFill>
                <a:schemeClr val="bg1"/>
              </a:solidFill>
            </a:endParaRP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53C9EFAF-F680-34AC-A936-29C66664815D}"/>
              </a:ext>
            </a:extLst>
          </p:cNvPr>
          <p:cNvSpPr txBox="1">
            <a:spLocks/>
          </p:cNvSpPr>
          <p:nvPr userDrawn="1"/>
        </p:nvSpPr>
        <p:spPr>
          <a:xfrm>
            <a:off x="2446143" y="699469"/>
            <a:ext cx="7299714" cy="669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roxima Nova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sym typeface="Proxima Nova"/>
              </a:rPr>
              <a:t>FREQUENT UPDATES AHEAD </a:t>
            </a:r>
            <a:endParaRPr kumimoji="0" lang="en-PH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1C30F4-7234-089A-4B1E-6D26016965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10185" y="4352785"/>
            <a:ext cx="1571631" cy="1548631"/>
          </a:xfrm>
          <a:prstGeom prst="rect">
            <a:avLst/>
          </a:prstGeom>
        </p:spPr>
      </p:pic>
      <p:pic>
        <p:nvPicPr>
          <p:cNvPr id="11" name="Google Shape;10;p4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9E056000-8A23-F54F-B138-42CD8171CB6B}"/>
              </a:ext>
            </a:extLst>
          </p:cNvPr>
          <p:cNvPicPr preferRelativeResize="0"/>
          <p:nvPr userDrawn="1"/>
        </p:nvPicPr>
        <p:blipFill rotWithShape="1">
          <a:blip r:embed="rId3">
            <a:alphaModFix amt="5000"/>
          </a:blip>
          <a:srcRect/>
          <a:stretch/>
        </p:blipFill>
        <p:spPr>
          <a:xfrm>
            <a:off x="5362832" y="-365125"/>
            <a:ext cx="7665308" cy="76653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3292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2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23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622068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00681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43200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68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with Circle Photos">
  <p:cSld name="Two Content with Circle Photo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95e617128_0_606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g2f95e617128_0_606"/>
          <p:cNvSpPr txBox="1">
            <a:spLocks noGrp="1"/>
          </p:cNvSpPr>
          <p:nvPr>
            <p:ph type="body" idx="1"/>
          </p:nvPr>
        </p:nvSpPr>
        <p:spPr>
          <a:xfrm>
            <a:off x="838200" y="2809461"/>
            <a:ext cx="5181600" cy="3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7" name="Google Shape;57;g2f95e617128_0_606"/>
          <p:cNvSpPr txBox="1">
            <a:spLocks noGrp="1"/>
          </p:cNvSpPr>
          <p:nvPr>
            <p:ph type="body" idx="2"/>
          </p:nvPr>
        </p:nvSpPr>
        <p:spPr>
          <a:xfrm>
            <a:off x="6172200" y="2809461"/>
            <a:ext cx="5181600" cy="3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8" name="Google Shape;58;g2f95e617128_0_606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g2f95e617128_0_606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Google Shape;60;g2f95e617128_0_606"/>
          <p:cNvSpPr>
            <a:spLocks noGrp="1"/>
          </p:cNvSpPr>
          <p:nvPr>
            <p:ph type="pic" idx="3"/>
          </p:nvPr>
        </p:nvSpPr>
        <p:spPr>
          <a:xfrm>
            <a:off x="917713" y="1268413"/>
            <a:ext cx="1467600" cy="14676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Google Shape;61;g2f95e617128_0_606"/>
          <p:cNvSpPr>
            <a:spLocks noGrp="1"/>
          </p:cNvSpPr>
          <p:nvPr>
            <p:ph type="pic" idx="4"/>
          </p:nvPr>
        </p:nvSpPr>
        <p:spPr>
          <a:xfrm>
            <a:off x="6096000" y="1268412"/>
            <a:ext cx="1467600" cy="14676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158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5080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906752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53646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918016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22252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5339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022475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698057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8119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9600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37179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115178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388423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14535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4581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16172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143676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847588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80175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Remote work outline">
            <a:extLst>
              <a:ext uri="{FF2B5EF4-FFF2-40B4-BE49-F238E27FC236}">
                <a16:creationId xmlns:a16="http://schemas.microsoft.com/office/drawing/2014/main" id="{F237E943-476A-F801-6A45-CD08B79AF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59416" y="1633026"/>
            <a:ext cx="5494638" cy="5494638"/>
          </a:xfrm>
          <a:prstGeom prst="rect">
            <a:avLst/>
          </a:prstGeom>
        </p:spPr>
      </p:pic>
      <p:sp>
        <p:nvSpPr>
          <p:cNvPr id="3" name="Google Shape;553;p9">
            <a:extLst>
              <a:ext uri="{FF2B5EF4-FFF2-40B4-BE49-F238E27FC236}">
                <a16:creationId xmlns:a16="http://schemas.microsoft.com/office/drawing/2014/main" id="{CC3FF903-F22D-CB1D-BD2B-F83D5FBA2B05}"/>
              </a:ext>
            </a:extLst>
          </p:cNvPr>
          <p:cNvSpPr txBox="1">
            <a:spLocks/>
          </p:cNvSpPr>
          <p:nvPr userDrawn="1"/>
        </p:nvSpPr>
        <p:spPr>
          <a:xfrm>
            <a:off x="665846" y="194289"/>
            <a:ext cx="6806372" cy="3234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00"/>
              <a:buFont typeface="Proxima Nova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sym typeface="Proxima Nova"/>
              </a:rPr>
              <a:t>HOW </a:t>
            </a:r>
            <a:b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sym typeface="Proxima Nova"/>
              </a:rPr>
            </a:b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sym typeface="Proxima Nova"/>
              </a:rPr>
              <a:t>MELTZER HELLRUNG SUPPORTS YOU</a:t>
            </a:r>
          </a:p>
        </p:txBody>
      </p:sp>
    </p:spTree>
    <p:extLst>
      <p:ext uri="{BB962C8B-B14F-4D97-AF65-F5344CB8AC3E}">
        <p14:creationId xmlns:p14="http://schemas.microsoft.com/office/powerpoint/2010/main" val="35459973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38849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003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27722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4003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33665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741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29640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1221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18585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568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80207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63;p74">
            <a:extLst>
              <a:ext uri="{FF2B5EF4-FFF2-40B4-BE49-F238E27FC236}">
                <a16:creationId xmlns:a16="http://schemas.microsoft.com/office/drawing/2014/main" id="{89AD6CEC-D312-5673-CD86-3A62E5DB33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15486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2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2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72"/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2" name="Google Shape;52;p72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72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with Circle Photos">
  <p:cSld name="Two Content with Circle Photo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3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3"/>
          <p:cNvSpPr txBox="1">
            <a:spLocks noGrp="1"/>
          </p:cNvSpPr>
          <p:nvPr>
            <p:ph type="body" idx="1"/>
          </p:nvPr>
        </p:nvSpPr>
        <p:spPr>
          <a:xfrm>
            <a:off x="838200" y="2809461"/>
            <a:ext cx="5181600" cy="313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7" name="Google Shape;57;p73"/>
          <p:cNvSpPr txBox="1">
            <a:spLocks noGrp="1"/>
          </p:cNvSpPr>
          <p:nvPr>
            <p:ph type="body" idx="2"/>
          </p:nvPr>
        </p:nvSpPr>
        <p:spPr>
          <a:xfrm>
            <a:off x="6172200" y="2809461"/>
            <a:ext cx="5181600" cy="313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8" name="Google Shape;58;p73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73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Google Shape;60;p73"/>
          <p:cNvSpPr>
            <a:spLocks noGrp="1"/>
          </p:cNvSpPr>
          <p:nvPr>
            <p:ph type="pic" idx="3"/>
          </p:nvPr>
        </p:nvSpPr>
        <p:spPr>
          <a:xfrm>
            <a:off x="917713" y="1268413"/>
            <a:ext cx="1467678" cy="1467677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73"/>
          <p:cNvSpPr>
            <a:spLocks noGrp="1"/>
          </p:cNvSpPr>
          <p:nvPr>
            <p:ph type="pic" idx="4"/>
          </p:nvPr>
        </p:nvSpPr>
        <p:spPr>
          <a:xfrm>
            <a:off x="6096000" y="1268412"/>
            <a:ext cx="1467678" cy="1467677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24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497B82-CE9D-4C55-5879-AAAF2701DA2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02836851"/>
              </p:ext>
            </p:extLst>
          </p:nvPr>
        </p:nvGraphicFramePr>
        <p:xfrm>
          <a:off x="424249" y="1056660"/>
          <a:ext cx="11343502" cy="4744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D7E93DC-D72D-7AF2-8CA2-CA94943936B1}"/>
              </a:ext>
            </a:extLst>
          </p:cNvPr>
          <p:cNvGrpSpPr/>
          <p:nvPr userDrawn="1"/>
        </p:nvGrpSpPr>
        <p:grpSpPr>
          <a:xfrm>
            <a:off x="424249" y="378085"/>
            <a:ext cx="6082893" cy="469557"/>
            <a:chOff x="424249" y="378085"/>
            <a:chExt cx="6082893" cy="4695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A803CC0-5534-BF54-0003-B6220F20974A}"/>
                </a:ext>
              </a:extLst>
            </p:cNvPr>
            <p:cNvSpPr/>
            <p:nvPr/>
          </p:nvSpPr>
          <p:spPr>
            <a:xfrm>
              <a:off x="424249" y="378085"/>
              <a:ext cx="6082893" cy="469557"/>
            </a:xfrm>
            <a:prstGeom prst="rect">
              <a:avLst/>
            </a:prstGeom>
            <a:solidFill>
              <a:srgbClr val="DA7841"/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A83806-2F95-8FEC-436B-BAD55147C374}"/>
                </a:ext>
              </a:extLst>
            </p:cNvPr>
            <p:cNvSpPr txBox="1"/>
            <p:nvPr/>
          </p:nvSpPr>
          <p:spPr>
            <a:xfrm>
              <a:off x="843349" y="443586"/>
              <a:ext cx="52446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Proxima Nova" panose="020B0604020202020204"/>
                </a:rPr>
                <a:t>https://www.meltzerhellrung.com/service/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0609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Introduction Slid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83;g2f95e617128_0_286" descr="Icon&#10;&#10;Description automatically generated">
            <a:extLst>
              <a:ext uri="{FF2B5EF4-FFF2-40B4-BE49-F238E27FC236}">
                <a16:creationId xmlns:a16="http://schemas.microsoft.com/office/drawing/2014/main" id="{8E210EC0-AA1C-B2A7-E816-6223A6E8710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27256" y="285101"/>
            <a:ext cx="848393" cy="8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7BBB29-C5DF-A95C-D32B-C703ABB43C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82" y="826775"/>
            <a:ext cx="2763576" cy="2320166"/>
          </a:xfrm>
          <a:prstGeom prst="rect">
            <a:avLst/>
          </a:prstGeom>
        </p:spPr>
      </p:pic>
      <p:pic>
        <p:nvPicPr>
          <p:cNvPr id="6" name="Picture 5" descr="A white and grey award&#10;&#10;AI-generated content may be incorrect.">
            <a:extLst>
              <a:ext uri="{FF2B5EF4-FFF2-40B4-BE49-F238E27FC236}">
                <a16:creationId xmlns:a16="http://schemas.microsoft.com/office/drawing/2014/main" id="{ACFBE563-86D1-E21E-D4B9-64F2E603F3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4" t="23669" r="22958" b="1121"/>
          <a:stretch>
            <a:fillRect/>
          </a:stretch>
        </p:blipFill>
        <p:spPr>
          <a:xfrm>
            <a:off x="8487417" y="2901234"/>
            <a:ext cx="2348306" cy="2728656"/>
          </a:xfrm>
          <a:prstGeom prst="rect">
            <a:avLst/>
          </a:prstGeom>
        </p:spPr>
      </p:pic>
      <p:sp>
        <p:nvSpPr>
          <p:cNvPr id="67" name="Google Shape;67;p75"/>
          <p:cNvSpPr txBox="1">
            <a:spLocks noGrp="1" noRot="1" noMove="1" noResize="1" noEditPoints="1" noAdjustHandles="1" noChangeArrowheads="1" noChangeShapeType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 noRot="1" noMove="1" noResize="1" noEditPoints="1" noAdjustHandles="1" noChangeArrowheads="1" noChangeShapeType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Google Shape;381;g2f95e617128_0_286">
            <a:extLst>
              <a:ext uri="{FF2B5EF4-FFF2-40B4-BE49-F238E27FC236}">
                <a16:creationId xmlns:a16="http://schemas.microsoft.com/office/drawing/2014/main" id="{89054970-5F54-20AD-4C1E-22C9C37CFF4B}"/>
              </a:ext>
            </a:extLst>
          </p:cNvPr>
          <p:cNvSpPr txBox="1">
            <a:spLocks/>
          </p:cNvSpPr>
          <p:nvPr userDrawn="1"/>
        </p:nvSpPr>
        <p:spPr>
          <a:xfrm>
            <a:off x="1275648" y="1415845"/>
            <a:ext cx="7004133" cy="409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</a:rPr>
              <a:t>Meltzer Hellrung combines an innovative service model, proprietary technology, and a creative immigration team 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</a:rPr>
              <a:t>200+ corporate clients: Global 200, Fortune 500, Venture-backed unicorns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</a:rPr>
              <a:t>Recognized in 2023 by Crain Magazine as a top 100 best places to work in Chicago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 has been ranked in the Illinois Chambers Spotlight 2026 Guide and recognized as a top law firm handling high-quality work.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 has been named a 2025 Inc. Power Partner.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83D5A0-63A0-907F-8537-9FE6CF2CEED0}"/>
              </a:ext>
            </a:extLst>
          </p:cNvPr>
          <p:cNvSpPr txBox="1"/>
          <p:nvPr userDrawn="1"/>
        </p:nvSpPr>
        <p:spPr>
          <a:xfrm>
            <a:off x="1658431" y="399760"/>
            <a:ext cx="62385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27A3D"/>
                </a:solidFill>
                <a:effectLst/>
                <a:uLnTx/>
                <a:uFillTx/>
                <a:latin typeface="Proxima Nova" panose="020B0604020202020204"/>
                <a:ea typeface="+mj-ea"/>
                <a:cs typeface="+mj-cs"/>
                <a:sym typeface="Proxima Nova"/>
              </a:rPr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251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17;g2f95e617128_0_321">
            <a:extLst>
              <a:ext uri="{FF2B5EF4-FFF2-40B4-BE49-F238E27FC236}">
                <a16:creationId xmlns:a16="http://schemas.microsoft.com/office/drawing/2014/main" id="{FA7D72B9-C58A-4042-6A2D-5CAFC8161A4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9250" y="1177422"/>
            <a:ext cx="10933500" cy="4887503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794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pic>
        <p:nvPicPr>
          <p:cNvPr id="4" name="Google Shape;383;g2f95e617128_0_286" descr="Icon&#10;&#10;Description automatically generated">
            <a:extLst>
              <a:ext uri="{FF2B5EF4-FFF2-40B4-BE49-F238E27FC236}">
                <a16:creationId xmlns:a16="http://schemas.microsoft.com/office/drawing/2014/main" id="{8E210EC0-AA1C-B2A7-E816-6223A6E8710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27256" y="285101"/>
            <a:ext cx="848393" cy="8841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oogle Shape;420;g2f95e617128_0_321">
            <a:extLst>
              <a:ext uri="{FF2B5EF4-FFF2-40B4-BE49-F238E27FC236}">
                <a16:creationId xmlns:a16="http://schemas.microsoft.com/office/drawing/2014/main" id="{54AB970A-C9EB-EB6F-4F7B-8CE6CD47A11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6402" y="3640519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Efficient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0" name="Google Shape;421;g2f95e617128_0_321">
            <a:extLst>
              <a:ext uri="{FF2B5EF4-FFF2-40B4-BE49-F238E27FC236}">
                <a16:creationId xmlns:a16="http://schemas.microsoft.com/office/drawing/2014/main" id="{CEE07B77-02B6-4B78-5CE2-FD55F358BC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88990" y="1651574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Client-focused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1" name="Google Shape;422;g2f95e617128_0_321">
            <a:extLst>
              <a:ext uri="{FF2B5EF4-FFF2-40B4-BE49-F238E27FC236}">
                <a16:creationId xmlns:a16="http://schemas.microsoft.com/office/drawing/2014/main" id="{BFD6BC15-D4CB-DC86-9072-DC372F80EB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341458" y="3640519"/>
            <a:ext cx="48259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Program Management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2" name="Google Shape;423;g2f95e617128_0_321">
            <a:extLst>
              <a:ext uri="{FF2B5EF4-FFF2-40B4-BE49-F238E27FC236}">
                <a16:creationId xmlns:a16="http://schemas.microsoft.com/office/drawing/2014/main" id="{370F6958-98BD-F21F-5F02-7A6CC8B61B30}"/>
              </a:ext>
            </a:extLst>
          </p:cNvPr>
          <p:cNvSpPr txBox="1">
            <a:spLocks/>
          </p:cNvSpPr>
          <p:nvPr userDrawn="1"/>
        </p:nvSpPr>
        <p:spPr>
          <a:xfrm>
            <a:off x="886402" y="2236310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Average Email Response Time: 4.5 hours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4" name="Google Shape;424;g2f95e617128_0_321">
            <a:extLst>
              <a:ext uri="{FF2B5EF4-FFF2-40B4-BE49-F238E27FC236}">
                <a16:creationId xmlns:a16="http://schemas.microsoft.com/office/drawing/2014/main" id="{3D047E13-56F4-4DBA-6CEA-9973EC9DA18D}"/>
              </a:ext>
            </a:extLst>
          </p:cNvPr>
          <p:cNvSpPr txBox="1">
            <a:spLocks/>
          </p:cNvSpPr>
          <p:nvPr userDrawn="1"/>
        </p:nvSpPr>
        <p:spPr>
          <a:xfrm>
            <a:off x="6488990" y="2420976"/>
            <a:ext cx="45309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91+ NPS Scores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5" name="Google Shape;425;g2f95e617128_0_321">
            <a:extLst>
              <a:ext uri="{FF2B5EF4-FFF2-40B4-BE49-F238E27FC236}">
                <a16:creationId xmlns:a16="http://schemas.microsoft.com/office/drawing/2014/main" id="{2343C3FB-3BD6-E90E-7C90-2BB7E5965B11}"/>
              </a:ext>
            </a:extLst>
          </p:cNvPr>
          <p:cNvSpPr txBox="1">
            <a:spLocks/>
          </p:cNvSpPr>
          <p:nvPr userDrawn="1"/>
        </p:nvSpPr>
        <p:spPr>
          <a:xfrm>
            <a:off x="886402" y="4340838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Transfer case turnaround: 10 business days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6" name="Google Shape;426;g2f95e617128_0_321">
            <a:extLst>
              <a:ext uri="{FF2B5EF4-FFF2-40B4-BE49-F238E27FC236}">
                <a16:creationId xmlns:a16="http://schemas.microsoft.com/office/drawing/2014/main" id="{42E5CB79-39F9-C920-CCDF-79A875275191}"/>
              </a:ext>
            </a:extLst>
          </p:cNvPr>
          <p:cNvSpPr txBox="1">
            <a:spLocks/>
          </p:cNvSpPr>
          <p:nvPr userDrawn="1"/>
        </p:nvSpPr>
        <p:spPr>
          <a:xfrm>
            <a:off x="6488990" y="4340838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Account team, regular touchpoints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7" name="Google Shape;421;g2f95e617128_0_321">
            <a:extLst>
              <a:ext uri="{FF2B5EF4-FFF2-40B4-BE49-F238E27FC236}">
                <a16:creationId xmlns:a16="http://schemas.microsoft.com/office/drawing/2014/main" id="{86C86C13-D4C8-3A38-4CC0-B91FCEC72F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6402" y="1651574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Responsive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cxnSp>
        <p:nvCxnSpPr>
          <p:cNvPr id="8" name="Google Shape;418;g2f95e617128_0_321">
            <a:extLst>
              <a:ext uri="{FF2B5EF4-FFF2-40B4-BE49-F238E27FC236}">
                <a16:creationId xmlns:a16="http://schemas.microsoft.com/office/drawing/2014/main" id="{FB8E7D3A-078F-770C-D5DC-1FD1AEDE0CE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6000" y="1739239"/>
            <a:ext cx="0" cy="3200400"/>
          </a:xfrm>
          <a:prstGeom prst="straightConnector1">
            <a:avLst/>
          </a:prstGeom>
          <a:noFill/>
          <a:ln w="12700" cap="flat" cmpd="sng">
            <a:solidFill>
              <a:srgbClr val="DD794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792B168-A32D-CD5C-B495-41C1C8F3FB23}"/>
              </a:ext>
            </a:extLst>
          </p:cNvPr>
          <p:cNvSpPr txBox="1"/>
          <p:nvPr userDrawn="1"/>
        </p:nvSpPr>
        <p:spPr>
          <a:xfrm>
            <a:off x="1570617" y="396545"/>
            <a:ext cx="62385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27A3D"/>
                </a:solidFill>
                <a:effectLst/>
                <a:uLnTx/>
                <a:uFillTx/>
                <a:latin typeface="Proxima Nova" panose="020B0604020202020204"/>
                <a:ea typeface="+mj-ea"/>
                <a:cs typeface="+mj-cs"/>
                <a:sym typeface="Proxima Nova"/>
              </a:rPr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9354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 noRot="1" noMove="1" noResize="1" noEditPoints="1" noAdjustHandles="1" noChangeArrowheads="1" noChangeShapeType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 noRot="1" noMove="1" noResize="1" noEditPoints="1" noAdjustHandles="1" noChangeArrowheads="1" noChangeShapeType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398;g2f95e617128_0_299" descr="Icon&#10;&#10;Description automatically generated">
            <a:extLst>
              <a:ext uri="{FF2B5EF4-FFF2-40B4-BE49-F238E27FC236}">
                <a16:creationId xmlns:a16="http://schemas.microsoft.com/office/drawing/2014/main" id="{03E9B897-10FB-8714-85A2-76D663DB5D4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603504" y="109728"/>
            <a:ext cx="2139695" cy="1729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415;g2f95e617128_0_313">
            <a:extLst>
              <a:ext uri="{FF2B5EF4-FFF2-40B4-BE49-F238E27FC236}">
                <a16:creationId xmlns:a16="http://schemas.microsoft.com/office/drawing/2014/main" id="{9B7EF5CD-1438-549B-B102-E8E40C53F82C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17861" y="1924621"/>
            <a:ext cx="8435882" cy="39769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063377-AC94-545B-7A01-4C8EA0F5C646}"/>
              </a:ext>
            </a:extLst>
          </p:cNvPr>
          <p:cNvSpPr>
            <a:spLocks/>
          </p:cNvSpPr>
          <p:nvPr userDrawn="1"/>
        </p:nvSpPr>
        <p:spPr>
          <a:xfrm>
            <a:off x="2743199" y="451757"/>
            <a:ext cx="8610544" cy="1387544"/>
          </a:xfrm>
          <a:prstGeom prst="rect">
            <a:avLst/>
          </a:prstGeom>
          <a:solidFill>
            <a:srgbClr val="54658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Our proprietary immigration program management platform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Drives process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Arial"/>
                <a:cs typeface="Arial"/>
                <a:sym typeface="Arial"/>
              </a:rPr>
              <a:t> efficiency, transparency,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and centralization of all immigration information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C9CCB9-E8F3-F841-0431-7A925229F3EC}"/>
              </a:ext>
            </a:extLst>
          </p:cNvPr>
          <p:cNvSpPr>
            <a:spLocks/>
          </p:cNvSpPr>
          <p:nvPr userDrawn="1"/>
        </p:nvSpPr>
        <p:spPr>
          <a:xfrm>
            <a:off x="603504" y="1924621"/>
            <a:ext cx="2139695" cy="40622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Core Features: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xima Nova" panose="020B0604020202020204"/>
              <a:ea typeface="+mn-ea"/>
              <a:cs typeface="+mn-cs"/>
              <a:sym typeface="Arial"/>
            </a:endParaRP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Dashboards that drive transparency 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Efficient workflow automations that save time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Extensive immigration reporting capabilities  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Comprehensive knowledge center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A31355-A767-B4BB-C030-40F12CC542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2993" y="561804"/>
            <a:ext cx="1450974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5496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/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Name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Title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Description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 </a:t>
            </a:r>
          </a:p>
        </p:txBody>
      </p:sp>
      <p:sp>
        <p:nvSpPr>
          <p:cNvPr id="9" name="Online Image Placeholder 8">
            <a:extLst>
              <a:ext uri="{FF2B5EF4-FFF2-40B4-BE49-F238E27FC236}">
                <a16:creationId xmlns:a16="http://schemas.microsoft.com/office/drawing/2014/main" id="{F62988F8-2E87-1DBE-FEBB-2E72880EF678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7912086" y="729052"/>
            <a:ext cx="3623047" cy="3623047"/>
          </a:xfrm>
          <a:prstGeom prst="flowChartConnector">
            <a:avLst/>
          </a:prstGeom>
          <a:ln w="28575">
            <a:solidFill>
              <a:schemeClr val="accent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tx1"/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16172812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Michael Turansick Profil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Michael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Turansick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3F6955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Senior Counsel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With 30+ years of immigration law experience. He has advised Fortune 100 companies and startups on strategy, compliance, and policy. A former Managing Partner and AILA policy counsel, Michael brings deep expertise and practical insight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 </a:t>
            </a:r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tx1"/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951347-AEE7-4D8E-81C5-7090F87958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b="10897"/>
          <a:stretch>
            <a:fillRect/>
          </a:stretch>
        </p:blipFill>
        <p:spPr>
          <a:xfrm>
            <a:off x="7952726" y="695738"/>
            <a:ext cx="3623047" cy="3623047"/>
          </a:xfrm>
          <a:prstGeom prst="ellipse">
            <a:avLst/>
          </a:prstGeom>
          <a:ln w="28575">
            <a:solidFill>
              <a:srgbClr val="E27A3D"/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471652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Matt M Profil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MATTHEW MELTZER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Co-Founder and Managing Partner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Specializes in assisting foreign companies to enter the U.S. market and building custom solutions for entrepreneurial and high net-worth clients. Most recently recognized as one of Crain's Chicago Business Notable Leaders in Accounting, Consulting &amp; Law,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 </a:t>
            </a:r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tx1"/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  <p:pic>
        <p:nvPicPr>
          <p:cNvPr id="7" name="Picture 6" descr="A person wearing glasses and a red jacket&#10;&#10;AI-generated content may be incorrect.">
            <a:extLst>
              <a:ext uri="{FF2B5EF4-FFF2-40B4-BE49-F238E27FC236}">
                <a16:creationId xmlns:a16="http://schemas.microsoft.com/office/drawing/2014/main" id="{730D089A-ECC7-D336-2BC1-C7944E1727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 r="2015"/>
          <a:stretch>
            <a:fillRect/>
          </a:stretch>
        </p:blipFill>
        <p:spPr>
          <a:xfrm>
            <a:off x="7972746" y="691589"/>
            <a:ext cx="3621024" cy="3621024"/>
          </a:xfrm>
          <a:prstGeom prst="ellipse">
            <a:avLst/>
          </a:prstGeom>
          <a:ln w="38100">
            <a:solidFill>
              <a:srgbClr val="C59A2C"/>
            </a:solidFill>
          </a:ln>
        </p:spPr>
      </p:pic>
    </p:spTree>
    <p:extLst>
      <p:ext uri="{BB962C8B-B14F-4D97-AF65-F5344CB8AC3E}">
        <p14:creationId xmlns:p14="http://schemas.microsoft.com/office/powerpoint/2010/main" val="243055858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Matt H Profil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MATTHEW HELLRUNG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Co-Founder and Managing Partner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Specializes in scaling immigration programs for high-growth clients via immigration policy creation and stakeholder training. Matthew has represented clients from a variety of industries, including information technology, engineering, education, manufacturing, and entertainment industries.</a:t>
            </a:r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  <a:endParaRPr lang="en-US" sz="2000" b="1" u="sng" dirty="0">
              <a:solidFill>
                <a:schemeClr val="tx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" name="Picture 3" descr="A person in a suit and tie&#10;&#10;AI-generated content may be incorrect.">
            <a:extLst>
              <a:ext uri="{FF2B5EF4-FFF2-40B4-BE49-F238E27FC236}">
                <a16:creationId xmlns:a16="http://schemas.microsoft.com/office/drawing/2014/main" id="{4395BC11-12DA-18D7-5457-28E886CEB0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07" y="681873"/>
            <a:ext cx="3630006" cy="3630006"/>
          </a:xfrm>
          <a:prstGeom prst="ellipse">
            <a:avLst/>
          </a:prstGeom>
          <a:ln w="38100">
            <a:solidFill>
              <a:srgbClr val="ED7D31"/>
            </a:solidFill>
          </a:ln>
        </p:spPr>
      </p:pic>
    </p:spTree>
    <p:extLst>
      <p:ext uri="{BB962C8B-B14F-4D97-AF65-F5344CB8AC3E}">
        <p14:creationId xmlns:p14="http://schemas.microsoft.com/office/powerpoint/2010/main" val="35515531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 userDrawn="1">
  <p:cSld name="1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tanding in front of confetti&#10;&#10;AI-generated content may be incorrect.">
            <a:extLst>
              <a:ext uri="{FF2B5EF4-FFF2-40B4-BE49-F238E27FC236}">
                <a16:creationId xmlns:a16="http://schemas.microsoft.com/office/drawing/2014/main" id="{25A55A69-3A29-A267-2EE6-484B0AAB60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" b="-1"/>
          <a:stretch>
            <a:fillRect/>
          </a:stretch>
        </p:blipFill>
        <p:spPr>
          <a:xfrm>
            <a:off x="1326333" y="51350"/>
            <a:ext cx="9539335" cy="6755299"/>
          </a:xfrm>
          <a:prstGeom prst="rect">
            <a:avLst/>
          </a:prstGeom>
        </p:spPr>
      </p:pic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922788C7-EF7F-AD57-DC95-4DEBED276E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912" y="2368116"/>
            <a:ext cx="1592177" cy="1592177"/>
          </a:xfrm>
          <a:prstGeom prst="rect">
            <a:avLst/>
          </a:prstGeom>
          <a:ln w="76200">
            <a:noFill/>
          </a:ln>
        </p:spPr>
      </p:pic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91F99A99-BFFE-BCC9-CFB7-AFE5DE5C0E7E}"/>
              </a:ext>
            </a:extLst>
          </p:cNvPr>
          <p:cNvSpPr txBox="1">
            <a:spLocks/>
          </p:cNvSpPr>
          <p:nvPr userDrawn="1"/>
        </p:nvSpPr>
        <p:spPr>
          <a:xfrm>
            <a:off x="704022" y="1379444"/>
            <a:ext cx="10783956" cy="872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roxima Nova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  <a:t>Your feedback helps us improve and assists others in finding reliable immigration support. 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  <a:t>Leave a Google review, we greatly appreciate it!</a:t>
            </a:r>
            <a:endParaRPr kumimoji="0" lang="en-PH" sz="24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705676-224A-8682-A668-E63574C0CB58}"/>
              </a:ext>
            </a:extLst>
          </p:cNvPr>
          <p:cNvSpPr txBox="1"/>
          <p:nvPr userDrawn="1"/>
        </p:nvSpPr>
        <p:spPr>
          <a:xfrm>
            <a:off x="2013284" y="763891"/>
            <a:ext cx="8165432" cy="6155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DD79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sym typeface="Arial"/>
              </a:rPr>
              <a:t>THANK YOU FOR JOINING US TODAY! </a:t>
            </a:r>
          </a:p>
        </p:txBody>
      </p:sp>
    </p:spTree>
    <p:extLst>
      <p:ext uri="{BB962C8B-B14F-4D97-AF65-F5344CB8AC3E}">
        <p14:creationId xmlns:p14="http://schemas.microsoft.com/office/powerpoint/2010/main" val="201170989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5511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F81B6-B15E-6FFF-F64F-7BE517A500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F37386-A2BF-1746-DA4D-9074515C5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355819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67DD5-F2A7-1EA6-8F92-FA84F31F5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Google Shape;40;g2f95e617128_0_588">
            <a:extLst>
              <a:ext uri="{FF2B5EF4-FFF2-40B4-BE49-F238E27FC236}">
                <a16:creationId xmlns:a16="http://schemas.microsoft.com/office/drawing/2014/main" id="{9F6B0FFD-76E3-1EE8-2985-39F864346586}"/>
              </a:ext>
            </a:extLst>
          </p:cNvPr>
          <p:cNvSpPr txBox="1"/>
          <p:nvPr userDrawn="1"/>
        </p:nvSpPr>
        <p:spPr>
          <a:xfrm>
            <a:off x="838200" y="6245137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Arial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10940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0274-75D1-646F-02DF-C165CEB42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Google Shape;40;g2f95e617128_0_588">
            <a:extLst>
              <a:ext uri="{FF2B5EF4-FFF2-40B4-BE49-F238E27FC236}">
                <a16:creationId xmlns:a16="http://schemas.microsoft.com/office/drawing/2014/main" id="{FE2F4C63-CE0C-4B30-65EE-DFBC66E533CB}"/>
              </a:ext>
            </a:extLst>
          </p:cNvPr>
          <p:cNvSpPr txBox="1"/>
          <p:nvPr userDrawn="1"/>
        </p:nvSpPr>
        <p:spPr>
          <a:xfrm>
            <a:off x="838200" y="6200375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Arial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49347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f95e617128_0_595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g2f95e617128_0_595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g2f95e617128_0_59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g2f95e617128_0_59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40;g2f95e617128_0_588">
            <a:extLst>
              <a:ext uri="{FF2B5EF4-FFF2-40B4-BE49-F238E27FC236}">
                <a16:creationId xmlns:a16="http://schemas.microsoft.com/office/drawing/2014/main" id="{5CA76A6D-4BBB-B711-BFDB-9C469D0699BF}"/>
              </a:ext>
            </a:extLst>
          </p:cNvPr>
          <p:cNvSpPr txBox="1"/>
          <p:nvPr userDrawn="1"/>
        </p:nvSpPr>
        <p:spPr>
          <a:xfrm>
            <a:off x="838190" y="6241874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Arial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01847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f95e617128_0_412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g2f95e617128_0_412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2f95e617128_0_412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40;g2f95e617128_0_588">
            <a:extLst>
              <a:ext uri="{FF2B5EF4-FFF2-40B4-BE49-F238E27FC236}">
                <a16:creationId xmlns:a16="http://schemas.microsoft.com/office/drawing/2014/main" id="{FE433492-0DD5-A7CE-5F83-796103C2D47B}"/>
              </a:ext>
            </a:extLst>
          </p:cNvPr>
          <p:cNvSpPr txBox="1"/>
          <p:nvPr userDrawn="1"/>
        </p:nvSpPr>
        <p:spPr>
          <a:xfrm>
            <a:off x="838200" y="6245137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Arial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294204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410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7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94" cy="5254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77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7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846628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0567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3053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2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36051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3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7475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4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360739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5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4140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6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68677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7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47159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8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52102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9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51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0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88542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63;p74">
            <a:extLst>
              <a:ext uri="{FF2B5EF4-FFF2-40B4-BE49-F238E27FC236}">
                <a16:creationId xmlns:a16="http://schemas.microsoft.com/office/drawing/2014/main" id="{89AD6CEC-D312-5673-CD86-3A62E5DB33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323300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2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2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72"/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2" name="Google Shape;52;p72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72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2413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with Circle Photos">
  <p:cSld name="Two Content with Circle Photo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3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3"/>
          <p:cNvSpPr txBox="1">
            <a:spLocks noGrp="1"/>
          </p:cNvSpPr>
          <p:nvPr>
            <p:ph type="body" idx="1"/>
          </p:nvPr>
        </p:nvSpPr>
        <p:spPr>
          <a:xfrm>
            <a:off x="838200" y="2809461"/>
            <a:ext cx="5181600" cy="313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7" name="Google Shape;57;p73"/>
          <p:cNvSpPr txBox="1">
            <a:spLocks noGrp="1"/>
          </p:cNvSpPr>
          <p:nvPr>
            <p:ph type="body" idx="2"/>
          </p:nvPr>
        </p:nvSpPr>
        <p:spPr>
          <a:xfrm>
            <a:off x="6172200" y="2809461"/>
            <a:ext cx="5181600" cy="313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8" name="Google Shape;58;p73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73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Google Shape;60;p73"/>
          <p:cNvSpPr>
            <a:spLocks noGrp="1"/>
          </p:cNvSpPr>
          <p:nvPr>
            <p:ph type="pic" idx="3"/>
          </p:nvPr>
        </p:nvSpPr>
        <p:spPr>
          <a:xfrm>
            <a:off x="917713" y="1268413"/>
            <a:ext cx="1467678" cy="1467677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73"/>
          <p:cNvSpPr>
            <a:spLocks noGrp="1"/>
          </p:cNvSpPr>
          <p:nvPr>
            <p:ph type="pic" idx="4"/>
          </p:nvPr>
        </p:nvSpPr>
        <p:spPr>
          <a:xfrm>
            <a:off x="6096000" y="1268412"/>
            <a:ext cx="1467678" cy="1467677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1938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2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2430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3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497B82-CE9D-4C55-5879-AAAF2701DA2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02836851"/>
              </p:ext>
            </p:extLst>
          </p:nvPr>
        </p:nvGraphicFramePr>
        <p:xfrm>
          <a:off x="424249" y="1056660"/>
          <a:ext cx="11343502" cy="4744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D7E93DC-D72D-7AF2-8CA2-CA94943936B1}"/>
              </a:ext>
            </a:extLst>
          </p:cNvPr>
          <p:cNvGrpSpPr/>
          <p:nvPr userDrawn="1"/>
        </p:nvGrpSpPr>
        <p:grpSpPr>
          <a:xfrm>
            <a:off x="424249" y="378085"/>
            <a:ext cx="6082893" cy="469557"/>
            <a:chOff x="424249" y="378085"/>
            <a:chExt cx="6082893" cy="4695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A803CC0-5534-BF54-0003-B6220F20974A}"/>
                </a:ext>
              </a:extLst>
            </p:cNvPr>
            <p:cNvSpPr/>
            <p:nvPr/>
          </p:nvSpPr>
          <p:spPr>
            <a:xfrm>
              <a:off x="424249" y="378085"/>
              <a:ext cx="6082893" cy="469557"/>
            </a:xfrm>
            <a:prstGeom prst="rect">
              <a:avLst/>
            </a:prstGeom>
            <a:solidFill>
              <a:srgbClr val="DA7841"/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A83806-2F95-8FEC-436B-BAD55147C374}"/>
                </a:ext>
              </a:extLst>
            </p:cNvPr>
            <p:cNvSpPr txBox="1"/>
            <p:nvPr/>
          </p:nvSpPr>
          <p:spPr>
            <a:xfrm>
              <a:off x="843349" y="443586"/>
              <a:ext cx="52446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Proxima Nova" panose="020B0604020202020204"/>
                </a:rPr>
                <a:t>https://www.meltzerhellrung.com/service/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715555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 userDrawn="1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tanding in front of confetti&#10;&#10;AI-generated content may be incorrect.">
            <a:extLst>
              <a:ext uri="{FF2B5EF4-FFF2-40B4-BE49-F238E27FC236}">
                <a16:creationId xmlns:a16="http://schemas.microsoft.com/office/drawing/2014/main" id="{25A55A69-3A29-A267-2EE6-484B0AAB60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" b="-1"/>
          <a:stretch>
            <a:fillRect/>
          </a:stretch>
        </p:blipFill>
        <p:spPr>
          <a:xfrm>
            <a:off x="1326333" y="51350"/>
            <a:ext cx="9539335" cy="6755299"/>
          </a:xfrm>
          <a:prstGeom prst="rect">
            <a:avLst/>
          </a:prstGeom>
        </p:spPr>
      </p:pic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922788C7-EF7F-AD57-DC95-4DEBED276E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912" y="2368116"/>
            <a:ext cx="1592177" cy="1592177"/>
          </a:xfrm>
          <a:prstGeom prst="rect">
            <a:avLst/>
          </a:prstGeom>
          <a:ln w="76200">
            <a:noFill/>
          </a:ln>
        </p:spPr>
      </p:pic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91F99A99-BFFE-BCC9-CFB7-AFE5DE5C0E7E}"/>
              </a:ext>
            </a:extLst>
          </p:cNvPr>
          <p:cNvSpPr txBox="1">
            <a:spLocks/>
          </p:cNvSpPr>
          <p:nvPr userDrawn="1"/>
        </p:nvSpPr>
        <p:spPr>
          <a:xfrm>
            <a:off x="704022" y="1379444"/>
            <a:ext cx="10783956" cy="872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roxima Nova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  <a:t>Your feedback helps us improve and assists others in finding reliable immigration support. 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  <a:t>Leave a Google review, we greatly appreciate it!</a:t>
            </a:r>
            <a:endParaRPr kumimoji="0" lang="en-PH" sz="24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705676-224A-8682-A668-E63574C0CB58}"/>
              </a:ext>
            </a:extLst>
          </p:cNvPr>
          <p:cNvSpPr txBox="1"/>
          <p:nvPr userDrawn="1"/>
        </p:nvSpPr>
        <p:spPr>
          <a:xfrm>
            <a:off x="2013284" y="763891"/>
            <a:ext cx="8165432" cy="6155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DD79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sym typeface="Arial"/>
              </a:rPr>
              <a:t>THANK YOU FOR JOINING US TODAY! </a:t>
            </a:r>
          </a:p>
        </p:txBody>
      </p:sp>
    </p:spTree>
    <p:extLst>
      <p:ext uri="{BB962C8B-B14F-4D97-AF65-F5344CB8AC3E}">
        <p14:creationId xmlns:p14="http://schemas.microsoft.com/office/powerpoint/2010/main" val="172098772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4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34507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5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79961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f95e617128_0_595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5" name="Google Shape;45;g2f95e617128_0_595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Google Shape;46;g2f95e617128_0_59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g2f95e617128_0_59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8747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with Circle Photos" preserve="1">
  <p:cSld name="Two Content with Circle Photo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95e617128_0_606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g2f95e617128_0_606"/>
          <p:cNvSpPr txBox="1">
            <a:spLocks noGrp="1"/>
          </p:cNvSpPr>
          <p:nvPr>
            <p:ph type="body" idx="1"/>
          </p:nvPr>
        </p:nvSpPr>
        <p:spPr>
          <a:xfrm>
            <a:off x="838200" y="2809461"/>
            <a:ext cx="5181600" cy="3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7" name="Google Shape;57;g2f95e617128_0_606"/>
          <p:cNvSpPr txBox="1">
            <a:spLocks noGrp="1"/>
          </p:cNvSpPr>
          <p:nvPr>
            <p:ph type="body" idx="2"/>
          </p:nvPr>
        </p:nvSpPr>
        <p:spPr>
          <a:xfrm>
            <a:off x="6172200" y="2809461"/>
            <a:ext cx="5181600" cy="3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8" name="Google Shape;58;g2f95e617128_0_606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g2f95e617128_0_606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Google Shape;60;g2f95e617128_0_606"/>
          <p:cNvSpPr>
            <a:spLocks noGrp="1"/>
          </p:cNvSpPr>
          <p:nvPr>
            <p:ph type="pic" idx="3"/>
          </p:nvPr>
        </p:nvSpPr>
        <p:spPr>
          <a:xfrm>
            <a:off x="917713" y="1268413"/>
            <a:ext cx="1467600" cy="14676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Google Shape;61;g2f95e617128_0_606"/>
          <p:cNvSpPr>
            <a:spLocks noGrp="1"/>
          </p:cNvSpPr>
          <p:nvPr>
            <p:ph type="pic" idx="4"/>
          </p:nvPr>
        </p:nvSpPr>
        <p:spPr>
          <a:xfrm>
            <a:off x="6096000" y="1268412"/>
            <a:ext cx="1467600" cy="14676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3401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f95e617128_0_614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" name="Google Shape;64;g2f95e617128_0_61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g2f95e617128_0_61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91981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f95e617128_0_61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g2f95e617128_0_61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47293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68280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60095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67DD5-F2A7-1EA6-8F92-FA84F31F5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Google Shape;40;g2f95e617128_0_588">
            <a:extLst>
              <a:ext uri="{FF2B5EF4-FFF2-40B4-BE49-F238E27FC236}">
                <a16:creationId xmlns:a16="http://schemas.microsoft.com/office/drawing/2014/main" id="{9F6B0FFD-76E3-1EE8-2985-39F864346586}"/>
              </a:ext>
            </a:extLst>
          </p:cNvPr>
          <p:cNvSpPr txBox="1"/>
          <p:nvPr userDrawn="1"/>
        </p:nvSpPr>
        <p:spPr>
          <a:xfrm>
            <a:off x="838200" y="6245137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Arial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672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theme" Target="../theme/theme10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image" Target="../media/image15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8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image" Target="../media/image15.png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theme" Target="../theme/theme13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5.xml"/><Relationship Id="rId9" Type="http://schemas.openxmlformats.org/officeDocument/2006/relationships/image" Target="../media/image1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3" descr="A black and white logo&#10;&#10;Description automatically generated with low confidence"/>
          <p:cNvPicPr preferRelativeResize="0"/>
          <p:nvPr/>
        </p:nvPicPr>
        <p:blipFill rotWithShape="1">
          <a:blip r:embed="rId6">
            <a:alphaModFix amt="5000"/>
          </a:blip>
          <a:srcRect/>
          <a:stretch/>
        </p:blipFill>
        <p:spPr>
          <a:xfrm>
            <a:off x="5362832" y="-365125"/>
            <a:ext cx="7665308" cy="766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43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Google Shape;12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43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Google Shape;15;p43" descr="Graphical user interface&#10;&#10;Description automatically generated with medium confidenc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8200" y="806557"/>
            <a:ext cx="3469779" cy="144574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769" r:id="rId2"/>
    <p:sldLayoutId id="2147483774" r:id="rId3"/>
    <p:sldLayoutId id="2147483768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 charset="0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 charset="0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3" descr="A black and white logo&#10;&#10;Description automatically generated with low confidence"/>
          <p:cNvPicPr preferRelativeResize="0"/>
          <p:nvPr/>
        </p:nvPicPr>
        <p:blipFill rotWithShape="1">
          <a:blip r:embed="rId10">
            <a:alphaModFix amt="5000"/>
          </a:blip>
          <a:srcRect/>
          <a:stretch/>
        </p:blipFill>
        <p:spPr>
          <a:xfrm>
            <a:off x="5362832" y="-365125"/>
            <a:ext cx="7665308" cy="766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3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68662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 charset="0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5080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Proxima Nova" panose="020B0604020202020204" charset="0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2" name="Google Shape;242;p76"/>
          <p:cNvSpPr/>
          <p:nvPr/>
        </p:nvSpPr>
        <p:spPr>
          <a:xfrm>
            <a:off x="0" y="0"/>
            <a:ext cx="8385048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Proxima Nova" panose="020B0604020202020204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76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Google Shape;244;p76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245" name="Google Shape;245;p76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6" name="Google Shape;246;p76" descr="Graphical user interface, text, applicatio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3457" y="2707910"/>
            <a:ext cx="2824085" cy="1176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9939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8" r:id="rId1"/>
    <p:sldLayoutId id="2147483760" r:id="rId2"/>
    <p:sldLayoutId id="2147483759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9029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72" r:id="rId2"/>
    <p:sldLayoutId id="2147483709" r:id="rId3"/>
    <p:sldLayoutId id="2147483710" r:id="rId4"/>
    <p:sldLayoutId id="2147483763" r:id="rId5"/>
    <p:sldLayoutId id="2147483711" r:id="rId6"/>
    <p:sldLayoutId id="2147483773" r:id="rId7"/>
    <p:sldLayoutId id="2147483762" r:id="rId8"/>
    <p:sldLayoutId id="214748387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8156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55" r:id="rId5"/>
    <p:sldLayoutId id="214748384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550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2185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87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6368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84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727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86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7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Google Shape;38;p47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9" name="Google Shape;39;p47" descr="Icon&#10;&#10;Description automatically generated"/>
          <p:cNvPicPr preferRelativeResize="0"/>
          <p:nvPr/>
        </p:nvPicPr>
        <p:blipFill rotWithShape="1">
          <a:blip r:embed="rId27">
            <a:alphaModFix amt="5000"/>
          </a:blip>
          <a:srcRect/>
          <a:stretch/>
        </p:blipFill>
        <p:spPr>
          <a:xfrm>
            <a:off x="8519160" y="1488506"/>
            <a:ext cx="3958046" cy="395804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7"/>
          <p:cNvSpPr txBox="1"/>
          <p:nvPr/>
        </p:nvSpPr>
        <p:spPr>
          <a:xfrm>
            <a:off x="838200" y="6245137"/>
            <a:ext cx="60347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Proxima Nova" panose="020B0604020202020204" charset="0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Proxima Nova" panose="020B0604020202020204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7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2" name="Google Shape;42;p4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740" r:id="rId2"/>
    <p:sldLayoutId id="2147483742" r:id="rId3"/>
    <p:sldLayoutId id="2147483743" r:id="rId4"/>
    <p:sldLayoutId id="2147483744" r:id="rId5"/>
    <p:sldLayoutId id="2147483745" r:id="rId6"/>
    <p:sldLayoutId id="2147483751" r:id="rId7"/>
    <p:sldLayoutId id="2147483746" r:id="rId8"/>
    <p:sldLayoutId id="2147483752" r:id="rId9"/>
    <p:sldLayoutId id="2147483748" r:id="rId10"/>
    <p:sldLayoutId id="2147483753" r:id="rId11"/>
    <p:sldLayoutId id="2147483750" r:id="rId12"/>
    <p:sldLayoutId id="2147483741" r:id="rId13"/>
    <p:sldLayoutId id="2147483655" r:id="rId14"/>
    <p:sldLayoutId id="2147483656" r:id="rId15"/>
    <p:sldLayoutId id="2147483739" r:id="rId16"/>
    <p:sldLayoutId id="2147483785" r:id="rId17"/>
    <p:sldLayoutId id="2147483770" r:id="rId18"/>
    <p:sldLayoutId id="2147483771" r:id="rId19"/>
    <p:sldLayoutId id="2147483761" r:id="rId20"/>
    <p:sldLayoutId id="2147483756" r:id="rId21"/>
    <p:sldLayoutId id="2147483765" r:id="rId22"/>
    <p:sldLayoutId id="2147483766" r:id="rId23"/>
    <p:sldLayoutId id="2147483767" r:id="rId24"/>
    <p:sldLayoutId id="2147483764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rgbClr val="000000"/>
          </a:solidFill>
          <a:latin typeface="+mj-lt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  <p15:guide id="7" orient="horz" pos="4080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3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6"/>
          <p:cNvSpPr/>
          <p:nvPr/>
        </p:nvSpPr>
        <p:spPr>
          <a:xfrm>
            <a:off x="0" y="0"/>
            <a:ext cx="8385048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76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6962192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44" name="Google Shape;244;p76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76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6" name="Google Shape;246;p76" descr="Graphical user interface, text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3457" y="2707910"/>
            <a:ext cx="2824085" cy="11767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E39EF9-761C-12A6-AAC1-1AB8D6164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69621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0209710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4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chemeClr val="bg1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chemeClr val="bg1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chemeClr val="bg1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chemeClr val="bg1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chemeClr val="bg1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7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Google Shape;38;p47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9" name="Google Shape;39;p47" descr="Icon&#10;&#10;Description automatically generated"/>
          <p:cNvPicPr preferRelativeResize="0"/>
          <p:nvPr/>
        </p:nvPicPr>
        <p:blipFill rotWithShape="1">
          <a:blip r:embed="rId21">
            <a:alphaModFix amt="5000"/>
          </a:blip>
          <a:srcRect/>
          <a:stretch/>
        </p:blipFill>
        <p:spPr>
          <a:xfrm>
            <a:off x="8519160" y="1488506"/>
            <a:ext cx="3958046" cy="395804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7"/>
          <p:cNvSpPr txBox="1"/>
          <p:nvPr/>
        </p:nvSpPr>
        <p:spPr>
          <a:xfrm>
            <a:off x="838200" y="6245137"/>
            <a:ext cx="60347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Proxima Nova" panose="020B0604020202020204" charset="0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Proxima Nova" panose="020B0604020202020204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7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2" name="Google Shape;42;p4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172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rgbClr val="000000"/>
          </a:solidFill>
          <a:latin typeface="+mj-lt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  <p15:guide id="7" orient="horz" pos="4080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f95e617128_0_588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g2f95e617128_0_588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9" name="Google Shape;39;g2f95e617128_0_588" descr="Icon&#10;&#10;Description automatically generated"/>
          <p:cNvPicPr preferRelativeResize="0"/>
          <p:nvPr/>
        </p:nvPicPr>
        <p:blipFill rotWithShape="1">
          <a:blip r:embed="rId9">
            <a:alphaModFix amt="5000"/>
          </a:blip>
          <a:srcRect/>
          <a:stretch/>
        </p:blipFill>
        <p:spPr>
          <a:xfrm>
            <a:off x="8519160" y="1488506"/>
            <a:ext cx="3958044" cy="395804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g2f95e617128_0_588"/>
          <p:cNvSpPr txBox="1"/>
          <p:nvPr/>
        </p:nvSpPr>
        <p:spPr>
          <a:xfrm>
            <a:off x="838200" y="6245137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Proxima Nova" panose="020B0604020202020204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Proxima Nova" panose="020B0604020202020204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2f95e617128_0_58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2" name="Google Shape;42;g2f95e617128_0_58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1871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  <p15:guide id="7" orient="horz" pos="40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sv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.png"/><Relationship Id="rId5" Type="http://schemas.openxmlformats.org/officeDocument/2006/relationships/hyperlink" Target="about:blank" TargetMode="External"/><Relationship Id="rId10" Type="http://schemas.openxmlformats.org/officeDocument/2006/relationships/image" Target="../media/image6.png"/><Relationship Id="rId4" Type="http://schemas.openxmlformats.org/officeDocument/2006/relationships/hyperlink" Target="mailto:mhellrung@meltzerhellrung.com" TargetMode="External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4ED019-37DB-A82D-8389-3E2F84AC8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0E67B7-CA2C-1245-8EF7-D765AAD3D7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742798-9810-5D75-A226-63F4A2E7F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17" y="616686"/>
            <a:ext cx="3572546" cy="14885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65047D-3C15-C583-E8A6-4B18C81586E9}"/>
              </a:ext>
            </a:extLst>
          </p:cNvPr>
          <p:cNvSpPr txBox="1"/>
          <p:nvPr/>
        </p:nvSpPr>
        <p:spPr>
          <a:xfrm>
            <a:off x="778834" y="2614094"/>
            <a:ext cx="10574966" cy="1138773"/>
          </a:xfrm>
          <a:prstGeom prst="rect">
            <a:avLst/>
          </a:prstGeom>
          <a:solidFill>
            <a:schemeClr val="accent5"/>
          </a:solidFill>
          <a:effectLst>
            <a:reflection stA="45000" endPos="1000" dist="50800" dir="5400000" sy="-100000" algn="bl" rotWithShape="0"/>
            <a:softEdge rad="0"/>
          </a:effectLst>
        </p:spPr>
        <p:txBody>
          <a:bodyPr wrap="square">
            <a:spAutoFit/>
          </a:bodyPr>
          <a:lstStyle/>
          <a:p>
            <a:r>
              <a:rPr lang="en-US" sz="3400" b="1" dirty="0">
                <a:solidFill>
                  <a:schemeClr val="bg1"/>
                </a:solidFill>
                <a:latin typeface="+mn-lt"/>
              </a:rPr>
              <a:t>DON'T WAIT ON PERM: WHY STARTING GREEN CARD SPONSORSHIP NOW PAYS OFF</a:t>
            </a:r>
            <a:endParaRPr lang="en-US" sz="3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Google Shape;362;p1">
            <a:extLst>
              <a:ext uri="{FF2B5EF4-FFF2-40B4-BE49-F238E27FC236}">
                <a16:creationId xmlns:a16="http://schemas.microsoft.com/office/drawing/2014/main" id="{BC65F1A5-991B-32C7-A7B9-EA197ABF832B}"/>
              </a:ext>
            </a:extLst>
          </p:cNvPr>
          <p:cNvSpPr txBox="1"/>
          <p:nvPr/>
        </p:nvSpPr>
        <p:spPr>
          <a:xfrm>
            <a:off x="778833" y="4930937"/>
            <a:ext cx="56163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i="1" dirty="0">
                <a:solidFill>
                  <a:srgbClr val="FFFFFF"/>
                </a:solidFill>
                <a:latin typeface="Proxima Nova" panose="020B0604020202020204" charset="0"/>
              </a:rPr>
              <a:t>Wednesday  October 28, 2026  </a:t>
            </a:r>
            <a:endParaRPr sz="2800" b="0" i="1" u="none" strike="noStrike" cap="none" dirty="0">
              <a:solidFill>
                <a:srgbClr val="FFFFFF"/>
              </a:solidFill>
              <a:latin typeface="Proxima Nova" panose="020B060402020202020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492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4467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f95e617128_0_286"/>
          <p:cNvSpPr txBox="1">
            <a:spLocks noGrp="1"/>
          </p:cNvSpPr>
          <p:nvPr>
            <p:ph type="title"/>
          </p:nvPr>
        </p:nvSpPr>
        <p:spPr>
          <a:xfrm>
            <a:off x="1327355" y="384725"/>
            <a:ext cx="10026444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roxima Nova"/>
              <a:buNone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27A3D"/>
                </a:solidFill>
                <a:effectLst/>
                <a:uLnTx/>
                <a:uFillTx/>
                <a:latin typeface="Proxima Nova" panose="020B0604020202020204"/>
                <a:ea typeface="+mj-ea"/>
                <a:cs typeface="+mj-cs"/>
              </a:rPr>
              <a:t>INTRODUCTION</a:t>
            </a:r>
            <a:endParaRPr sz="2000" dirty="0">
              <a:solidFill>
                <a:srgbClr val="E27A3D"/>
              </a:solidFill>
            </a:endParaRPr>
          </a:p>
        </p:txBody>
      </p:sp>
      <p:sp>
        <p:nvSpPr>
          <p:cNvPr id="381" name="Google Shape;381;g2f95e617128_0_286"/>
          <p:cNvSpPr txBox="1">
            <a:spLocks noGrp="1"/>
          </p:cNvSpPr>
          <p:nvPr>
            <p:ph type="body" idx="1"/>
          </p:nvPr>
        </p:nvSpPr>
        <p:spPr>
          <a:xfrm>
            <a:off x="561884" y="1163682"/>
            <a:ext cx="10026444" cy="3145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76250">
              <a:lnSpc>
                <a:spcPct val="100000"/>
              </a:lnSpc>
              <a:spcBef>
                <a:spcPts val="0"/>
              </a:spcBef>
              <a:buSzPts val="1500"/>
            </a:pPr>
            <a:r>
              <a:rPr lang="en-US" sz="1800" b="0" dirty="0">
                <a:latin typeface="Proxima Nova" panose="020B0604020202020204"/>
              </a:rPr>
              <a:t>Meltzer Hellrung combines an innovative service model, proprietary technology, and a creative immigration team </a:t>
            </a:r>
            <a:endParaRPr sz="1800" b="0" dirty="0">
              <a:latin typeface="Proxima Nova" panose="020B0604020202020204"/>
            </a:endParaRPr>
          </a:p>
          <a:p>
            <a:pPr marL="476250">
              <a:lnSpc>
                <a:spcPct val="100000"/>
              </a:lnSpc>
              <a:buSzPts val="1500"/>
            </a:pPr>
            <a:r>
              <a:rPr lang="en-US" sz="1800" dirty="0">
                <a:latin typeface="Proxima Nova" panose="020B0604020202020204"/>
              </a:rPr>
              <a:t>200+ corporate clients: </a:t>
            </a:r>
            <a:r>
              <a:rPr lang="en-US" sz="1800" b="0" dirty="0">
                <a:latin typeface="Proxima Nova" panose="020B0604020202020204"/>
              </a:rPr>
              <a:t>Global 200, Fortune 500, Venture-backed unicorns</a:t>
            </a:r>
            <a:endParaRPr sz="1800" b="0" dirty="0">
              <a:latin typeface="Proxima Nova" panose="020B0604020202020204"/>
            </a:endParaRPr>
          </a:p>
          <a:p>
            <a:pPr marL="476250">
              <a:lnSpc>
                <a:spcPct val="100000"/>
              </a:lnSpc>
              <a:buSzPts val="1500"/>
            </a:pPr>
            <a:r>
              <a:rPr lang="en-US" sz="1800" b="0" dirty="0">
                <a:latin typeface="Proxima Nova" panose="020B0604020202020204"/>
              </a:rPr>
              <a:t>Recognized in 2023 by Crain Magazine as a top 100 best places to work in Chicago</a:t>
            </a:r>
          </a:p>
          <a:p>
            <a:pPr marL="476250">
              <a:lnSpc>
                <a:spcPct val="100000"/>
              </a:lnSpc>
              <a:buSzPts val="1500"/>
            </a:pPr>
            <a:r>
              <a:rPr lang="en-GB" sz="1800" b="0" dirty="0">
                <a:solidFill>
                  <a:schemeClr val="tx2">
                    <a:lumMod val="50000"/>
                  </a:schemeClr>
                </a:solidFill>
                <a:effectLst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 has been ranked in the </a:t>
            </a:r>
            <a:r>
              <a:rPr lang="en-GB" sz="1800" dirty="0">
                <a:solidFill>
                  <a:schemeClr val="tx2">
                    <a:lumMod val="50000"/>
                  </a:schemeClr>
                </a:solidFill>
                <a:effectLst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Illinois Chambers Spotlight 2027</a:t>
            </a:r>
            <a:r>
              <a:rPr lang="en-GB" sz="1800" b="0" dirty="0">
                <a:solidFill>
                  <a:schemeClr val="tx2">
                    <a:lumMod val="50000"/>
                  </a:schemeClr>
                </a:solidFill>
                <a:effectLst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 Guide and recognized as a top law firm handling high-quality work.</a:t>
            </a:r>
          </a:p>
          <a:p>
            <a:pPr marL="476250">
              <a:lnSpc>
                <a:spcPct val="100000"/>
              </a:lnSpc>
              <a:buSzPts val="1500"/>
            </a:pPr>
            <a:r>
              <a:rPr lang="en-US" sz="1800" b="0" dirty="0">
                <a:solidFill>
                  <a:schemeClr val="tx2">
                    <a:lumMod val="50000"/>
                  </a:schemeClr>
                </a:solidFill>
                <a:effectLst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 has been named a 2026 Inc. Power Partner for the second year in a row.</a:t>
            </a:r>
          </a:p>
          <a:p>
            <a:pPr marL="476250">
              <a:lnSpc>
                <a:spcPct val="100000"/>
              </a:lnSpc>
              <a:spcAft>
                <a:spcPts val="1000"/>
              </a:spcAft>
              <a:buSzPts val="1500"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 received a Tier 1 recognition in Immigration Law in the 2026 edition of Best Law Firms®</a:t>
            </a:r>
            <a:endParaRPr lang="en-GB" sz="1800" b="0" dirty="0">
              <a:solidFill>
                <a:schemeClr val="tx2">
                  <a:lumMod val="50000"/>
                </a:schemeClr>
              </a:solidFill>
              <a:effectLst/>
              <a:latin typeface="Proxima Nova" panose="020B0604020202020204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2" name="Google Shape;382;g2f95e617128_0_28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A5B63"/>
                </a:buClr>
                <a:buSzPts val="800"/>
                <a:buFont typeface="Arial"/>
                <a:buNone/>
                <a:tabLst/>
                <a:defRPr/>
              </a:pPr>
              <a:t>3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g2f95e617128_0_286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577" y="384725"/>
            <a:ext cx="583778" cy="57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150B84-F3FD-939B-D750-36DB7EE9B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525" y="4461934"/>
            <a:ext cx="1512760" cy="17686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0222BC-4266-78BF-017C-703EED6C60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037" b="9999"/>
          <a:stretch>
            <a:fillRect/>
          </a:stretch>
        </p:blipFill>
        <p:spPr>
          <a:xfrm>
            <a:off x="2967305" y="4308996"/>
            <a:ext cx="1905237" cy="19216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7EC799-8FED-9AE0-F134-66AE2980F8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5476" y="4197290"/>
            <a:ext cx="1905237" cy="203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86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>
          <a:extLst>
            <a:ext uri="{FF2B5EF4-FFF2-40B4-BE49-F238E27FC236}">
              <a16:creationId xmlns:a16="http://schemas.microsoft.com/office/drawing/2014/main" id="{FD55D9DB-12A0-DFFF-22E2-D7246F7E4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19;g2f95e617128_0_321">
            <a:extLst>
              <a:ext uri="{FF2B5EF4-FFF2-40B4-BE49-F238E27FC236}">
                <a16:creationId xmlns:a16="http://schemas.microsoft.com/office/drawing/2014/main" id="{B75B9D3B-99DC-50B4-5796-3D2DD85C28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79015" y="1651575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Proxima Nova" panose="020B0604020202020204"/>
                <a:sym typeface="Arial"/>
              </a:rPr>
              <a:t>Responsive</a:t>
            </a:r>
            <a:endParaRPr sz="3200" b="1" i="0" u="none" strike="noStrike" cap="none" dirty="0">
              <a:solidFill>
                <a:schemeClr val="tx1">
                  <a:lumMod val="75000"/>
                </a:schemeClr>
              </a:solidFill>
              <a:latin typeface="Proxima Nova" panose="020B0604020202020204"/>
              <a:sym typeface="Arial"/>
            </a:endParaRPr>
          </a:p>
        </p:txBody>
      </p:sp>
      <p:sp>
        <p:nvSpPr>
          <p:cNvPr id="382" name="Google Shape;382;g2f95e617128_0_286">
            <a:extLst>
              <a:ext uri="{FF2B5EF4-FFF2-40B4-BE49-F238E27FC236}">
                <a16:creationId xmlns:a16="http://schemas.microsoft.com/office/drawing/2014/main" id="{18128E8D-B3BE-940A-C6ED-7BA2EE4A5ED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A5B63"/>
                </a:buClr>
                <a:buSzPts val="800"/>
                <a:buFont typeface="Arial"/>
                <a:buNone/>
                <a:tabLst/>
                <a:defRPr/>
              </a:pPr>
              <a:t>4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/>
              <a:cs typeface="Arial"/>
              <a:sym typeface="Arial"/>
            </a:endParaRPr>
          </a:p>
        </p:txBody>
      </p:sp>
      <p:sp>
        <p:nvSpPr>
          <p:cNvPr id="4" name="Google Shape;417;g2f95e617128_0_321">
            <a:extLst>
              <a:ext uri="{FF2B5EF4-FFF2-40B4-BE49-F238E27FC236}">
                <a16:creationId xmlns:a16="http://schemas.microsoft.com/office/drawing/2014/main" id="{25D5971D-B4C2-6349-4AF0-FB5B4137BD47}"/>
              </a:ext>
            </a:extLst>
          </p:cNvPr>
          <p:cNvSpPr/>
          <p:nvPr/>
        </p:nvSpPr>
        <p:spPr>
          <a:xfrm>
            <a:off x="638387" y="1147863"/>
            <a:ext cx="10933500" cy="4887503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794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cxnSp>
        <p:nvCxnSpPr>
          <p:cNvPr id="5" name="Google Shape;418;g2f95e617128_0_321">
            <a:extLst>
              <a:ext uri="{FF2B5EF4-FFF2-40B4-BE49-F238E27FC236}">
                <a16:creationId xmlns:a16="http://schemas.microsoft.com/office/drawing/2014/main" id="{0816CD7B-FF20-2209-9968-0BB53FF4F305}"/>
              </a:ext>
            </a:extLst>
          </p:cNvPr>
          <p:cNvCxnSpPr/>
          <p:nvPr/>
        </p:nvCxnSpPr>
        <p:spPr>
          <a:xfrm>
            <a:off x="6096000" y="1739239"/>
            <a:ext cx="0" cy="3200400"/>
          </a:xfrm>
          <a:prstGeom prst="straightConnector1">
            <a:avLst/>
          </a:prstGeom>
          <a:noFill/>
          <a:ln w="12700" cap="flat" cmpd="sng">
            <a:solidFill>
              <a:srgbClr val="DD794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" name="Google Shape;420;g2f95e617128_0_321">
            <a:extLst>
              <a:ext uri="{FF2B5EF4-FFF2-40B4-BE49-F238E27FC236}">
                <a16:creationId xmlns:a16="http://schemas.microsoft.com/office/drawing/2014/main" id="{CE553F4E-13A7-1A25-DC8F-8B0C24438599}"/>
              </a:ext>
            </a:extLst>
          </p:cNvPr>
          <p:cNvSpPr txBox="1"/>
          <p:nvPr/>
        </p:nvSpPr>
        <p:spPr>
          <a:xfrm>
            <a:off x="838199" y="3674213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Efficient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8" name="Google Shape;421;g2f95e617128_0_321">
            <a:extLst>
              <a:ext uri="{FF2B5EF4-FFF2-40B4-BE49-F238E27FC236}">
                <a16:creationId xmlns:a16="http://schemas.microsoft.com/office/drawing/2014/main" id="{CA7EE749-B854-567D-5724-690DE8CC8573}"/>
              </a:ext>
            </a:extLst>
          </p:cNvPr>
          <p:cNvSpPr txBox="1"/>
          <p:nvPr/>
        </p:nvSpPr>
        <p:spPr>
          <a:xfrm>
            <a:off x="6341458" y="1651574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Client-focused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9" name="Google Shape;422;g2f95e617128_0_321">
            <a:extLst>
              <a:ext uri="{FF2B5EF4-FFF2-40B4-BE49-F238E27FC236}">
                <a16:creationId xmlns:a16="http://schemas.microsoft.com/office/drawing/2014/main" id="{ADC09C64-FA50-0D60-22B2-F2FEE5E235CD}"/>
              </a:ext>
            </a:extLst>
          </p:cNvPr>
          <p:cNvSpPr txBox="1"/>
          <p:nvPr/>
        </p:nvSpPr>
        <p:spPr>
          <a:xfrm>
            <a:off x="6341458" y="3667120"/>
            <a:ext cx="48259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Program Management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0" name="Google Shape;423;g2f95e617128_0_321">
            <a:extLst>
              <a:ext uri="{FF2B5EF4-FFF2-40B4-BE49-F238E27FC236}">
                <a16:creationId xmlns:a16="http://schemas.microsoft.com/office/drawing/2014/main" id="{BECB7019-5753-1278-839E-3B90B1058D03}"/>
              </a:ext>
            </a:extLst>
          </p:cNvPr>
          <p:cNvSpPr txBox="1"/>
          <p:nvPr/>
        </p:nvSpPr>
        <p:spPr>
          <a:xfrm>
            <a:off x="934605" y="2236310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Average Email Response Time: 4.5 hours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424;g2f95e617128_0_321">
            <a:extLst>
              <a:ext uri="{FF2B5EF4-FFF2-40B4-BE49-F238E27FC236}">
                <a16:creationId xmlns:a16="http://schemas.microsoft.com/office/drawing/2014/main" id="{801159BC-6ECE-A28B-AD9F-8BF8D72E017A}"/>
              </a:ext>
            </a:extLst>
          </p:cNvPr>
          <p:cNvSpPr txBox="1"/>
          <p:nvPr/>
        </p:nvSpPr>
        <p:spPr>
          <a:xfrm>
            <a:off x="6341458" y="2328643"/>
            <a:ext cx="45309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91+ NPS Scores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2" name="Google Shape;425;g2f95e617128_0_321">
            <a:extLst>
              <a:ext uri="{FF2B5EF4-FFF2-40B4-BE49-F238E27FC236}">
                <a16:creationId xmlns:a16="http://schemas.microsoft.com/office/drawing/2014/main" id="{6695F4EB-40CA-15CD-2653-C522DB876D0F}"/>
              </a:ext>
            </a:extLst>
          </p:cNvPr>
          <p:cNvSpPr txBox="1"/>
          <p:nvPr/>
        </p:nvSpPr>
        <p:spPr>
          <a:xfrm>
            <a:off x="931984" y="4306206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Transfer case turnaround: 10 business days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3" name="Google Shape;426;g2f95e617128_0_321">
            <a:extLst>
              <a:ext uri="{FF2B5EF4-FFF2-40B4-BE49-F238E27FC236}">
                <a16:creationId xmlns:a16="http://schemas.microsoft.com/office/drawing/2014/main" id="{B4FA7D50-B9D8-266D-454E-2076BD288F07}"/>
              </a:ext>
            </a:extLst>
          </p:cNvPr>
          <p:cNvSpPr txBox="1"/>
          <p:nvPr/>
        </p:nvSpPr>
        <p:spPr>
          <a:xfrm>
            <a:off x="6443676" y="4435765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Account team, regular touchpoints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2" name="Google Shape;421;g2f95e617128_0_321">
            <a:extLst>
              <a:ext uri="{FF2B5EF4-FFF2-40B4-BE49-F238E27FC236}">
                <a16:creationId xmlns:a16="http://schemas.microsoft.com/office/drawing/2014/main" id="{76FA20BB-3E1C-6627-00F7-5EEB55D538B7}"/>
              </a:ext>
            </a:extLst>
          </p:cNvPr>
          <p:cNvSpPr txBox="1"/>
          <p:nvPr/>
        </p:nvSpPr>
        <p:spPr>
          <a:xfrm>
            <a:off x="838199" y="1651573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Responsive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5" name="Google Shape;380;g2f95e617128_0_286">
            <a:extLst>
              <a:ext uri="{FF2B5EF4-FFF2-40B4-BE49-F238E27FC236}">
                <a16:creationId xmlns:a16="http://schemas.microsoft.com/office/drawing/2014/main" id="{F2F9F60E-BF46-4088-E401-0375BBC853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27355" y="384725"/>
            <a:ext cx="10026444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roxima Nova"/>
              <a:buNone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27A3D"/>
                </a:solidFill>
                <a:effectLst/>
                <a:uLnTx/>
                <a:uFillTx/>
                <a:latin typeface="Proxima Nova" panose="020B0604020202020204"/>
                <a:ea typeface="+mj-ea"/>
                <a:cs typeface="+mj-cs"/>
              </a:rPr>
              <a:t>INTRODUCTION</a:t>
            </a:r>
            <a:endParaRPr sz="2000" dirty="0">
              <a:solidFill>
                <a:srgbClr val="E27A3D"/>
              </a:solidFill>
            </a:endParaRPr>
          </a:p>
        </p:txBody>
      </p:sp>
      <p:pic>
        <p:nvPicPr>
          <p:cNvPr id="16" name="Google Shape;383;g2f95e617128_0_286" descr="Icon&#10;&#10;Description automatically generated">
            <a:extLst>
              <a:ext uri="{FF2B5EF4-FFF2-40B4-BE49-F238E27FC236}">
                <a16:creationId xmlns:a16="http://schemas.microsoft.com/office/drawing/2014/main" id="{904B7F63-FE94-33F9-78BA-E676268884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8441" y="518382"/>
            <a:ext cx="583778" cy="571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6625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9E25BC-D921-EA1D-205F-80E61469FD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 smtClean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5</a:t>
            </a:fld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8424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g2f95e617128_0_299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504" y="109728"/>
            <a:ext cx="2139695" cy="1729573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g2f95e617128_0_29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A5B63"/>
                </a:buClr>
                <a:buSzPts val="800"/>
                <a:buFont typeface="Arial"/>
                <a:buNone/>
                <a:tabLst/>
                <a:defRPr/>
              </a:pPr>
              <a:t>6</a:t>
            </a:fld>
            <a:endParaRPr kumimoji="0" sz="8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g2f95e617128_0_299"/>
          <p:cNvSpPr txBox="1">
            <a:spLocks noGrp="1"/>
          </p:cNvSpPr>
          <p:nvPr>
            <p:ph type="title" idx="4294967295"/>
          </p:nvPr>
        </p:nvSpPr>
        <p:spPr>
          <a:xfrm>
            <a:off x="1080342" y="577287"/>
            <a:ext cx="1505542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</a:pP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VOYAGER®</a:t>
            </a:r>
            <a:endParaRPr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Google Shape;415;g2f95e617128_0_313">
            <a:extLst>
              <a:ext uri="{FF2B5EF4-FFF2-40B4-BE49-F238E27FC236}">
                <a16:creationId xmlns:a16="http://schemas.microsoft.com/office/drawing/2014/main" id="{CECE83BD-186C-E6EB-7DA0-0EA11B034A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7177" y="1924621"/>
            <a:ext cx="8226566" cy="39769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902AB32-8DC1-CF8D-DBBB-44B3FBE1F9FF}"/>
              </a:ext>
            </a:extLst>
          </p:cNvPr>
          <p:cNvSpPr/>
          <p:nvPr/>
        </p:nvSpPr>
        <p:spPr>
          <a:xfrm>
            <a:off x="2743199" y="451757"/>
            <a:ext cx="8610544" cy="1387544"/>
          </a:xfrm>
          <a:prstGeom prst="rect">
            <a:avLst/>
          </a:prstGeom>
          <a:solidFill>
            <a:srgbClr val="54658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Our proprietary immigration program management platform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Drives process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Arial"/>
                <a:cs typeface="Arial"/>
                <a:sym typeface="Arial"/>
              </a:rPr>
              <a:t> efficiency, transparency,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and centralization of all immigration information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8F8E5D-F627-1A9A-2B53-65345063EDC7}"/>
              </a:ext>
            </a:extLst>
          </p:cNvPr>
          <p:cNvSpPr/>
          <p:nvPr/>
        </p:nvSpPr>
        <p:spPr>
          <a:xfrm>
            <a:off x="603504" y="1924621"/>
            <a:ext cx="2139695" cy="40622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Core Features: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xima Nova" panose="020B0604020202020204"/>
              <a:ea typeface="+mn-ea"/>
              <a:cs typeface="+mn-cs"/>
              <a:sym typeface="Arial"/>
            </a:endParaRP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Dashboards that drive transparency 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Efficient workflow automations that save time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Extensive immigration reporting capabilities  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Comprehensive knowledge center</a:t>
            </a:r>
          </a:p>
        </p:txBody>
      </p:sp>
    </p:spTree>
    <p:extLst>
      <p:ext uri="{BB962C8B-B14F-4D97-AF65-F5344CB8AC3E}">
        <p14:creationId xmlns:p14="http://schemas.microsoft.com/office/powerpoint/2010/main" val="1593823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>
          <a:extLst>
            <a:ext uri="{FF2B5EF4-FFF2-40B4-BE49-F238E27FC236}">
              <a16:creationId xmlns:a16="http://schemas.microsoft.com/office/drawing/2014/main" id="{A76BC397-EC01-3FB9-FA13-21105BB47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7296a242a3_0_372">
            <a:extLst>
              <a:ext uri="{FF2B5EF4-FFF2-40B4-BE49-F238E27FC236}">
                <a16:creationId xmlns:a16="http://schemas.microsoft.com/office/drawing/2014/main" id="{884219FB-6F3E-091F-3034-652591038A46}"/>
              </a:ext>
            </a:extLst>
          </p:cNvPr>
          <p:cNvSpPr txBox="1"/>
          <p:nvPr/>
        </p:nvSpPr>
        <p:spPr>
          <a:xfrm>
            <a:off x="945398" y="1582220"/>
            <a:ext cx="6788256" cy="4198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MATTHEW MELTZER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Co-Founder and Managing Partner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Specializes in assisting foreign companies to enter the U.S. market and building custom solutions for entrepreneurial and high net-worth clients. Most recently recognized as one of Crain's Chicago Business Notable Leaders in Accounting, Consulting &amp; Law!</a:t>
            </a:r>
          </a:p>
        </p:txBody>
      </p:sp>
      <p:pic>
        <p:nvPicPr>
          <p:cNvPr id="7" name="Picture 6" descr="A person wearing glasses and a red jacket&#10;&#10;AI-generated content may be incorrect.">
            <a:extLst>
              <a:ext uri="{FF2B5EF4-FFF2-40B4-BE49-F238E27FC236}">
                <a16:creationId xmlns:a16="http://schemas.microsoft.com/office/drawing/2014/main" id="{E68BBA85-7A39-2857-96D0-6E589A7FCA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 r="2015"/>
          <a:stretch>
            <a:fillRect/>
          </a:stretch>
        </p:blipFill>
        <p:spPr>
          <a:xfrm>
            <a:off x="7972746" y="691589"/>
            <a:ext cx="3660457" cy="3660457"/>
          </a:xfrm>
          <a:prstGeom prst="ellipse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5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4A066F9C-100A-0978-5CBD-0D42F588723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4681" y="510496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03;g27296a242a3_0_372">
            <a:extLst>
              <a:ext uri="{FF2B5EF4-FFF2-40B4-BE49-F238E27FC236}">
                <a16:creationId xmlns:a16="http://schemas.microsoft.com/office/drawing/2014/main" id="{188242F3-86C8-1EA0-7FD3-E6AB24F76A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4588" y="510497"/>
            <a:ext cx="2560211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accent3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9C15F-174E-1B59-CE42-9E5A2B21E4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7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0587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>
          <a:extLst>
            <a:ext uri="{FF2B5EF4-FFF2-40B4-BE49-F238E27FC236}">
              <a16:creationId xmlns:a16="http://schemas.microsoft.com/office/drawing/2014/main" id="{70465873-C343-D45E-38A9-CD35B9684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E0978300-2F20-3E75-A948-456FA9AC81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4681" y="510496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03;g27296a242a3_0_372">
            <a:extLst>
              <a:ext uri="{FF2B5EF4-FFF2-40B4-BE49-F238E27FC236}">
                <a16:creationId xmlns:a16="http://schemas.microsoft.com/office/drawing/2014/main" id="{1E6E46AD-EC2C-AEFE-5AF9-8775D7106D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4588" y="510497"/>
            <a:ext cx="2560211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accent3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D45B6-BF74-7F7E-0905-48D97E0A90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8</a:t>
            </a:fld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/>
              <a:cs typeface="Arial"/>
              <a:sym typeface="Arial"/>
            </a:endParaRPr>
          </a:p>
        </p:txBody>
      </p:sp>
      <p:pic>
        <p:nvPicPr>
          <p:cNvPr id="3" name="Picture 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F37700DF-7AAB-6E55-7AD5-F6582F3A5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07" y="681873"/>
            <a:ext cx="3630006" cy="3630006"/>
          </a:xfrm>
          <a:prstGeom prst="ellipse">
            <a:avLst/>
          </a:prstGeom>
          <a:ln w="38100">
            <a:solidFill>
              <a:schemeClr val="accent2"/>
            </a:solidFill>
          </a:ln>
        </p:spPr>
      </p:pic>
      <p:sp>
        <p:nvSpPr>
          <p:cNvPr id="9" name="Google Shape;407;g27296a242a3_0_372">
            <a:extLst>
              <a:ext uri="{FF2B5EF4-FFF2-40B4-BE49-F238E27FC236}">
                <a16:creationId xmlns:a16="http://schemas.microsoft.com/office/drawing/2014/main" id="{5CC0F141-DB22-451F-4906-D8F455F10A68}"/>
              </a:ext>
            </a:extLst>
          </p:cNvPr>
          <p:cNvSpPr txBox="1"/>
          <p:nvPr/>
        </p:nvSpPr>
        <p:spPr>
          <a:xfrm>
            <a:off x="906090" y="1525756"/>
            <a:ext cx="6169267" cy="40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MATTHEW HELLRUNG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Co-Founder and Managing Partner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Specializes in scaling immigration programs for high-growth clients via immigration policy creation and stakeholder training. Matthew has represented clients from a variety of industries, including information technology, engineering, education, manufacturing, and entertainment industries.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114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9"/>
          <p:cNvSpPr/>
          <p:nvPr/>
        </p:nvSpPr>
        <p:spPr>
          <a:xfrm>
            <a:off x="8602824" y="6232849"/>
            <a:ext cx="2799184" cy="2425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E8B3D8-161B-6A49-D3DC-4678F5C81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grpSp>
        <p:nvGrpSpPr>
          <p:cNvPr id="3" name="Google Shape;549;p9">
            <a:extLst>
              <a:ext uri="{FF2B5EF4-FFF2-40B4-BE49-F238E27FC236}">
                <a16:creationId xmlns:a16="http://schemas.microsoft.com/office/drawing/2014/main" id="{3CFF7D7B-0FA9-E0A2-F572-8266C38C05F0}"/>
              </a:ext>
            </a:extLst>
          </p:cNvPr>
          <p:cNvGrpSpPr/>
          <p:nvPr/>
        </p:nvGrpSpPr>
        <p:grpSpPr>
          <a:xfrm>
            <a:off x="-282400" y="382498"/>
            <a:ext cx="4893454" cy="6227818"/>
            <a:chOff x="-282400" y="382498"/>
            <a:chExt cx="4893454" cy="6227818"/>
          </a:xfrm>
        </p:grpSpPr>
        <p:sp>
          <p:nvSpPr>
            <p:cNvPr id="4" name="Google Shape;550;p9">
              <a:extLst>
                <a:ext uri="{FF2B5EF4-FFF2-40B4-BE49-F238E27FC236}">
                  <a16:creationId xmlns:a16="http://schemas.microsoft.com/office/drawing/2014/main" id="{60A15F0D-1973-E8D3-6E36-4E632CEC33E5}"/>
                </a:ext>
              </a:extLst>
            </p:cNvPr>
            <p:cNvSpPr/>
            <p:nvPr/>
          </p:nvSpPr>
          <p:spPr>
            <a:xfrm>
              <a:off x="-282400" y="382498"/>
              <a:ext cx="4228907" cy="5560106"/>
            </a:xfrm>
            <a:custGeom>
              <a:avLst/>
              <a:gdLst/>
              <a:ahLst/>
              <a:cxnLst/>
              <a:rect l="l" t="t" r="r" b="b"/>
              <a:pathLst>
                <a:path w="4228907" h="5560106" extrusionOk="0">
                  <a:moveTo>
                    <a:pt x="1106616" y="0"/>
                  </a:moveTo>
                  <a:lnTo>
                    <a:pt x="4159683" y="0"/>
                  </a:lnTo>
                  <a:cubicBezTo>
                    <a:pt x="4216720" y="42534"/>
                    <a:pt x="4229029" y="100546"/>
                    <a:pt x="4228907" y="169161"/>
                  </a:cubicBezTo>
                  <a:cubicBezTo>
                    <a:pt x="4227689" y="1910010"/>
                    <a:pt x="4227932" y="3650737"/>
                    <a:pt x="4227932" y="5391586"/>
                  </a:cubicBezTo>
                  <a:cubicBezTo>
                    <a:pt x="4227932" y="5401701"/>
                    <a:pt x="4228054" y="5411816"/>
                    <a:pt x="4227932" y="5421932"/>
                  </a:cubicBezTo>
                  <a:cubicBezTo>
                    <a:pt x="4225617" y="5522600"/>
                    <a:pt x="4187957" y="5559894"/>
                    <a:pt x="4086071" y="5560015"/>
                  </a:cubicBezTo>
                  <a:cubicBezTo>
                    <a:pt x="2770806" y="5560137"/>
                    <a:pt x="1455664" y="5560137"/>
                    <a:pt x="140399" y="5560015"/>
                  </a:cubicBezTo>
                  <a:cubicBezTo>
                    <a:pt x="34368" y="5560015"/>
                    <a:pt x="0" y="5524428"/>
                    <a:pt x="0" y="5416813"/>
                  </a:cubicBezTo>
                  <a:cubicBezTo>
                    <a:pt x="0" y="4004293"/>
                    <a:pt x="0" y="2591773"/>
                    <a:pt x="0" y="1179253"/>
                  </a:cubicBezTo>
                  <a:cubicBezTo>
                    <a:pt x="0" y="1157681"/>
                    <a:pt x="0" y="1136110"/>
                    <a:pt x="0" y="1109176"/>
                  </a:cubicBezTo>
                  <a:cubicBezTo>
                    <a:pt x="29372" y="1109176"/>
                    <a:pt x="51187" y="1109176"/>
                    <a:pt x="73003" y="1109176"/>
                  </a:cubicBezTo>
                  <a:cubicBezTo>
                    <a:pt x="314191" y="1109054"/>
                    <a:pt x="555380" y="1110760"/>
                    <a:pt x="796447" y="1108079"/>
                  </a:cubicBezTo>
                  <a:cubicBezTo>
                    <a:pt x="956467" y="1106251"/>
                    <a:pt x="1103326" y="971092"/>
                    <a:pt x="1106251" y="814484"/>
                  </a:cubicBezTo>
                  <a:cubicBezTo>
                    <a:pt x="1111369" y="543071"/>
                    <a:pt x="1106982" y="271535"/>
                    <a:pt x="1106616" y="122"/>
                  </a:cubicBezTo>
                  <a:close/>
                  <a:moveTo>
                    <a:pt x="1774852" y="1777167"/>
                  </a:moveTo>
                  <a:cubicBezTo>
                    <a:pt x="1991422" y="1777167"/>
                    <a:pt x="2207870" y="1777411"/>
                    <a:pt x="2424440" y="1777167"/>
                  </a:cubicBezTo>
                  <a:cubicBezTo>
                    <a:pt x="2507680" y="1777167"/>
                    <a:pt x="2555333" y="1736705"/>
                    <a:pt x="2555089" y="1667846"/>
                  </a:cubicBezTo>
                  <a:cubicBezTo>
                    <a:pt x="2554845" y="1599962"/>
                    <a:pt x="2505730" y="1557185"/>
                    <a:pt x="2423831" y="1557063"/>
                  </a:cubicBezTo>
                  <a:cubicBezTo>
                    <a:pt x="1994834" y="1556575"/>
                    <a:pt x="1565838" y="1556697"/>
                    <a:pt x="1136841" y="1557063"/>
                  </a:cubicBezTo>
                  <a:cubicBezTo>
                    <a:pt x="1052382" y="1557063"/>
                    <a:pt x="1000708" y="1602278"/>
                    <a:pt x="1002780" y="1671502"/>
                  </a:cubicBezTo>
                  <a:cubicBezTo>
                    <a:pt x="1004730" y="1739142"/>
                    <a:pt x="1052504" y="1777167"/>
                    <a:pt x="1137450" y="1777167"/>
                  </a:cubicBezTo>
                  <a:cubicBezTo>
                    <a:pt x="1349877" y="1777411"/>
                    <a:pt x="1562425" y="1777167"/>
                    <a:pt x="1774852" y="1777167"/>
                  </a:cubicBezTo>
                  <a:close/>
                  <a:moveTo>
                    <a:pt x="1782652" y="3561647"/>
                  </a:moveTo>
                  <a:cubicBezTo>
                    <a:pt x="1565716" y="3561647"/>
                    <a:pt x="1348902" y="3561403"/>
                    <a:pt x="1131966" y="3561769"/>
                  </a:cubicBezTo>
                  <a:cubicBezTo>
                    <a:pt x="1051651" y="3561891"/>
                    <a:pt x="1004730" y="3600647"/>
                    <a:pt x="1002780" y="3666458"/>
                  </a:cubicBezTo>
                  <a:cubicBezTo>
                    <a:pt x="1000708" y="3733855"/>
                    <a:pt x="1050676" y="3780898"/>
                    <a:pt x="1131113" y="3781142"/>
                  </a:cubicBezTo>
                  <a:cubicBezTo>
                    <a:pt x="1562791" y="3781995"/>
                    <a:pt x="1994590" y="3781995"/>
                    <a:pt x="2426268" y="3781142"/>
                  </a:cubicBezTo>
                  <a:cubicBezTo>
                    <a:pt x="2508533" y="3781020"/>
                    <a:pt x="2556430" y="3736170"/>
                    <a:pt x="2554967" y="3667434"/>
                  </a:cubicBezTo>
                  <a:cubicBezTo>
                    <a:pt x="2553627" y="3600403"/>
                    <a:pt x="2507924" y="3562012"/>
                    <a:pt x="2427000" y="3561891"/>
                  </a:cubicBezTo>
                  <a:cubicBezTo>
                    <a:pt x="2212136" y="3561525"/>
                    <a:pt x="1997272" y="3561769"/>
                    <a:pt x="1782408" y="3561769"/>
                  </a:cubicBezTo>
                  <a:close/>
                  <a:moveTo>
                    <a:pt x="1781433" y="4560770"/>
                  </a:moveTo>
                  <a:cubicBezTo>
                    <a:pt x="1562913" y="4560770"/>
                    <a:pt x="1344271" y="4560283"/>
                    <a:pt x="1125751" y="4561014"/>
                  </a:cubicBezTo>
                  <a:cubicBezTo>
                    <a:pt x="1039707" y="4561379"/>
                    <a:pt x="989252" y="4620610"/>
                    <a:pt x="1006801" y="4697025"/>
                  </a:cubicBezTo>
                  <a:cubicBezTo>
                    <a:pt x="1019720" y="4753331"/>
                    <a:pt x="1061523" y="4780875"/>
                    <a:pt x="1136353" y="4780875"/>
                  </a:cubicBezTo>
                  <a:cubicBezTo>
                    <a:pt x="1563400" y="4780997"/>
                    <a:pt x="1990447" y="4780997"/>
                    <a:pt x="2417372" y="4780875"/>
                  </a:cubicBezTo>
                  <a:cubicBezTo>
                    <a:pt x="2505243" y="4780875"/>
                    <a:pt x="2554602" y="4741388"/>
                    <a:pt x="2555089" y="4671554"/>
                  </a:cubicBezTo>
                  <a:cubicBezTo>
                    <a:pt x="2555577" y="4601476"/>
                    <a:pt x="2506096" y="4560892"/>
                    <a:pt x="2418956" y="4560770"/>
                  </a:cubicBezTo>
                  <a:cubicBezTo>
                    <a:pt x="2206407" y="4560527"/>
                    <a:pt x="1993981" y="4560770"/>
                    <a:pt x="1781433" y="4560770"/>
                  </a:cubicBezTo>
                  <a:close/>
                  <a:moveTo>
                    <a:pt x="1781798" y="2778606"/>
                  </a:moveTo>
                  <a:lnTo>
                    <a:pt x="1781798" y="2778362"/>
                  </a:lnTo>
                  <a:cubicBezTo>
                    <a:pt x="1998612" y="2778362"/>
                    <a:pt x="2215548" y="2779337"/>
                    <a:pt x="2432362" y="2777875"/>
                  </a:cubicBezTo>
                  <a:cubicBezTo>
                    <a:pt x="2509874" y="2777387"/>
                    <a:pt x="2553261" y="2737291"/>
                    <a:pt x="2555089" y="2672454"/>
                  </a:cubicBezTo>
                  <a:cubicBezTo>
                    <a:pt x="2557039" y="2605058"/>
                    <a:pt x="2512433" y="2563011"/>
                    <a:pt x="2433459" y="2558136"/>
                  </a:cubicBezTo>
                  <a:cubicBezTo>
                    <a:pt x="2421393" y="2557405"/>
                    <a:pt x="2409206" y="2557770"/>
                    <a:pt x="2397018" y="2557770"/>
                  </a:cubicBezTo>
                  <a:cubicBezTo>
                    <a:pt x="1985572" y="2557770"/>
                    <a:pt x="1574247" y="2557649"/>
                    <a:pt x="1162800" y="2558136"/>
                  </a:cubicBezTo>
                  <a:cubicBezTo>
                    <a:pt x="1134647" y="2558136"/>
                    <a:pt x="1105276" y="2558502"/>
                    <a:pt x="1078585" y="2566423"/>
                  </a:cubicBezTo>
                  <a:cubicBezTo>
                    <a:pt x="1025083" y="2582145"/>
                    <a:pt x="1000220" y="2622851"/>
                    <a:pt x="1004120" y="2677329"/>
                  </a:cubicBezTo>
                  <a:cubicBezTo>
                    <a:pt x="1007776" y="2729125"/>
                    <a:pt x="1036660" y="2764225"/>
                    <a:pt x="1089066" y="2774219"/>
                  </a:cubicBezTo>
                  <a:cubicBezTo>
                    <a:pt x="1112710" y="2778728"/>
                    <a:pt x="1137450" y="2778362"/>
                    <a:pt x="1161703" y="2778362"/>
                  </a:cubicBezTo>
                  <a:cubicBezTo>
                    <a:pt x="1368402" y="2778606"/>
                    <a:pt x="1575100" y="2778484"/>
                    <a:pt x="1781798" y="2778484"/>
                  </a:cubicBezTo>
                  <a:close/>
                  <a:moveTo>
                    <a:pt x="3262812" y="2710479"/>
                  </a:moveTo>
                  <a:cubicBezTo>
                    <a:pt x="3240509" y="2683179"/>
                    <a:pt x="3222228" y="2659535"/>
                    <a:pt x="3202484" y="2637110"/>
                  </a:cubicBezTo>
                  <a:cubicBezTo>
                    <a:pt x="3155806" y="2584339"/>
                    <a:pt x="3096332" y="2576173"/>
                    <a:pt x="3046485" y="2614929"/>
                  </a:cubicBezTo>
                  <a:cubicBezTo>
                    <a:pt x="2996761" y="2653685"/>
                    <a:pt x="2988961" y="2714379"/>
                    <a:pt x="3030032" y="2771294"/>
                  </a:cubicBezTo>
                  <a:cubicBezTo>
                    <a:pt x="3070372" y="2827112"/>
                    <a:pt x="3113638" y="2880737"/>
                    <a:pt x="3155928" y="2935092"/>
                  </a:cubicBezTo>
                  <a:cubicBezTo>
                    <a:pt x="3225762" y="3024670"/>
                    <a:pt x="3298277" y="3024426"/>
                    <a:pt x="3367989" y="2934849"/>
                  </a:cubicBezTo>
                  <a:cubicBezTo>
                    <a:pt x="3478772" y="2792622"/>
                    <a:pt x="3589434" y="2650273"/>
                    <a:pt x="3700096" y="2507924"/>
                  </a:cubicBezTo>
                  <a:cubicBezTo>
                    <a:pt x="3756036" y="2435896"/>
                    <a:pt x="3813195" y="2364844"/>
                    <a:pt x="3867185" y="2291476"/>
                  </a:cubicBezTo>
                  <a:cubicBezTo>
                    <a:pt x="3908135" y="2235657"/>
                    <a:pt x="3898629" y="2174477"/>
                    <a:pt x="3847563" y="2135477"/>
                  </a:cubicBezTo>
                  <a:cubicBezTo>
                    <a:pt x="3800885" y="2099768"/>
                    <a:pt x="3738364" y="2107690"/>
                    <a:pt x="3695586" y="2155708"/>
                  </a:cubicBezTo>
                  <a:cubicBezTo>
                    <a:pt x="3680839" y="2172283"/>
                    <a:pt x="3667677" y="2190442"/>
                    <a:pt x="3654027" y="2207992"/>
                  </a:cubicBezTo>
                  <a:cubicBezTo>
                    <a:pt x="3524841" y="2373862"/>
                    <a:pt x="3395654" y="2539855"/>
                    <a:pt x="3262812" y="2710479"/>
                  </a:cubicBezTo>
                  <a:close/>
                  <a:moveTo>
                    <a:pt x="3261958" y="3712771"/>
                  </a:moveTo>
                  <a:cubicBezTo>
                    <a:pt x="3240021" y="3684862"/>
                    <a:pt x="3223203" y="3662437"/>
                    <a:pt x="3205165" y="3640987"/>
                  </a:cubicBezTo>
                  <a:cubicBezTo>
                    <a:pt x="3159828" y="3586997"/>
                    <a:pt x="3093894" y="3577369"/>
                    <a:pt x="3044535" y="3617100"/>
                  </a:cubicBezTo>
                  <a:cubicBezTo>
                    <a:pt x="2996151" y="3655977"/>
                    <a:pt x="2989692" y="3716792"/>
                    <a:pt x="3031007" y="3774073"/>
                  </a:cubicBezTo>
                  <a:cubicBezTo>
                    <a:pt x="3068910" y="3826479"/>
                    <a:pt x="3109982" y="3876691"/>
                    <a:pt x="3149591" y="3927878"/>
                  </a:cubicBezTo>
                  <a:cubicBezTo>
                    <a:pt x="3227956" y="4029034"/>
                    <a:pt x="3294499" y="4029887"/>
                    <a:pt x="3372498" y="3929950"/>
                  </a:cubicBezTo>
                  <a:cubicBezTo>
                    <a:pt x="3488279" y="3781630"/>
                    <a:pt x="3603693" y="3633065"/>
                    <a:pt x="3719108" y="3484501"/>
                  </a:cubicBezTo>
                  <a:cubicBezTo>
                    <a:pt x="3769929" y="3419054"/>
                    <a:pt x="3822213" y="3354461"/>
                    <a:pt x="3870354" y="3287065"/>
                  </a:cubicBezTo>
                  <a:cubicBezTo>
                    <a:pt x="3908135" y="3234171"/>
                    <a:pt x="3896800" y="3173600"/>
                    <a:pt x="3847929" y="3136306"/>
                  </a:cubicBezTo>
                  <a:cubicBezTo>
                    <a:pt x="3801617" y="3100963"/>
                    <a:pt x="3743605" y="3106447"/>
                    <a:pt x="3700583" y="3151053"/>
                  </a:cubicBezTo>
                  <a:cubicBezTo>
                    <a:pt x="3688030" y="3164094"/>
                    <a:pt x="3677305" y="3178962"/>
                    <a:pt x="3666093" y="3193343"/>
                  </a:cubicBezTo>
                  <a:cubicBezTo>
                    <a:pt x="3533128" y="3364089"/>
                    <a:pt x="3400286" y="3534835"/>
                    <a:pt x="3261837" y="3712771"/>
                  </a:cubicBezTo>
                  <a:close/>
                  <a:moveTo>
                    <a:pt x="3262324" y="4712625"/>
                  </a:moveTo>
                  <a:cubicBezTo>
                    <a:pt x="3240387" y="4685569"/>
                    <a:pt x="3223325" y="4663510"/>
                    <a:pt x="3205165" y="4642304"/>
                  </a:cubicBezTo>
                  <a:cubicBezTo>
                    <a:pt x="3160072" y="4589776"/>
                    <a:pt x="3097794" y="4579051"/>
                    <a:pt x="3049288" y="4614882"/>
                  </a:cubicBezTo>
                  <a:cubicBezTo>
                    <a:pt x="2996517" y="4653760"/>
                    <a:pt x="2988229" y="4716891"/>
                    <a:pt x="3031495" y="4775756"/>
                  </a:cubicBezTo>
                  <a:cubicBezTo>
                    <a:pt x="3075857" y="4836084"/>
                    <a:pt x="3121682" y="4895558"/>
                    <a:pt x="3169456" y="4953205"/>
                  </a:cubicBezTo>
                  <a:cubicBezTo>
                    <a:pt x="3226249" y="5021698"/>
                    <a:pt x="3299983" y="5022185"/>
                    <a:pt x="3354705" y="4952473"/>
                  </a:cubicBezTo>
                  <a:cubicBezTo>
                    <a:pt x="3524841" y="4735903"/>
                    <a:pt x="3693880" y="4518480"/>
                    <a:pt x="3862066" y="4300326"/>
                  </a:cubicBezTo>
                  <a:cubicBezTo>
                    <a:pt x="3907769" y="4241095"/>
                    <a:pt x="3901066" y="4178451"/>
                    <a:pt x="3850488" y="4138598"/>
                  </a:cubicBezTo>
                  <a:cubicBezTo>
                    <a:pt x="3798326" y="4097527"/>
                    <a:pt x="3733611" y="4108739"/>
                    <a:pt x="3686202" y="4168458"/>
                  </a:cubicBezTo>
                  <a:cubicBezTo>
                    <a:pt x="3639646" y="4227201"/>
                    <a:pt x="3594431" y="4286919"/>
                    <a:pt x="3548362" y="4346028"/>
                  </a:cubicBezTo>
                  <a:cubicBezTo>
                    <a:pt x="3454276" y="4466805"/>
                    <a:pt x="3359945" y="4587583"/>
                    <a:pt x="3262446" y="4712504"/>
                  </a:cubicBezTo>
                  <a:close/>
                  <a:moveTo>
                    <a:pt x="3262568" y="1710137"/>
                  </a:moveTo>
                  <a:cubicBezTo>
                    <a:pt x="3239046" y="1681252"/>
                    <a:pt x="3221984" y="1658949"/>
                    <a:pt x="3203459" y="1637987"/>
                  </a:cubicBezTo>
                  <a:cubicBezTo>
                    <a:pt x="3157269" y="1585459"/>
                    <a:pt x="3096210" y="1576319"/>
                    <a:pt x="3047704" y="1613734"/>
                  </a:cubicBezTo>
                  <a:cubicBezTo>
                    <a:pt x="2995420" y="1654074"/>
                    <a:pt x="2988717" y="1715377"/>
                    <a:pt x="3032713" y="1774852"/>
                  </a:cubicBezTo>
                  <a:cubicBezTo>
                    <a:pt x="3074882" y="1831889"/>
                    <a:pt x="3118513" y="1887707"/>
                    <a:pt x="3162997" y="1942916"/>
                  </a:cubicBezTo>
                  <a:cubicBezTo>
                    <a:pt x="3227346" y="2022622"/>
                    <a:pt x="3299496" y="2020915"/>
                    <a:pt x="3363845" y="1938650"/>
                  </a:cubicBezTo>
                  <a:cubicBezTo>
                    <a:pt x="3448792" y="1830182"/>
                    <a:pt x="3533007" y="1721227"/>
                    <a:pt x="3617587" y="1612515"/>
                  </a:cubicBezTo>
                  <a:cubicBezTo>
                    <a:pt x="3698511" y="1508557"/>
                    <a:pt x="3779679" y="1404964"/>
                    <a:pt x="3860238" y="1300762"/>
                  </a:cubicBezTo>
                  <a:cubicBezTo>
                    <a:pt x="3893022" y="1258349"/>
                    <a:pt x="3900213" y="1212281"/>
                    <a:pt x="3870110" y="1165603"/>
                  </a:cubicBezTo>
                  <a:cubicBezTo>
                    <a:pt x="3844395" y="1125872"/>
                    <a:pt x="3803932" y="1106860"/>
                    <a:pt x="3760058" y="1120266"/>
                  </a:cubicBezTo>
                  <a:cubicBezTo>
                    <a:pt x="3729833" y="1129650"/>
                    <a:pt x="3698877" y="1152197"/>
                    <a:pt x="3678889" y="1177303"/>
                  </a:cubicBezTo>
                  <a:cubicBezTo>
                    <a:pt x="3540197" y="1351583"/>
                    <a:pt x="3404186" y="1527935"/>
                    <a:pt x="3262568" y="1709893"/>
                  </a:cubicBezTo>
                  <a:close/>
                  <a:moveTo>
                    <a:pt x="609736" y="1777167"/>
                  </a:moveTo>
                  <a:cubicBezTo>
                    <a:pt x="627895" y="1777167"/>
                    <a:pt x="646176" y="1777776"/>
                    <a:pt x="664335" y="1777167"/>
                  </a:cubicBezTo>
                  <a:cubicBezTo>
                    <a:pt x="727588" y="1774486"/>
                    <a:pt x="774509" y="1731099"/>
                    <a:pt x="777556" y="1673087"/>
                  </a:cubicBezTo>
                  <a:cubicBezTo>
                    <a:pt x="780359" y="1619340"/>
                    <a:pt x="738313" y="1566203"/>
                    <a:pt x="679935" y="1559744"/>
                  </a:cubicBezTo>
                  <a:cubicBezTo>
                    <a:pt x="633989" y="1554625"/>
                    <a:pt x="586458" y="1554503"/>
                    <a:pt x="540633" y="1560109"/>
                  </a:cubicBezTo>
                  <a:cubicBezTo>
                    <a:pt x="481037" y="1567422"/>
                    <a:pt x="444962" y="1616903"/>
                    <a:pt x="447887" y="1675646"/>
                  </a:cubicBezTo>
                  <a:cubicBezTo>
                    <a:pt x="450812" y="1733658"/>
                    <a:pt x="492859" y="1773877"/>
                    <a:pt x="555014" y="1777167"/>
                  </a:cubicBezTo>
                  <a:cubicBezTo>
                    <a:pt x="573174" y="1778142"/>
                    <a:pt x="591455" y="1777289"/>
                    <a:pt x="609614" y="1777411"/>
                  </a:cubicBezTo>
                  <a:close/>
                  <a:moveTo>
                    <a:pt x="614611" y="4561379"/>
                  </a:moveTo>
                  <a:cubicBezTo>
                    <a:pt x="614611" y="4561379"/>
                    <a:pt x="614611" y="4561136"/>
                    <a:pt x="614611" y="4561014"/>
                  </a:cubicBezTo>
                  <a:cubicBezTo>
                    <a:pt x="596330" y="4561014"/>
                    <a:pt x="578170" y="4560283"/>
                    <a:pt x="559889" y="4561136"/>
                  </a:cubicBezTo>
                  <a:cubicBezTo>
                    <a:pt x="492249" y="4564183"/>
                    <a:pt x="447765" y="4607935"/>
                    <a:pt x="447887" y="4671066"/>
                  </a:cubicBezTo>
                  <a:cubicBezTo>
                    <a:pt x="447887" y="4734075"/>
                    <a:pt x="492249" y="4778315"/>
                    <a:pt x="560011" y="4780875"/>
                  </a:cubicBezTo>
                  <a:cubicBezTo>
                    <a:pt x="598401" y="4782216"/>
                    <a:pt x="637157" y="4783312"/>
                    <a:pt x="675426" y="4780144"/>
                  </a:cubicBezTo>
                  <a:cubicBezTo>
                    <a:pt x="733438" y="4775390"/>
                    <a:pt x="777678" y="4726153"/>
                    <a:pt x="777678" y="4670944"/>
                  </a:cubicBezTo>
                  <a:cubicBezTo>
                    <a:pt x="777678" y="4615857"/>
                    <a:pt x="733194" y="4567473"/>
                    <a:pt x="675304" y="4561745"/>
                  </a:cubicBezTo>
                  <a:cubicBezTo>
                    <a:pt x="655317" y="4559795"/>
                    <a:pt x="634842" y="4561379"/>
                    <a:pt x="614611" y="4561379"/>
                  </a:cubicBezTo>
                  <a:close/>
                  <a:moveTo>
                    <a:pt x="613026" y="3562012"/>
                  </a:moveTo>
                  <a:cubicBezTo>
                    <a:pt x="594867" y="3562012"/>
                    <a:pt x="576586" y="3561403"/>
                    <a:pt x="558427" y="3562012"/>
                  </a:cubicBezTo>
                  <a:cubicBezTo>
                    <a:pt x="493834" y="3564572"/>
                    <a:pt x="452640" y="3601256"/>
                    <a:pt x="448253" y="3659512"/>
                  </a:cubicBezTo>
                  <a:cubicBezTo>
                    <a:pt x="443500" y="3721667"/>
                    <a:pt x="479209" y="3770661"/>
                    <a:pt x="543680" y="3777973"/>
                  </a:cubicBezTo>
                  <a:cubicBezTo>
                    <a:pt x="591333" y="3783458"/>
                    <a:pt x="641057" y="3782726"/>
                    <a:pt x="688466" y="3775657"/>
                  </a:cubicBezTo>
                  <a:cubicBezTo>
                    <a:pt x="744650" y="3767248"/>
                    <a:pt x="781822" y="3714355"/>
                    <a:pt x="777556" y="3662680"/>
                  </a:cubicBezTo>
                  <a:cubicBezTo>
                    <a:pt x="772925" y="3606375"/>
                    <a:pt x="728197" y="3565181"/>
                    <a:pt x="667870" y="3562256"/>
                  </a:cubicBezTo>
                  <a:cubicBezTo>
                    <a:pt x="649711" y="3561403"/>
                    <a:pt x="631429" y="3562134"/>
                    <a:pt x="613270" y="3562012"/>
                  </a:cubicBezTo>
                  <a:close/>
                  <a:moveTo>
                    <a:pt x="609126" y="2779947"/>
                  </a:moveTo>
                  <a:cubicBezTo>
                    <a:pt x="609126" y="2779094"/>
                    <a:pt x="609126" y="2778362"/>
                    <a:pt x="609126" y="2777509"/>
                  </a:cubicBezTo>
                  <a:cubicBezTo>
                    <a:pt x="629358" y="2777509"/>
                    <a:pt x="649711" y="2778972"/>
                    <a:pt x="669698" y="2777266"/>
                  </a:cubicBezTo>
                  <a:cubicBezTo>
                    <a:pt x="731366" y="2772025"/>
                    <a:pt x="774144" y="2730588"/>
                    <a:pt x="777434" y="2674526"/>
                  </a:cubicBezTo>
                  <a:cubicBezTo>
                    <a:pt x="780725" y="2617854"/>
                    <a:pt x="737825" y="2566911"/>
                    <a:pt x="674207" y="2561548"/>
                  </a:cubicBezTo>
                  <a:cubicBezTo>
                    <a:pt x="626311" y="2557527"/>
                    <a:pt x="576952" y="2558258"/>
                    <a:pt x="529543" y="2565570"/>
                  </a:cubicBezTo>
                  <a:cubicBezTo>
                    <a:pt x="475065" y="2573980"/>
                    <a:pt x="444596" y="2620048"/>
                    <a:pt x="448131" y="2676110"/>
                  </a:cubicBezTo>
                  <a:cubicBezTo>
                    <a:pt x="451665" y="2731806"/>
                    <a:pt x="481768" y="2765687"/>
                    <a:pt x="536490" y="2775316"/>
                  </a:cubicBezTo>
                  <a:cubicBezTo>
                    <a:pt x="560255" y="2779459"/>
                    <a:pt x="584752" y="2778728"/>
                    <a:pt x="609005" y="2780069"/>
                  </a:cubicBez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551;p9">
              <a:extLst>
                <a:ext uri="{FF2B5EF4-FFF2-40B4-BE49-F238E27FC236}">
                  <a16:creationId xmlns:a16="http://schemas.microsoft.com/office/drawing/2014/main" id="{54BEE407-0812-D7F3-A021-1D746C4B9B32}"/>
                </a:ext>
              </a:extLst>
            </p:cNvPr>
            <p:cNvSpPr/>
            <p:nvPr/>
          </p:nvSpPr>
          <p:spPr>
            <a:xfrm>
              <a:off x="384873" y="1050724"/>
              <a:ext cx="4226181" cy="5559592"/>
            </a:xfrm>
            <a:custGeom>
              <a:avLst/>
              <a:gdLst/>
              <a:ahLst/>
              <a:cxnLst/>
              <a:rect l="l" t="t" r="r" b="b"/>
              <a:pathLst>
                <a:path w="4226181" h="5559592" extrusionOk="0">
                  <a:moveTo>
                    <a:pt x="3780397" y="740"/>
                  </a:moveTo>
                  <a:cubicBezTo>
                    <a:pt x="3902393" y="740"/>
                    <a:pt x="4015614" y="-1454"/>
                    <a:pt x="4128591" y="1715"/>
                  </a:cubicBezTo>
                  <a:cubicBezTo>
                    <a:pt x="4180997" y="3177"/>
                    <a:pt x="4213416" y="37546"/>
                    <a:pt x="4222313" y="89342"/>
                  </a:cubicBezTo>
                  <a:cubicBezTo>
                    <a:pt x="4226700" y="115057"/>
                    <a:pt x="4226091" y="141870"/>
                    <a:pt x="4226091" y="168073"/>
                  </a:cubicBezTo>
                  <a:cubicBezTo>
                    <a:pt x="4226212" y="1909043"/>
                    <a:pt x="4226212" y="3650136"/>
                    <a:pt x="4226091" y="5391106"/>
                  </a:cubicBezTo>
                  <a:cubicBezTo>
                    <a:pt x="4226091" y="5413409"/>
                    <a:pt x="4226456" y="5435834"/>
                    <a:pt x="4224019" y="5457893"/>
                  </a:cubicBezTo>
                  <a:cubicBezTo>
                    <a:pt x="4217316" y="5518952"/>
                    <a:pt x="4177341" y="5556977"/>
                    <a:pt x="4115673" y="5558683"/>
                  </a:cubicBezTo>
                  <a:cubicBezTo>
                    <a:pt x="4052907" y="5560390"/>
                    <a:pt x="3990021" y="5559171"/>
                    <a:pt x="3927134" y="5559171"/>
                  </a:cubicBezTo>
                  <a:cubicBezTo>
                    <a:pt x="2668540" y="5559171"/>
                    <a:pt x="1409825" y="5559171"/>
                    <a:pt x="151232" y="5559171"/>
                  </a:cubicBezTo>
                  <a:cubicBezTo>
                    <a:pt x="32405" y="5559171"/>
                    <a:pt x="352" y="5527118"/>
                    <a:pt x="108" y="5408169"/>
                  </a:cubicBezTo>
                  <a:cubicBezTo>
                    <a:pt x="-135" y="5311523"/>
                    <a:pt x="108" y="5214755"/>
                    <a:pt x="108" y="5111649"/>
                  </a:cubicBezTo>
                  <a:cubicBezTo>
                    <a:pt x="32892" y="5111649"/>
                    <a:pt x="58730" y="5111649"/>
                    <a:pt x="84567" y="5111649"/>
                  </a:cubicBezTo>
                  <a:cubicBezTo>
                    <a:pt x="1185090" y="5111649"/>
                    <a:pt x="2285734" y="5107384"/>
                    <a:pt x="3386257" y="5114940"/>
                  </a:cubicBezTo>
                  <a:cubicBezTo>
                    <a:pt x="3631833" y="5116646"/>
                    <a:pt x="3784053" y="4965888"/>
                    <a:pt x="3783200" y="4713731"/>
                  </a:cubicBezTo>
                  <a:cubicBezTo>
                    <a:pt x="3777960" y="3173364"/>
                    <a:pt x="3780641" y="1632999"/>
                    <a:pt x="3780641" y="92633"/>
                  </a:cubicBezTo>
                  <a:lnTo>
                    <a:pt x="3780641" y="618"/>
                  </a:ln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552;p9">
              <a:extLst>
                <a:ext uri="{FF2B5EF4-FFF2-40B4-BE49-F238E27FC236}">
                  <a16:creationId xmlns:a16="http://schemas.microsoft.com/office/drawing/2014/main" id="{760CE21B-61D8-61BF-4C57-B39ADF0FF6E5}"/>
                </a:ext>
              </a:extLst>
            </p:cNvPr>
            <p:cNvSpPr/>
            <p:nvPr/>
          </p:nvSpPr>
          <p:spPr>
            <a:xfrm>
              <a:off x="-106535" y="556899"/>
              <a:ext cx="712601" cy="713632"/>
            </a:xfrm>
            <a:custGeom>
              <a:avLst/>
              <a:gdLst/>
              <a:ahLst/>
              <a:cxnLst/>
              <a:rect l="l" t="t" r="r" b="b"/>
              <a:pathLst>
                <a:path w="712601" h="713632" extrusionOk="0">
                  <a:moveTo>
                    <a:pt x="712354" y="0"/>
                  </a:moveTo>
                  <a:cubicBezTo>
                    <a:pt x="712354" y="203286"/>
                    <a:pt x="713207" y="407425"/>
                    <a:pt x="711744" y="611442"/>
                  </a:cubicBezTo>
                  <a:cubicBezTo>
                    <a:pt x="711379" y="667017"/>
                    <a:pt x="677376" y="709916"/>
                    <a:pt x="624239" y="711013"/>
                  </a:cubicBezTo>
                  <a:cubicBezTo>
                    <a:pt x="414981" y="715522"/>
                    <a:pt x="205601" y="712841"/>
                    <a:pt x="0" y="712841"/>
                  </a:cubicBezTo>
                  <a:cubicBezTo>
                    <a:pt x="236923" y="475796"/>
                    <a:pt x="473115" y="239361"/>
                    <a:pt x="712354" y="0"/>
                  </a:cubicBez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150E7-A666-8B7F-E2C3-7B283E349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51BC-9355-24D5-0EE0-C73E7E41F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12D91E-7D19-15DB-7CEB-426FC65540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B98401C0-3A5A-4883-F594-22854462B369}"/>
              </a:ext>
            </a:extLst>
          </p:cNvPr>
          <p:cNvSpPr/>
          <p:nvPr/>
        </p:nvSpPr>
        <p:spPr>
          <a:xfrm>
            <a:off x="812800" y="1868091"/>
            <a:ext cx="6858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DA7941"/>
                </a:solidFill>
                <a:effectLst/>
                <a:uLnTx/>
                <a:uFillTx/>
                <a:latin typeface="Proxima Nova" panose="020B0604020202020204" charset="0"/>
                <a:ea typeface="Source Serif 4" pitchFamily="18" charset="-122"/>
                <a:cs typeface="Source Serif 4" pitchFamily="18" charset="-120"/>
              </a:rPr>
              <a:t>01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DA7941"/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EBFC5908-78F7-C9D8-F405-D98BF8DC06E1}"/>
              </a:ext>
            </a:extLst>
          </p:cNvPr>
          <p:cNvSpPr/>
          <p:nvPr/>
        </p:nvSpPr>
        <p:spPr>
          <a:xfrm>
            <a:off x="1752600" y="1921371"/>
            <a:ext cx="991539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A5B64">
                    <a:lumMod val="75000"/>
                    <a:lumOff val="25000"/>
                  </a:srgbClr>
                </a:solidFill>
                <a:effectLst/>
                <a:uLnTx/>
                <a:uFillTx/>
                <a:latin typeface="Proxima Nova" panose="020B0604020202020204" charset="0"/>
                <a:ea typeface="Inter" pitchFamily="34" charset="-122"/>
                <a:cs typeface="Inter" pitchFamily="34" charset="-120"/>
              </a:rPr>
              <a:t>Timing: the new PERM math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A5B64">
                  <a:lumMod val="75000"/>
                  <a:lumOff val="25000"/>
                </a:srgbClr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18" name="Shape 5">
            <a:extLst>
              <a:ext uri="{FF2B5EF4-FFF2-40B4-BE49-F238E27FC236}">
                <a16:creationId xmlns:a16="http://schemas.microsoft.com/office/drawing/2014/main" id="{EF11A004-26E2-60EB-78B5-1926B50FF548}"/>
              </a:ext>
            </a:extLst>
          </p:cNvPr>
          <p:cNvSpPr/>
          <p:nvPr/>
        </p:nvSpPr>
        <p:spPr>
          <a:xfrm>
            <a:off x="812800" y="2351286"/>
            <a:ext cx="10566400" cy="0"/>
          </a:xfrm>
          <a:prstGeom prst="line">
            <a:avLst/>
          </a:prstGeom>
          <a:noFill/>
          <a:ln w="6350">
            <a:solidFill>
              <a:srgbClr val="DDD6C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A5B64"/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B801F6B8-9DC9-EB59-BC0D-68DC169FBAFE}"/>
              </a:ext>
            </a:extLst>
          </p:cNvPr>
          <p:cNvSpPr/>
          <p:nvPr/>
        </p:nvSpPr>
        <p:spPr>
          <a:xfrm>
            <a:off x="812800" y="2443361"/>
            <a:ext cx="6858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DA7941"/>
                </a:solidFill>
                <a:effectLst/>
                <a:uLnTx/>
                <a:uFillTx/>
                <a:latin typeface="Proxima Nova" panose="020B0604020202020204" charset="0"/>
                <a:ea typeface="Source Serif 4" pitchFamily="18" charset="-122"/>
                <a:cs typeface="Source Serif 4" pitchFamily="18" charset="-120"/>
              </a:rPr>
              <a:t>02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DA7941"/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9EAB063F-DF02-59D1-5D9A-B337979AE9CC}"/>
              </a:ext>
            </a:extLst>
          </p:cNvPr>
          <p:cNvSpPr/>
          <p:nvPr/>
        </p:nvSpPr>
        <p:spPr>
          <a:xfrm>
            <a:off x="1752600" y="2496641"/>
            <a:ext cx="991539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A5B64">
                    <a:lumMod val="75000"/>
                    <a:lumOff val="25000"/>
                  </a:srgbClr>
                </a:solidFill>
                <a:effectLst/>
                <a:uLnTx/>
                <a:uFillTx/>
                <a:latin typeface="Proxima Nova" panose="020B0604020202020204" charset="0"/>
                <a:ea typeface="Inter" pitchFamily="34" charset="-122"/>
                <a:cs typeface="Inter" pitchFamily="34" charset="-120"/>
              </a:rPr>
              <a:t>Prevailing wage and what DOL has coming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A5B64">
                  <a:lumMod val="75000"/>
                  <a:lumOff val="25000"/>
                </a:srgbClr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7C9F8A9B-C89A-B4E0-7EC7-689E27A150BD}"/>
              </a:ext>
            </a:extLst>
          </p:cNvPr>
          <p:cNvSpPr/>
          <p:nvPr/>
        </p:nvSpPr>
        <p:spPr>
          <a:xfrm>
            <a:off x="812800" y="2926556"/>
            <a:ext cx="10566400" cy="0"/>
          </a:xfrm>
          <a:prstGeom prst="line">
            <a:avLst/>
          </a:prstGeom>
          <a:noFill/>
          <a:ln w="6350">
            <a:solidFill>
              <a:srgbClr val="DDD6C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A5B64"/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51E7828D-1873-FCD1-BD68-96A3D5608657}"/>
              </a:ext>
            </a:extLst>
          </p:cNvPr>
          <p:cNvSpPr/>
          <p:nvPr/>
        </p:nvSpPr>
        <p:spPr>
          <a:xfrm>
            <a:off x="812800" y="3018631"/>
            <a:ext cx="6858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DA7941"/>
                </a:solidFill>
                <a:effectLst/>
                <a:uLnTx/>
                <a:uFillTx/>
                <a:latin typeface="Proxima Nova" panose="020B0604020202020204" charset="0"/>
                <a:ea typeface="Source Serif 4" pitchFamily="18" charset="-122"/>
                <a:cs typeface="Source Serif 4" pitchFamily="18" charset="-120"/>
              </a:rPr>
              <a:t>03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DA7941"/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28" name="Text 10">
            <a:extLst>
              <a:ext uri="{FF2B5EF4-FFF2-40B4-BE49-F238E27FC236}">
                <a16:creationId xmlns:a16="http://schemas.microsoft.com/office/drawing/2014/main" id="{01CD0ADD-063F-DCDF-411B-BDCB4FC0CD03}"/>
              </a:ext>
            </a:extLst>
          </p:cNvPr>
          <p:cNvSpPr/>
          <p:nvPr/>
        </p:nvSpPr>
        <p:spPr>
          <a:xfrm>
            <a:off x="1752600" y="3071912"/>
            <a:ext cx="991539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A5B64">
                    <a:lumMod val="75000"/>
                    <a:lumOff val="25000"/>
                  </a:srgbClr>
                </a:solidFill>
                <a:effectLst/>
                <a:uLnTx/>
                <a:uFillTx/>
                <a:latin typeface="Proxima Nova" panose="020B0604020202020204" charset="0"/>
                <a:ea typeface="Inter" pitchFamily="34" charset="-122"/>
                <a:cs typeface="Inter" pitchFamily="34" charset="-120"/>
              </a:rPr>
              <a:t>Alternatives to PERM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A5B64">
                  <a:lumMod val="75000"/>
                  <a:lumOff val="25000"/>
                </a:srgbClr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30" name="Shape 11">
            <a:extLst>
              <a:ext uri="{FF2B5EF4-FFF2-40B4-BE49-F238E27FC236}">
                <a16:creationId xmlns:a16="http://schemas.microsoft.com/office/drawing/2014/main" id="{84E3A9B5-50B0-F2F2-B42A-71CBEECD0BE8}"/>
              </a:ext>
            </a:extLst>
          </p:cNvPr>
          <p:cNvSpPr/>
          <p:nvPr/>
        </p:nvSpPr>
        <p:spPr>
          <a:xfrm>
            <a:off x="812800" y="3501827"/>
            <a:ext cx="10566400" cy="0"/>
          </a:xfrm>
          <a:prstGeom prst="line">
            <a:avLst/>
          </a:prstGeom>
          <a:noFill/>
          <a:ln w="6350">
            <a:solidFill>
              <a:srgbClr val="DDD6C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A5B64"/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7E05FEA4-8C7F-8875-0D1A-EDDA846E8759}"/>
              </a:ext>
            </a:extLst>
          </p:cNvPr>
          <p:cNvSpPr/>
          <p:nvPr/>
        </p:nvSpPr>
        <p:spPr>
          <a:xfrm>
            <a:off x="812800" y="3593902"/>
            <a:ext cx="6858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DA7941"/>
                </a:solidFill>
                <a:effectLst/>
                <a:uLnTx/>
                <a:uFillTx/>
                <a:latin typeface="Proxima Nova" panose="020B0604020202020204" charset="0"/>
                <a:ea typeface="Source Serif 4" pitchFamily="18" charset="-122"/>
                <a:cs typeface="Source Serif 4" pitchFamily="18" charset="-120"/>
              </a:rPr>
              <a:t>04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DA7941"/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6C008737-074B-9030-DDC8-182806895476}"/>
              </a:ext>
            </a:extLst>
          </p:cNvPr>
          <p:cNvSpPr/>
          <p:nvPr/>
        </p:nvSpPr>
        <p:spPr>
          <a:xfrm>
            <a:off x="1752600" y="3647182"/>
            <a:ext cx="991539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A5B64">
                    <a:lumMod val="75000"/>
                    <a:lumOff val="25000"/>
                  </a:srgbClr>
                </a:solidFill>
                <a:effectLst/>
                <a:uLnTx/>
                <a:uFillTx/>
                <a:latin typeface="Proxima Nova" panose="020B0604020202020204" charset="0"/>
                <a:ea typeface="Inter" pitchFamily="34" charset="-122"/>
                <a:cs typeface="Inter" pitchFamily="34" charset="-120"/>
              </a:rPr>
              <a:t>Family-based petitions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A5B64">
                  <a:lumMod val="75000"/>
                  <a:lumOff val="25000"/>
                </a:srgbClr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36" name="Shape 14">
            <a:extLst>
              <a:ext uri="{FF2B5EF4-FFF2-40B4-BE49-F238E27FC236}">
                <a16:creationId xmlns:a16="http://schemas.microsoft.com/office/drawing/2014/main" id="{C311A8C7-B1C5-B6AE-5DAD-84F2C7FF7C5C}"/>
              </a:ext>
            </a:extLst>
          </p:cNvPr>
          <p:cNvSpPr/>
          <p:nvPr/>
        </p:nvSpPr>
        <p:spPr>
          <a:xfrm>
            <a:off x="812800" y="4077097"/>
            <a:ext cx="10566400" cy="0"/>
          </a:xfrm>
          <a:prstGeom prst="line">
            <a:avLst/>
          </a:prstGeom>
          <a:noFill/>
          <a:ln w="6350">
            <a:solidFill>
              <a:srgbClr val="DDD6C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A5B64"/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38" name="Text 15">
            <a:extLst>
              <a:ext uri="{FF2B5EF4-FFF2-40B4-BE49-F238E27FC236}">
                <a16:creationId xmlns:a16="http://schemas.microsoft.com/office/drawing/2014/main" id="{70346C3F-4FC7-A6F6-DB58-F539DEA7D072}"/>
              </a:ext>
            </a:extLst>
          </p:cNvPr>
          <p:cNvSpPr/>
          <p:nvPr/>
        </p:nvSpPr>
        <p:spPr>
          <a:xfrm>
            <a:off x="812800" y="4169172"/>
            <a:ext cx="6858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DA7941"/>
                </a:solidFill>
                <a:effectLst/>
                <a:uLnTx/>
                <a:uFillTx/>
                <a:latin typeface="Proxima Nova" panose="020B0604020202020204" charset="0"/>
                <a:ea typeface="Source Serif 4" pitchFamily="18" charset="-122"/>
                <a:cs typeface="Source Serif 4" pitchFamily="18" charset="-120"/>
              </a:rPr>
              <a:t>05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DA7941"/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CB62CDAE-BB35-1FA3-62B8-949BE3F66040}"/>
              </a:ext>
            </a:extLst>
          </p:cNvPr>
          <p:cNvSpPr/>
          <p:nvPr/>
        </p:nvSpPr>
        <p:spPr>
          <a:xfrm>
            <a:off x="1752600" y="4222452"/>
            <a:ext cx="991539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A5B64">
                    <a:lumMod val="75000"/>
                    <a:lumOff val="25000"/>
                  </a:srgbClr>
                </a:solidFill>
                <a:effectLst/>
                <a:uLnTx/>
                <a:uFillTx/>
                <a:latin typeface="Proxima Nova" panose="020B0604020202020204" charset="0"/>
                <a:ea typeface="Inter" pitchFamily="34" charset="-122"/>
                <a:cs typeface="Inter" pitchFamily="34" charset="-120"/>
              </a:rPr>
              <a:t>Your action checklist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A5B64">
                  <a:lumMod val="75000"/>
                  <a:lumOff val="25000"/>
                </a:srgbClr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42" name="Shape 17">
            <a:extLst>
              <a:ext uri="{FF2B5EF4-FFF2-40B4-BE49-F238E27FC236}">
                <a16:creationId xmlns:a16="http://schemas.microsoft.com/office/drawing/2014/main" id="{36116798-9567-3A96-7A22-3D7B3AD0F54E}"/>
              </a:ext>
            </a:extLst>
          </p:cNvPr>
          <p:cNvSpPr/>
          <p:nvPr/>
        </p:nvSpPr>
        <p:spPr>
          <a:xfrm>
            <a:off x="812800" y="4652367"/>
            <a:ext cx="10566400" cy="0"/>
          </a:xfrm>
          <a:prstGeom prst="line">
            <a:avLst/>
          </a:prstGeom>
          <a:noFill/>
          <a:ln w="6350">
            <a:solidFill>
              <a:srgbClr val="DDD6C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A5B64"/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44" name="Text 18">
            <a:extLst>
              <a:ext uri="{FF2B5EF4-FFF2-40B4-BE49-F238E27FC236}">
                <a16:creationId xmlns:a16="http://schemas.microsoft.com/office/drawing/2014/main" id="{FDB9B06F-7507-F289-5E06-526F9F2D2041}"/>
              </a:ext>
            </a:extLst>
          </p:cNvPr>
          <p:cNvSpPr/>
          <p:nvPr/>
        </p:nvSpPr>
        <p:spPr>
          <a:xfrm>
            <a:off x="812800" y="4744442"/>
            <a:ext cx="6858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DA7941"/>
                </a:solidFill>
                <a:effectLst/>
                <a:uLnTx/>
                <a:uFillTx/>
                <a:latin typeface="Proxima Nova" panose="020B0604020202020204" charset="0"/>
                <a:ea typeface="Source Serif 4" pitchFamily="18" charset="-122"/>
                <a:cs typeface="Source Serif 4" pitchFamily="18" charset="-120"/>
              </a:rPr>
              <a:t>06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DA7941"/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  <p:sp>
        <p:nvSpPr>
          <p:cNvPr id="46" name="Text 19">
            <a:extLst>
              <a:ext uri="{FF2B5EF4-FFF2-40B4-BE49-F238E27FC236}">
                <a16:creationId xmlns:a16="http://schemas.microsoft.com/office/drawing/2014/main" id="{AC8F1CFD-D708-F024-9733-42102C1FE7CC}"/>
              </a:ext>
            </a:extLst>
          </p:cNvPr>
          <p:cNvSpPr/>
          <p:nvPr/>
        </p:nvSpPr>
        <p:spPr>
          <a:xfrm>
            <a:off x="1752600" y="4797723"/>
            <a:ext cx="991539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A5B64">
                    <a:lumMod val="75000"/>
                    <a:lumOff val="25000"/>
                  </a:srgbClr>
                </a:solidFill>
                <a:effectLst/>
                <a:uLnTx/>
                <a:uFillTx/>
                <a:latin typeface="Proxima Nova" panose="020B0604020202020204" charset="0"/>
                <a:ea typeface="Inter" pitchFamily="34" charset="-122"/>
                <a:cs typeface="Inter" pitchFamily="34" charset="-120"/>
              </a:rPr>
              <a:t>Q&amp;A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A5B64">
                  <a:lumMod val="75000"/>
                  <a:lumOff val="25000"/>
                </a:srgbClr>
              </a:solidFill>
              <a:effectLst/>
              <a:uLnTx/>
              <a:uFillTx/>
              <a:latin typeface="Proxima Nova" panose="020B060402020202020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4475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Clock with solid fill">
            <a:extLst>
              <a:ext uri="{FF2B5EF4-FFF2-40B4-BE49-F238E27FC236}">
                <a16:creationId xmlns:a16="http://schemas.microsoft.com/office/drawing/2014/main" id="{FDA73C01-53AF-DDAA-336E-676195C616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262" y="-45075"/>
            <a:ext cx="6903075" cy="69030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F919F4-A783-77CB-05F7-6C237272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TIMING: THE NEW PERM MATH</a:t>
            </a:r>
            <a:br>
              <a:rPr lang="en-US" sz="5400" b="0" kern="1200" dirty="0">
                <a:solidFill>
                  <a:srgbClr val="5A5B64">
                    <a:lumMod val="75000"/>
                    <a:lumOff val="25000"/>
                  </a:srgbClr>
                </a:solidFill>
                <a:latin typeface="Proxima Nova" panose="020B060402020202020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501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A8845-D626-B970-B6C4-EF34872B5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FFDADC-D7D8-E50C-8F52-44CF1A1CC4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8" name="Text 2">
            <a:extLst>
              <a:ext uri="{FF2B5EF4-FFF2-40B4-BE49-F238E27FC236}">
                <a16:creationId xmlns:a16="http://schemas.microsoft.com/office/drawing/2014/main" id="{2A561FDA-2A3F-DD82-10CD-A30D21E34A1D}"/>
              </a:ext>
            </a:extLst>
          </p:cNvPr>
          <p:cNvSpPr/>
          <p:nvPr/>
        </p:nvSpPr>
        <p:spPr>
          <a:xfrm>
            <a:off x="812800" y="1932688"/>
            <a:ext cx="1088339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6000" b="1" dirty="0">
                <a:solidFill>
                  <a:schemeClr val="tx1"/>
                </a:solidFill>
                <a:latin typeface="+mn-lt"/>
                <a:ea typeface="Georgia" pitchFamily="18" charset="-122"/>
                <a:cs typeface="Georgia" pitchFamily="18" charset="-120"/>
              </a:rPr>
              <a:t>27 </a:t>
            </a:r>
            <a:r>
              <a:rPr lang="en-US" sz="6000" b="1" dirty="0">
                <a:solidFill>
                  <a:schemeClr val="accent1"/>
                </a:solidFill>
                <a:latin typeface="+mn-lt"/>
                <a:ea typeface="Georgia" pitchFamily="18" charset="-122"/>
                <a:cs typeface="Georgia" pitchFamily="18" charset="-120"/>
              </a:rPr>
              <a:t>→</a:t>
            </a:r>
            <a:r>
              <a:rPr lang="en-US" sz="6000" b="1" dirty="0">
                <a:solidFill>
                  <a:schemeClr val="tx1"/>
                </a:solidFill>
                <a:latin typeface="+mn-lt"/>
                <a:ea typeface="Georgia" pitchFamily="18" charset="-122"/>
                <a:cs typeface="Georgia" pitchFamily="18" charset="-120"/>
              </a:rPr>
              <a:t> ~14 months</a:t>
            </a:r>
            <a:endParaRPr lang="en-US" sz="6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xt 3">
            <a:extLst>
              <a:ext uri="{FF2B5EF4-FFF2-40B4-BE49-F238E27FC236}">
                <a16:creationId xmlns:a16="http://schemas.microsoft.com/office/drawing/2014/main" id="{DD0C504F-F3FD-342C-3D80-98CB5563A099}"/>
              </a:ext>
            </a:extLst>
          </p:cNvPr>
          <p:cNvSpPr/>
          <p:nvPr/>
        </p:nvSpPr>
        <p:spPr>
          <a:xfrm>
            <a:off x="812800" y="3026508"/>
            <a:ext cx="1701800" cy="45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At peak </a:t>
            </a:r>
          </a:p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(late 2025)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Text 4">
            <a:extLst>
              <a:ext uri="{FF2B5EF4-FFF2-40B4-BE49-F238E27FC236}">
                <a16:creationId xmlns:a16="http://schemas.microsoft.com/office/drawing/2014/main" id="{3BE6FA83-2EEB-7FC2-96EB-A20243394E85}"/>
              </a:ext>
            </a:extLst>
          </p:cNvPr>
          <p:cNvSpPr/>
          <p:nvPr/>
        </p:nvSpPr>
        <p:spPr>
          <a:xfrm>
            <a:off x="2616200" y="3024888"/>
            <a:ext cx="2266950" cy="457200"/>
          </a:xfrm>
          <a:prstGeom prst="rect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F7F5F0"/>
                </a:solidFill>
                <a:latin typeface="+mn-lt"/>
                <a:ea typeface="Arial" pitchFamily="34" charset="-122"/>
                <a:cs typeface="Arial" pitchFamily="34" charset="-120"/>
              </a:rPr>
              <a:t>~7 mo</a:t>
            </a:r>
            <a:endParaRPr lang="en-US" sz="1600" dirty="0">
              <a:latin typeface="+mn-lt"/>
            </a:endParaRPr>
          </a:p>
        </p:txBody>
      </p:sp>
      <p:sp>
        <p:nvSpPr>
          <p:cNvPr id="44" name="Text 5">
            <a:extLst>
              <a:ext uri="{FF2B5EF4-FFF2-40B4-BE49-F238E27FC236}">
                <a16:creationId xmlns:a16="http://schemas.microsoft.com/office/drawing/2014/main" id="{00DFD8E5-5176-C628-CBA1-ABF24382D2A2}"/>
              </a:ext>
            </a:extLst>
          </p:cNvPr>
          <p:cNvSpPr/>
          <p:nvPr/>
        </p:nvSpPr>
        <p:spPr>
          <a:xfrm>
            <a:off x="4883150" y="3024888"/>
            <a:ext cx="971550" cy="457200"/>
          </a:xfrm>
          <a:prstGeom prst="rect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~3 mo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6" name="Text 6">
            <a:extLst>
              <a:ext uri="{FF2B5EF4-FFF2-40B4-BE49-F238E27FC236}">
                <a16:creationId xmlns:a16="http://schemas.microsoft.com/office/drawing/2014/main" id="{01BF6119-EE20-273E-165E-1F7D90EC608C}"/>
              </a:ext>
            </a:extLst>
          </p:cNvPr>
          <p:cNvSpPr/>
          <p:nvPr/>
        </p:nvSpPr>
        <p:spPr>
          <a:xfrm>
            <a:off x="5854700" y="3024888"/>
            <a:ext cx="5505450" cy="457200"/>
          </a:xfrm>
          <a:prstGeom prst="rect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F7F5F0"/>
                </a:solidFill>
                <a:latin typeface="+mn-lt"/>
                <a:ea typeface="Arial" pitchFamily="34" charset="-122"/>
                <a:cs typeface="Arial" pitchFamily="34" charset="-120"/>
              </a:rPr>
              <a:t>~17 mo</a:t>
            </a:r>
            <a:endParaRPr lang="en-US" sz="1600" dirty="0">
              <a:latin typeface="+mn-lt"/>
            </a:endParaRPr>
          </a:p>
        </p:txBody>
      </p:sp>
      <p:sp>
        <p:nvSpPr>
          <p:cNvPr id="48" name="Text 7">
            <a:extLst>
              <a:ext uri="{FF2B5EF4-FFF2-40B4-BE49-F238E27FC236}">
                <a16:creationId xmlns:a16="http://schemas.microsoft.com/office/drawing/2014/main" id="{BD06A21E-13EB-3DAB-2B2C-3169338D4E90}"/>
              </a:ext>
            </a:extLst>
          </p:cNvPr>
          <p:cNvSpPr/>
          <p:nvPr/>
        </p:nvSpPr>
        <p:spPr>
          <a:xfrm>
            <a:off x="812800" y="3852968"/>
            <a:ext cx="1701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September 2026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 8">
            <a:extLst>
              <a:ext uri="{FF2B5EF4-FFF2-40B4-BE49-F238E27FC236}">
                <a16:creationId xmlns:a16="http://schemas.microsoft.com/office/drawing/2014/main" id="{646707CA-9DDF-9436-DA0C-2FB067FA4AA4}"/>
              </a:ext>
            </a:extLst>
          </p:cNvPr>
          <p:cNvSpPr/>
          <p:nvPr/>
        </p:nvSpPr>
        <p:spPr>
          <a:xfrm>
            <a:off x="2616200" y="3634488"/>
            <a:ext cx="971550" cy="457200"/>
          </a:xfrm>
          <a:prstGeom prst="rect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F7F5F0"/>
                </a:solidFill>
                <a:latin typeface="+mn-lt"/>
                <a:ea typeface="Arial" pitchFamily="34" charset="-122"/>
                <a:cs typeface="Arial" pitchFamily="34" charset="-120"/>
              </a:rPr>
              <a:t>~3 mo</a:t>
            </a:r>
            <a:endParaRPr lang="en-US" sz="1600" dirty="0">
              <a:latin typeface="+mn-lt"/>
            </a:endParaRPr>
          </a:p>
        </p:txBody>
      </p:sp>
      <p:sp>
        <p:nvSpPr>
          <p:cNvPr id="52" name="Text 9">
            <a:extLst>
              <a:ext uri="{FF2B5EF4-FFF2-40B4-BE49-F238E27FC236}">
                <a16:creationId xmlns:a16="http://schemas.microsoft.com/office/drawing/2014/main" id="{1A568894-3FF7-D026-2D72-B454C971BBFC}"/>
              </a:ext>
            </a:extLst>
          </p:cNvPr>
          <p:cNvSpPr/>
          <p:nvPr/>
        </p:nvSpPr>
        <p:spPr>
          <a:xfrm>
            <a:off x="3587750" y="3634488"/>
            <a:ext cx="647700" cy="457200"/>
          </a:xfrm>
          <a:prstGeom prst="rect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~2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4" name="Text 10">
            <a:extLst>
              <a:ext uri="{FF2B5EF4-FFF2-40B4-BE49-F238E27FC236}">
                <a16:creationId xmlns:a16="http://schemas.microsoft.com/office/drawing/2014/main" id="{2144A5C8-81FB-93FD-314F-FA2229274B26}"/>
              </a:ext>
            </a:extLst>
          </p:cNvPr>
          <p:cNvSpPr/>
          <p:nvPr/>
        </p:nvSpPr>
        <p:spPr>
          <a:xfrm>
            <a:off x="4235450" y="3634488"/>
            <a:ext cx="2914650" cy="457200"/>
          </a:xfrm>
          <a:prstGeom prst="rect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F7F5F0"/>
                </a:solidFill>
                <a:latin typeface="+mn-lt"/>
                <a:ea typeface="Arial" pitchFamily="34" charset="-122"/>
                <a:cs typeface="Arial" pitchFamily="34" charset="-120"/>
              </a:rPr>
              <a:t>~9 mo</a:t>
            </a:r>
            <a:endParaRPr lang="en-US" sz="1600" dirty="0">
              <a:latin typeface="+mn-lt"/>
            </a:endParaRPr>
          </a:p>
        </p:txBody>
      </p:sp>
      <p:sp>
        <p:nvSpPr>
          <p:cNvPr id="56" name="Shape 11">
            <a:extLst>
              <a:ext uri="{FF2B5EF4-FFF2-40B4-BE49-F238E27FC236}">
                <a16:creationId xmlns:a16="http://schemas.microsoft.com/office/drawing/2014/main" id="{51CBB68C-27AA-1AEF-9350-ECF203A63AC4}"/>
              </a:ext>
            </a:extLst>
          </p:cNvPr>
          <p:cNvSpPr/>
          <p:nvPr/>
        </p:nvSpPr>
        <p:spPr>
          <a:xfrm>
            <a:off x="812800" y="4363448"/>
            <a:ext cx="177800" cy="17780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 sz="160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58" name="Text 12">
            <a:extLst>
              <a:ext uri="{FF2B5EF4-FFF2-40B4-BE49-F238E27FC236}">
                <a16:creationId xmlns:a16="http://schemas.microsoft.com/office/drawing/2014/main" id="{C12C4DD7-16CB-B551-F83D-04D9E7940930}"/>
              </a:ext>
            </a:extLst>
          </p:cNvPr>
          <p:cNvSpPr/>
          <p:nvPr/>
        </p:nvSpPr>
        <p:spPr>
          <a:xfrm>
            <a:off x="1066800" y="4345688"/>
            <a:ext cx="23464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Prevailing wage determination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0" name="Shape 13">
            <a:extLst>
              <a:ext uri="{FF2B5EF4-FFF2-40B4-BE49-F238E27FC236}">
                <a16:creationId xmlns:a16="http://schemas.microsoft.com/office/drawing/2014/main" id="{D3E1DB05-AAB7-32E5-7C22-1BA861BAF1A0}"/>
              </a:ext>
            </a:extLst>
          </p:cNvPr>
          <p:cNvSpPr/>
          <p:nvPr/>
        </p:nvSpPr>
        <p:spPr>
          <a:xfrm>
            <a:off x="3416399" y="4366623"/>
            <a:ext cx="171450" cy="171450"/>
          </a:xfrm>
          <a:prstGeom prst="rect">
            <a:avLst/>
          </a:prstGeom>
          <a:solidFill>
            <a:schemeClr val="accent5"/>
          </a:solidFill>
          <a:ln w="6350">
            <a:solidFill>
              <a:srgbClr val="B8A77A"/>
            </a:solidFill>
            <a:prstDash val="solid"/>
          </a:ln>
        </p:spPr>
        <p:txBody>
          <a:bodyPr/>
          <a:lstStyle/>
          <a:p>
            <a:endParaRPr lang="en-US" sz="1600">
              <a:latin typeface="+mn-lt"/>
            </a:endParaRPr>
          </a:p>
        </p:txBody>
      </p:sp>
      <p:sp>
        <p:nvSpPr>
          <p:cNvPr id="62" name="Text 14">
            <a:extLst>
              <a:ext uri="{FF2B5EF4-FFF2-40B4-BE49-F238E27FC236}">
                <a16:creationId xmlns:a16="http://schemas.microsoft.com/office/drawing/2014/main" id="{DE256018-109D-9E1D-7D8D-E38A3074DD15}"/>
              </a:ext>
            </a:extLst>
          </p:cNvPr>
          <p:cNvSpPr/>
          <p:nvPr/>
        </p:nvSpPr>
        <p:spPr>
          <a:xfrm>
            <a:off x="3667224" y="4345688"/>
            <a:ext cx="226179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Recruitment and quiet period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4" name="Shape 15">
            <a:extLst>
              <a:ext uri="{FF2B5EF4-FFF2-40B4-BE49-F238E27FC236}">
                <a16:creationId xmlns:a16="http://schemas.microsoft.com/office/drawing/2014/main" id="{80ABF002-F630-C4FD-13ED-D6CDBE0F9FF8}"/>
              </a:ext>
            </a:extLst>
          </p:cNvPr>
          <p:cNvSpPr/>
          <p:nvPr/>
        </p:nvSpPr>
        <p:spPr>
          <a:xfrm>
            <a:off x="5929015" y="4363448"/>
            <a:ext cx="177800" cy="17780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 sz="1600">
              <a:latin typeface="+mn-lt"/>
            </a:endParaRPr>
          </a:p>
        </p:txBody>
      </p:sp>
      <p:sp>
        <p:nvSpPr>
          <p:cNvPr id="66" name="Text 16">
            <a:extLst>
              <a:ext uri="{FF2B5EF4-FFF2-40B4-BE49-F238E27FC236}">
                <a16:creationId xmlns:a16="http://schemas.microsoft.com/office/drawing/2014/main" id="{B95F5505-5C32-E99A-881E-07FE4024507E}"/>
              </a:ext>
            </a:extLst>
          </p:cNvPr>
          <p:cNvSpPr/>
          <p:nvPr/>
        </p:nvSpPr>
        <p:spPr>
          <a:xfrm>
            <a:off x="6183015" y="4345688"/>
            <a:ext cx="17379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PERM analyst review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8" name="Text 17">
            <a:extLst>
              <a:ext uri="{FF2B5EF4-FFF2-40B4-BE49-F238E27FC236}">
                <a16:creationId xmlns:a16="http://schemas.microsoft.com/office/drawing/2014/main" id="{CE203040-EF46-385C-D1C2-716D7B21147A}"/>
              </a:ext>
            </a:extLst>
          </p:cNvPr>
          <p:cNvSpPr/>
          <p:nvPr/>
        </p:nvSpPr>
        <p:spPr>
          <a:xfrm>
            <a:off x="755984" y="5817175"/>
            <a:ext cx="96799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Approximate; excludes audits and I-140. Sources: DOL FLAG processing times; BAL, Orange Law (peak).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3F020013-E01B-66AB-D1D0-26921EF59ADE}"/>
              </a:ext>
            </a:extLst>
          </p:cNvPr>
          <p:cNvSpPr txBox="1">
            <a:spLocks/>
          </p:cNvSpPr>
          <p:nvPr/>
        </p:nvSpPr>
        <p:spPr>
          <a:xfrm>
            <a:off x="812800" y="1260072"/>
            <a:ext cx="9017000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3"/>
                </a:solidFill>
                <a:latin typeface="Proxima Nova" panose="020B0604020202020204" charset="0"/>
              </a:rPr>
              <a:t>PERM PROCESSING HAS BEEN CUT NEARLY IN HALF</a:t>
            </a:r>
          </a:p>
        </p:txBody>
      </p:sp>
    </p:spTree>
    <p:extLst>
      <p:ext uri="{BB962C8B-B14F-4D97-AF65-F5344CB8AC3E}">
        <p14:creationId xmlns:p14="http://schemas.microsoft.com/office/powerpoint/2010/main" val="3239363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F97BD-DB8A-A5FC-604A-12DC5E7CB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43F5-0303-8546-B0C4-9E9E3E843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0591B6-9C47-B892-F506-80DB41B37C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9" name="Shape 2">
            <a:extLst>
              <a:ext uri="{FF2B5EF4-FFF2-40B4-BE49-F238E27FC236}">
                <a16:creationId xmlns:a16="http://schemas.microsoft.com/office/drawing/2014/main" id="{D3312FAA-30D9-7046-E2FD-3E32A34A2126}"/>
              </a:ext>
            </a:extLst>
          </p:cNvPr>
          <p:cNvSpPr/>
          <p:nvPr/>
        </p:nvSpPr>
        <p:spPr>
          <a:xfrm>
            <a:off x="815975" y="1875713"/>
            <a:ext cx="4057650" cy="1206739"/>
          </a:xfrm>
          <a:prstGeom prst="roundRect">
            <a:avLst>
              <a:gd name="adj" fmla="val 4336"/>
            </a:avLst>
          </a:prstGeom>
          <a:solidFill>
            <a:srgbClr val="FFFFFF"/>
          </a:solidFill>
          <a:ln w="63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08D2902F-5F14-B542-802B-5DA4D4EB884B}"/>
              </a:ext>
            </a:extLst>
          </p:cNvPr>
          <p:cNvSpPr/>
          <p:nvPr/>
        </p:nvSpPr>
        <p:spPr>
          <a:xfrm>
            <a:off x="996950" y="2031288"/>
            <a:ext cx="380657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STEP 1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7" name="Text 4">
            <a:extLst>
              <a:ext uri="{FF2B5EF4-FFF2-40B4-BE49-F238E27FC236}">
                <a16:creationId xmlns:a16="http://schemas.microsoft.com/office/drawing/2014/main" id="{032C8828-988F-CFD2-5CD6-D95343EAB351}"/>
              </a:ext>
            </a:extLst>
          </p:cNvPr>
          <p:cNvSpPr/>
          <p:nvPr/>
        </p:nvSpPr>
        <p:spPr>
          <a:xfrm>
            <a:off x="996950" y="2282708"/>
            <a:ext cx="3806571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PERM labor certification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1" name="Text 5">
            <a:extLst>
              <a:ext uri="{FF2B5EF4-FFF2-40B4-BE49-F238E27FC236}">
                <a16:creationId xmlns:a16="http://schemas.microsoft.com/office/drawing/2014/main" id="{03377D69-D6EF-A5B2-57BA-37974DBF13BF}"/>
              </a:ext>
            </a:extLst>
          </p:cNvPr>
          <p:cNvSpPr/>
          <p:nvPr/>
        </p:nvSpPr>
        <p:spPr>
          <a:xfrm>
            <a:off x="996950" y="2605268"/>
            <a:ext cx="380657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About 14 months, including the wage request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5" name="Shape 6">
            <a:extLst>
              <a:ext uri="{FF2B5EF4-FFF2-40B4-BE49-F238E27FC236}">
                <a16:creationId xmlns:a16="http://schemas.microsoft.com/office/drawing/2014/main" id="{4E2E96D7-9BA1-D100-6CBB-CDB93BA57ADB}"/>
              </a:ext>
            </a:extLst>
          </p:cNvPr>
          <p:cNvSpPr/>
          <p:nvPr/>
        </p:nvSpPr>
        <p:spPr>
          <a:xfrm>
            <a:off x="815975" y="3166338"/>
            <a:ext cx="4057650" cy="1098451"/>
          </a:xfrm>
          <a:prstGeom prst="roundRect">
            <a:avLst>
              <a:gd name="adj" fmla="val 4336"/>
            </a:avLst>
          </a:prstGeom>
          <a:solidFill>
            <a:srgbClr val="FFFFFF"/>
          </a:solidFill>
          <a:ln w="63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9" name="Text 7">
            <a:extLst>
              <a:ext uri="{FF2B5EF4-FFF2-40B4-BE49-F238E27FC236}">
                <a16:creationId xmlns:a16="http://schemas.microsoft.com/office/drawing/2014/main" id="{9942D1D1-3238-6FA7-9DC7-17D7942DF54F}"/>
              </a:ext>
            </a:extLst>
          </p:cNvPr>
          <p:cNvSpPr/>
          <p:nvPr/>
        </p:nvSpPr>
        <p:spPr>
          <a:xfrm>
            <a:off x="996950" y="3297849"/>
            <a:ext cx="380657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STEP 2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1" name="Text 8">
            <a:extLst>
              <a:ext uri="{FF2B5EF4-FFF2-40B4-BE49-F238E27FC236}">
                <a16:creationId xmlns:a16="http://schemas.microsoft.com/office/drawing/2014/main" id="{B10A277A-DAB7-B4FD-31B6-0E41B407B81B}"/>
              </a:ext>
            </a:extLst>
          </p:cNvPr>
          <p:cNvSpPr/>
          <p:nvPr/>
        </p:nvSpPr>
        <p:spPr>
          <a:xfrm>
            <a:off x="996950" y="3549269"/>
            <a:ext cx="3806571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I-140 petition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3" name="Text 9">
            <a:extLst>
              <a:ext uri="{FF2B5EF4-FFF2-40B4-BE49-F238E27FC236}">
                <a16:creationId xmlns:a16="http://schemas.microsoft.com/office/drawing/2014/main" id="{B0157F9A-68F6-F075-26B8-6BD92027B2BB}"/>
              </a:ext>
            </a:extLst>
          </p:cNvPr>
          <p:cNvSpPr/>
          <p:nvPr/>
        </p:nvSpPr>
        <p:spPr>
          <a:xfrm>
            <a:off x="996950" y="3871829"/>
            <a:ext cx="380657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15 business days with premium processing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5" name="Shape 10">
            <a:extLst>
              <a:ext uri="{FF2B5EF4-FFF2-40B4-BE49-F238E27FC236}">
                <a16:creationId xmlns:a16="http://schemas.microsoft.com/office/drawing/2014/main" id="{731F0819-383B-AB6F-3DBD-5C56D8805818}"/>
              </a:ext>
            </a:extLst>
          </p:cNvPr>
          <p:cNvSpPr/>
          <p:nvPr/>
        </p:nvSpPr>
        <p:spPr>
          <a:xfrm>
            <a:off x="815975" y="4348675"/>
            <a:ext cx="4057650" cy="1305321"/>
          </a:xfrm>
          <a:prstGeom prst="roundRect">
            <a:avLst>
              <a:gd name="adj" fmla="val 4336"/>
            </a:avLst>
          </a:prstGeom>
          <a:solidFill>
            <a:srgbClr val="FFFFFF"/>
          </a:solidFill>
          <a:ln w="63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7" name="Text 11">
            <a:extLst>
              <a:ext uri="{FF2B5EF4-FFF2-40B4-BE49-F238E27FC236}">
                <a16:creationId xmlns:a16="http://schemas.microsoft.com/office/drawing/2014/main" id="{E2DD75C3-BA83-5562-04C2-699E174EF949}"/>
              </a:ext>
            </a:extLst>
          </p:cNvPr>
          <p:cNvSpPr/>
          <p:nvPr/>
        </p:nvSpPr>
        <p:spPr>
          <a:xfrm>
            <a:off x="996950" y="4504250"/>
            <a:ext cx="380657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STEP 3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9" name="Text 12">
            <a:extLst>
              <a:ext uri="{FF2B5EF4-FFF2-40B4-BE49-F238E27FC236}">
                <a16:creationId xmlns:a16="http://schemas.microsoft.com/office/drawing/2014/main" id="{878AFCB8-D174-E20B-E84B-82DA069037B6}"/>
              </a:ext>
            </a:extLst>
          </p:cNvPr>
          <p:cNvSpPr/>
          <p:nvPr/>
        </p:nvSpPr>
        <p:spPr>
          <a:xfrm>
            <a:off x="996950" y="4755670"/>
            <a:ext cx="3806571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I-485 adjustment of status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1" name="Text 13">
            <a:extLst>
              <a:ext uri="{FF2B5EF4-FFF2-40B4-BE49-F238E27FC236}">
                <a16:creationId xmlns:a16="http://schemas.microsoft.com/office/drawing/2014/main" id="{276DF24C-D800-B349-D8B4-29F6DEA2E5CC}"/>
              </a:ext>
            </a:extLst>
          </p:cNvPr>
          <p:cNvSpPr/>
          <p:nvPr/>
        </p:nvSpPr>
        <p:spPr>
          <a:xfrm>
            <a:off x="996950" y="5078230"/>
            <a:ext cx="380657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When the priority date is current: the queue decides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3" name="Text 14">
            <a:extLst>
              <a:ext uri="{FF2B5EF4-FFF2-40B4-BE49-F238E27FC236}">
                <a16:creationId xmlns:a16="http://schemas.microsoft.com/office/drawing/2014/main" id="{746AE90B-D75A-8750-7931-E1FAA9B1E67F}"/>
              </a:ext>
            </a:extLst>
          </p:cNvPr>
          <p:cNvSpPr/>
          <p:nvPr/>
        </p:nvSpPr>
        <p:spPr>
          <a:xfrm>
            <a:off x="5232400" y="1872538"/>
            <a:ext cx="633120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November 2026 Visa Bulletin: final action dates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85" name="Table 0">
            <a:extLst>
              <a:ext uri="{FF2B5EF4-FFF2-40B4-BE49-F238E27FC236}">
                <a16:creationId xmlns:a16="http://schemas.microsoft.com/office/drawing/2014/main" id="{03261A16-523E-8A70-A879-FC661935E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665188"/>
              </p:ext>
            </p:extLst>
          </p:nvPr>
        </p:nvGraphicFramePr>
        <p:xfrm>
          <a:off x="5245100" y="2256018"/>
          <a:ext cx="6134100" cy="1543844"/>
        </p:xfrm>
        <a:graphic>
          <a:graphicData uri="http://schemas.openxmlformats.org/drawingml/2006/table">
            <a:tbl>
              <a:tblPr/>
              <a:tblGrid>
                <a:gridCol w="1349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4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48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4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Category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Rest of world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China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India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EB-1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Current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Aug 1, 2023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Feb 1, 2023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EB-2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Apr 1, 2025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Oct 1, 2021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Nov 1, 2013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EB-3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Jun 15, 2024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Jan 22, 2022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Jan 22, 2014</a:t>
                      </a: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7" name="Text 15">
            <a:extLst>
              <a:ext uri="{FF2B5EF4-FFF2-40B4-BE49-F238E27FC236}">
                <a16:creationId xmlns:a16="http://schemas.microsoft.com/office/drawing/2014/main" id="{FCD9210E-669D-0AAD-A23D-4EB72B64727F}"/>
              </a:ext>
            </a:extLst>
          </p:cNvPr>
          <p:cNvSpPr/>
          <p:nvPr/>
        </p:nvSpPr>
        <p:spPr>
          <a:xfrm>
            <a:off x="5232400" y="3926862"/>
            <a:ext cx="6331204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USCIS is accepting employment-based I-485s under the Dates for Filing chart in November (EB-2 rest of world: Mar 15, 2026).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9" name="Text 16">
            <a:extLst>
              <a:ext uri="{FF2B5EF4-FFF2-40B4-BE49-F238E27FC236}">
                <a16:creationId xmlns:a16="http://schemas.microsoft.com/office/drawing/2014/main" id="{BD20CAA0-4CA8-7CB8-21A1-E1A07D3769FD}"/>
              </a:ext>
            </a:extLst>
          </p:cNvPr>
          <p:cNvSpPr/>
          <p:nvPr/>
        </p:nvSpPr>
        <p:spPr>
          <a:xfrm>
            <a:off x="5232400" y="4480503"/>
            <a:ext cx="6331204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 faster PERM locks in a priority date sooner. For India and China, the queue still sets the overall timeline.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7" name="Text 1">
            <a:extLst>
              <a:ext uri="{FF2B5EF4-FFF2-40B4-BE49-F238E27FC236}">
                <a16:creationId xmlns:a16="http://schemas.microsoft.com/office/drawing/2014/main" id="{784B411E-5176-F32E-8554-796BBDE331C6}"/>
              </a:ext>
            </a:extLst>
          </p:cNvPr>
          <p:cNvSpPr txBox="1">
            <a:spLocks/>
          </p:cNvSpPr>
          <p:nvPr/>
        </p:nvSpPr>
        <p:spPr>
          <a:xfrm>
            <a:off x="812800" y="1260072"/>
            <a:ext cx="9017000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3"/>
                </a:solidFill>
                <a:latin typeface="Proxima Nova" panose="020B0604020202020204" charset="0"/>
              </a:rPr>
              <a:t>WHAT 14 MONTHS MEANS FROM START TO FINISH</a:t>
            </a:r>
          </a:p>
        </p:txBody>
      </p:sp>
      <p:sp>
        <p:nvSpPr>
          <p:cNvPr id="101" name="Text 17">
            <a:extLst>
              <a:ext uri="{FF2B5EF4-FFF2-40B4-BE49-F238E27FC236}">
                <a16:creationId xmlns:a16="http://schemas.microsoft.com/office/drawing/2014/main" id="{84EB52E5-9C29-A3DB-425A-D3EE0D777194}"/>
              </a:ext>
            </a:extLst>
          </p:cNvPr>
          <p:cNvSpPr/>
          <p:nvPr/>
        </p:nvSpPr>
        <p:spPr>
          <a:xfrm>
            <a:off x="812800" y="5829217"/>
            <a:ext cx="96799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Source: U.S. Department of State, Visa Bulletin for November 2026.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1413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E9C43-C5FE-416E-5984-6B3F2A6C8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 - OPT AND STEM OPT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BA8526-E4CA-FE63-E8A0-2E68416089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947B1839-CF23-2B11-62B4-A07375FD63A7}"/>
              </a:ext>
            </a:extLst>
          </p:cNvPr>
          <p:cNvSpPr/>
          <p:nvPr/>
        </p:nvSpPr>
        <p:spPr>
          <a:xfrm>
            <a:off x="812800" y="2014128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Work permission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4EDB1D89-9C51-DC5C-9587-3C47ADD13BBA}"/>
              </a:ext>
            </a:extLst>
          </p:cNvPr>
          <p:cNvSpPr/>
          <p:nvPr/>
        </p:nvSpPr>
        <p:spPr>
          <a:xfrm>
            <a:off x="2550694" y="1884548"/>
            <a:ext cx="2326105" cy="40640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101600" tIns="0" rIns="1016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OPT · 12 mo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CB73D763-29B8-C5BB-0A10-CDFF46B04EF6}"/>
              </a:ext>
            </a:extLst>
          </p:cNvPr>
          <p:cNvSpPr/>
          <p:nvPr/>
        </p:nvSpPr>
        <p:spPr>
          <a:xfrm>
            <a:off x="4876800" y="1884548"/>
            <a:ext cx="5080000" cy="406400"/>
          </a:xfrm>
          <a:prstGeom prst="rect">
            <a:avLst/>
          </a:prstGeom>
          <a:solidFill>
            <a:schemeClr val="accent5"/>
          </a:solidFill>
          <a:ln/>
        </p:spPr>
        <p:txBody>
          <a:bodyPr wrap="square" lIns="101600" tIns="0" rIns="1016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F7F5F0"/>
                </a:solidFill>
                <a:latin typeface="+mn-lt"/>
                <a:ea typeface="Arial" pitchFamily="34" charset="-122"/>
                <a:cs typeface="Arial" pitchFamily="34" charset="-120"/>
              </a:rPr>
              <a:t>STEM OPT extension · 24 mo</a:t>
            </a:r>
            <a:endParaRPr lang="en-US" sz="1600" dirty="0">
              <a:latin typeface="+mn-lt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10E2717C-CB50-892E-954B-5C87D7B4014F}"/>
              </a:ext>
            </a:extLst>
          </p:cNvPr>
          <p:cNvSpPr/>
          <p:nvPr/>
        </p:nvSpPr>
        <p:spPr>
          <a:xfrm>
            <a:off x="812800" y="2514488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PERM at peak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A8B9443D-3E83-537E-1014-2B0F8AFA85C3}"/>
              </a:ext>
            </a:extLst>
          </p:cNvPr>
          <p:cNvSpPr/>
          <p:nvPr/>
        </p:nvSpPr>
        <p:spPr>
          <a:xfrm>
            <a:off x="4876800" y="2417948"/>
            <a:ext cx="5715000" cy="406400"/>
          </a:xfrm>
          <a:prstGeom prst="rect">
            <a:avLst/>
          </a:prstGeom>
          <a:solidFill>
            <a:schemeClr val="accent1"/>
          </a:solidFill>
          <a:ln/>
        </p:spPr>
        <p:txBody>
          <a:bodyPr wrap="square" lIns="101600" tIns="0" rIns="1016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F7F5F0"/>
                </a:solidFill>
                <a:latin typeface="+mn-lt"/>
                <a:ea typeface="Arial" pitchFamily="34" charset="-122"/>
                <a:cs typeface="Arial" pitchFamily="34" charset="-120"/>
              </a:rPr>
              <a:t>~27 mo · runs past the end of STEM OPT</a:t>
            </a:r>
            <a:endParaRPr lang="en-US" sz="1600" dirty="0">
              <a:latin typeface="+mn-lt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C4C79CF5-9464-8D4F-A2E1-567D99C538B0}"/>
              </a:ext>
            </a:extLst>
          </p:cNvPr>
          <p:cNvSpPr/>
          <p:nvPr/>
        </p:nvSpPr>
        <p:spPr>
          <a:xfrm>
            <a:off x="812800" y="3047888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PERM now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67FE2E0A-C4EA-5A14-2A5F-1888717ADDE7}"/>
              </a:ext>
            </a:extLst>
          </p:cNvPr>
          <p:cNvSpPr/>
          <p:nvPr/>
        </p:nvSpPr>
        <p:spPr>
          <a:xfrm>
            <a:off x="4876800" y="2951348"/>
            <a:ext cx="2965450" cy="406400"/>
          </a:xfrm>
          <a:prstGeom prst="rect">
            <a:avLst/>
          </a:prstGeom>
          <a:solidFill>
            <a:schemeClr val="accent3"/>
          </a:solidFill>
          <a:ln/>
        </p:spPr>
        <p:txBody>
          <a:bodyPr wrap="square" lIns="101600" tIns="0" rIns="1016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F7F5F0"/>
                </a:solidFill>
                <a:latin typeface="+mn-lt"/>
                <a:ea typeface="Arial" pitchFamily="34" charset="-122"/>
                <a:cs typeface="Arial" pitchFamily="34" charset="-120"/>
              </a:rPr>
              <a:t>~14 mo · ~10 mo to spare</a:t>
            </a:r>
            <a:endParaRPr lang="en-US" sz="1600" dirty="0">
              <a:latin typeface="+mn-lt"/>
            </a:endParaRPr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EA986B88-70B1-D623-5805-1167821B0B93}"/>
              </a:ext>
            </a:extLst>
          </p:cNvPr>
          <p:cNvSpPr/>
          <p:nvPr/>
        </p:nvSpPr>
        <p:spPr>
          <a:xfrm>
            <a:off x="812800" y="3484748"/>
            <a:ext cx="1574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Month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DB0742A0-1178-37A1-4193-C7426C786EE5}"/>
              </a:ext>
            </a:extLst>
          </p:cNvPr>
          <p:cNvSpPr/>
          <p:nvPr/>
        </p:nvSpPr>
        <p:spPr>
          <a:xfrm>
            <a:off x="2649621" y="3484748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0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A317D353-45F0-06D8-D92D-63BB92D4DABF}"/>
              </a:ext>
            </a:extLst>
          </p:cNvPr>
          <p:cNvSpPr/>
          <p:nvPr/>
        </p:nvSpPr>
        <p:spPr>
          <a:xfrm>
            <a:off x="4876800" y="3484748"/>
            <a:ext cx="52324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12: STEM OPT begins, PERM starts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AE547C1C-D9FA-B8CF-BCA4-AB71B7EEB56B}"/>
              </a:ext>
            </a:extLst>
          </p:cNvPr>
          <p:cNvSpPr/>
          <p:nvPr/>
        </p:nvSpPr>
        <p:spPr>
          <a:xfrm>
            <a:off x="9956800" y="3484748"/>
            <a:ext cx="1473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+mn-lt"/>
                <a:ea typeface="Arial" pitchFamily="34" charset="-122"/>
                <a:cs typeface="Arial" pitchFamily="34" charset="-120"/>
              </a:rPr>
              <a:t>36: ends</a:t>
            </a:r>
            <a:endParaRPr lang="en-US" sz="16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8" name="Shape 13">
            <a:extLst>
              <a:ext uri="{FF2B5EF4-FFF2-40B4-BE49-F238E27FC236}">
                <a16:creationId xmlns:a16="http://schemas.microsoft.com/office/drawing/2014/main" id="{0F135552-F9BA-E113-8240-9EB4C227368D}"/>
              </a:ext>
            </a:extLst>
          </p:cNvPr>
          <p:cNvSpPr/>
          <p:nvPr/>
        </p:nvSpPr>
        <p:spPr>
          <a:xfrm>
            <a:off x="9956800" y="1884548"/>
            <a:ext cx="25400" cy="160020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 sz="1600">
              <a:latin typeface="+mn-lt"/>
            </a:endParaRPr>
          </a:p>
        </p:txBody>
      </p:sp>
      <p:sp>
        <p:nvSpPr>
          <p:cNvPr id="30" name="Shape 14">
            <a:extLst>
              <a:ext uri="{FF2B5EF4-FFF2-40B4-BE49-F238E27FC236}">
                <a16:creationId xmlns:a16="http://schemas.microsoft.com/office/drawing/2014/main" id="{1A4CB4EA-2D89-C477-7406-EB559B572804}"/>
              </a:ext>
            </a:extLst>
          </p:cNvPr>
          <p:cNvSpPr/>
          <p:nvPr/>
        </p:nvSpPr>
        <p:spPr>
          <a:xfrm>
            <a:off x="812800" y="3964768"/>
            <a:ext cx="3386634" cy="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xt 15">
            <a:extLst>
              <a:ext uri="{FF2B5EF4-FFF2-40B4-BE49-F238E27FC236}">
                <a16:creationId xmlns:a16="http://schemas.microsoft.com/office/drawing/2014/main" id="{D0728319-A096-CD92-FE24-86F6F9F52AD6}"/>
              </a:ext>
            </a:extLst>
          </p:cNvPr>
          <p:cNvSpPr/>
          <p:nvPr/>
        </p:nvSpPr>
        <p:spPr>
          <a:xfrm>
            <a:off x="812800" y="4104468"/>
            <a:ext cx="3488233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Start by STEM OPT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Text 16">
            <a:extLst>
              <a:ext uri="{FF2B5EF4-FFF2-40B4-BE49-F238E27FC236}">
                <a16:creationId xmlns:a16="http://schemas.microsoft.com/office/drawing/2014/main" id="{515AB0F0-545A-3C86-DB0F-1E37E2D3A939}"/>
              </a:ext>
            </a:extLst>
          </p:cNvPr>
          <p:cNvSpPr/>
          <p:nvPr/>
        </p:nvSpPr>
        <p:spPr>
          <a:xfrm>
            <a:off x="812800" y="4404109"/>
            <a:ext cx="3488233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Rest-of-world employees may reach I-485 filing and a work permit before OPT ends.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6" name="Shape 17">
            <a:extLst>
              <a:ext uri="{FF2B5EF4-FFF2-40B4-BE49-F238E27FC236}">
                <a16:creationId xmlns:a16="http://schemas.microsoft.com/office/drawing/2014/main" id="{75C0C7BA-7F70-885C-96B0-75CE60BCB41B}"/>
              </a:ext>
            </a:extLst>
          </p:cNvPr>
          <p:cNvSpPr/>
          <p:nvPr/>
        </p:nvSpPr>
        <p:spPr>
          <a:xfrm>
            <a:off x="4402634" y="3964768"/>
            <a:ext cx="3386733" cy="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" name="Text 18">
            <a:extLst>
              <a:ext uri="{FF2B5EF4-FFF2-40B4-BE49-F238E27FC236}">
                <a16:creationId xmlns:a16="http://schemas.microsoft.com/office/drawing/2014/main" id="{EC60F6DA-23F5-418F-1699-1D2B6667914C}"/>
              </a:ext>
            </a:extLst>
          </p:cNvPr>
          <p:cNvSpPr/>
          <p:nvPr/>
        </p:nvSpPr>
        <p:spPr>
          <a:xfrm>
            <a:off x="4402634" y="4104468"/>
            <a:ext cx="3488335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 backup to the lottery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xt 19">
            <a:extLst>
              <a:ext uri="{FF2B5EF4-FFF2-40B4-BE49-F238E27FC236}">
                <a16:creationId xmlns:a16="http://schemas.microsoft.com/office/drawing/2014/main" id="{BDB17C09-DC5E-BE95-3BC2-6E300E506FE8}"/>
              </a:ext>
            </a:extLst>
          </p:cNvPr>
          <p:cNvSpPr/>
          <p:nvPr/>
        </p:nvSpPr>
        <p:spPr>
          <a:xfrm>
            <a:off x="4402634" y="4404109"/>
            <a:ext cx="3488335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The FY2027 H-1B lottery was weighted by wage level. PERM alone doesn’t extend status.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Shape 20">
            <a:extLst>
              <a:ext uri="{FF2B5EF4-FFF2-40B4-BE49-F238E27FC236}">
                <a16:creationId xmlns:a16="http://schemas.microsoft.com/office/drawing/2014/main" id="{C1B00150-1F48-6521-A8B2-A422117436CC}"/>
              </a:ext>
            </a:extLst>
          </p:cNvPr>
          <p:cNvSpPr/>
          <p:nvPr/>
        </p:nvSpPr>
        <p:spPr>
          <a:xfrm>
            <a:off x="7992566" y="3964768"/>
            <a:ext cx="3386634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Text 21">
            <a:extLst>
              <a:ext uri="{FF2B5EF4-FFF2-40B4-BE49-F238E27FC236}">
                <a16:creationId xmlns:a16="http://schemas.microsoft.com/office/drawing/2014/main" id="{09141E0A-089D-8FE4-AE94-3DE376333A37}"/>
              </a:ext>
            </a:extLst>
          </p:cNvPr>
          <p:cNvSpPr/>
          <p:nvPr/>
        </p:nvSpPr>
        <p:spPr>
          <a:xfrm>
            <a:off x="7992566" y="4104468"/>
            <a:ext cx="3488233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F-1 caution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6" name="Text 22">
            <a:extLst>
              <a:ext uri="{FF2B5EF4-FFF2-40B4-BE49-F238E27FC236}">
                <a16:creationId xmlns:a16="http://schemas.microsoft.com/office/drawing/2014/main" id="{C61CB6C3-B829-CF2E-F4D6-0771E29992D4}"/>
              </a:ext>
            </a:extLst>
          </p:cNvPr>
          <p:cNvSpPr/>
          <p:nvPr/>
        </p:nvSpPr>
        <p:spPr>
          <a:xfrm>
            <a:off x="7992566" y="4404109"/>
            <a:ext cx="3488233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F-1 isn’t dual intent: a pending case can complicate travel and visa renewal.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4" name="Text 23">
            <a:extLst>
              <a:ext uri="{FF2B5EF4-FFF2-40B4-BE49-F238E27FC236}">
                <a16:creationId xmlns:a16="http://schemas.microsoft.com/office/drawing/2014/main" id="{9107CBDE-8046-0C9D-849C-C1CC171C40CE}"/>
              </a:ext>
            </a:extLst>
          </p:cNvPr>
          <p:cNvSpPr/>
          <p:nvPr/>
        </p:nvSpPr>
        <p:spPr>
          <a:xfrm>
            <a:off x="812800" y="5829217"/>
            <a:ext cx="96799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F6B7A"/>
                </a:solidFill>
                <a:latin typeface="+mn-lt"/>
                <a:ea typeface="Arial" pitchFamily="34" charset="-122"/>
                <a:cs typeface="Arial" pitchFamily="34" charset="-120"/>
              </a:rPr>
              <a:t>Illustration assumes PERM starts when the STEM OPT extension begins (month 12).</a:t>
            </a:r>
            <a:endParaRPr lang="en-US" sz="1200" dirty="0">
              <a:latin typeface="+mn-lt"/>
            </a:endParaRPr>
          </a:p>
        </p:txBody>
      </p:sp>
      <p:sp>
        <p:nvSpPr>
          <p:cNvPr id="56" name="Text 1">
            <a:extLst>
              <a:ext uri="{FF2B5EF4-FFF2-40B4-BE49-F238E27FC236}">
                <a16:creationId xmlns:a16="http://schemas.microsoft.com/office/drawing/2014/main" id="{4A7438D4-22C9-FC73-90B1-0FD757D055C9}"/>
              </a:ext>
            </a:extLst>
          </p:cNvPr>
          <p:cNvSpPr txBox="1">
            <a:spLocks/>
          </p:cNvSpPr>
          <p:nvPr/>
        </p:nvSpPr>
        <p:spPr>
          <a:xfrm>
            <a:off x="812800" y="1260072"/>
            <a:ext cx="9017000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3"/>
                </a:solidFill>
                <a:latin typeface="Proxima Nova" panose="020B0604020202020204" charset="0"/>
              </a:rPr>
              <a:t>PERM NOW FITS INSIDE STEM OPT</a:t>
            </a:r>
          </a:p>
        </p:txBody>
      </p:sp>
    </p:spTree>
    <p:extLst>
      <p:ext uri="{BB962C8B-B14F-4D97-AF65-F5344CB8AC3E}">
        <p14:creationId xmlns:p14="http://schemas.microsoft.com/office/powerpoint/2010/main" val="319369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AC01B-5CBF-5B3B-D1F1-7184AE0C7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150" dirty="0">
                <a:latin typeface="Arial" pitchFamily="34" charset="0"/>
                <a:ea typeface="Arial" pitchFamily="34" charset="-122"/>
                <a:cs typeface="Arial" pitchFamily="34" charset="-120"/>
              </a:rPr>
              <a:t>TIMING - H-1B TRANSFERS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DC27F1-D4C7-CF9F-8EDF-EF42EA86AB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B7501A17-4925-4E52-4D96-7E97D46C1FF5}"/>
              </a:ext>
            </a:extLst>
          </p:cNvPr>
          <p:cNvSpPr txBox="1">
            <a:spLocks/>
          </p:cNvSpPr>
          <p:nvPr/>
        </p:nvSpPr>
        <p:spPr>
          <a:xfrm>
            <a:off x="812800" y="1260072"/>
            <a:ext cx="9017000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3"/>
                </a:solidFill>
                <a:latin typeface="Proxima Nova" panose="020B0604020202020204" charset="0"/>
              </a:rPr>
              <a:t>THE SIX-YEAR MATH HAS IMPROVED</a:t>
            </a: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8BB58F30-FEB8-A7D4-57EE-02795492202F}"/>
              </a:ext>
            </a:extLst>
          </p:cNvPr>
          <p:cNvSpPr/>
          <p:nvPr/>
        </p:nvSpPr>
        <p:spPr>
          <a:xfrm>
            <a:off x="812800" y="1884561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How much H-1B time a new hire can already have used, and still be sponsored in time: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10" name="Table 0">
            <a:extLst>
              <a:ext uri="{FF2B5EF4-FFF2-40B4-BE49-F238E27FC236}">
                <a16:creationId xmlns:a16="http://schemas.microsoft.com/office/drawing/2014/main" id="{AF2B2BAA-4D83-18F6-57DE-1BA55923C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855421"/>
              </p:ext>
            </p:extLst>
          </p:nvPr>
        </p:nvGraphicFramePr>
        <p:xfrm>
          <a:off x="825500" y="2435721"/>
          <a:ext cx="10553700" cy="1655565"/>
        </p:xfrm>
        <a:graphic>
          <a:graphicData uri="http://schemas.openxmlformats.org/drawingml/2006/table">
            <a:tbl>
              <a:tblPr/>
              <a:tblGrid>
                <a:gridCol w="5487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2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2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Milestone before the six-year limit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5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5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At peak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AB5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5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5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Now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AB5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5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AB5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0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File the PERM 365+ days before the limit (AC21 §106(a): 1-year extensions)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5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~4 yrs 2 mos used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5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~4 yrs 7 mos used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5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80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Have an approved I-140 before the limit (AC21 §104(c): 3-year extensions)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~3 yrs 8 mos used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~4 yrs 9 mos used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Shape 3">
            <a:extLst>
              <a:ext uri="{FF2B5EF4-FFF2-40B4-BE49-F238E27FC236}">
                <a16:creationId xmlns:a16="http://schemas.microsoft.com/office/drawing/2014/main" id="{3007119D-8AE4-7CAE-027F-410A62BF0D7F}"/>
              </a:ext>
            </a:extLst>
          </p:cNvPr>
          <p:cNvSpPr/>
          <p:nvPr/>
        </p:nvSpPr>
        <p:spPr>
          <a:xfrm>
            <a:off x="815975" y="4348460"/>
            <a:ext cx="5175250" cy="1184287"/>
          </a:xfrm>
          <a:prstGeom prst="roundRect">
            <a:avLst>
              <a:gd name="adj" fmla="val 4376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05794256-02CA-C9EC-D9F6-2749787C1167}"/>
              </a:ext>
            </a:extLst>
          </p:cNvPr>
          <p:cNvSpPr/>
          <p:nvPr/>
        </p:nvSpPr>
        <p:spPr>
          <a:xfrm>
            <a:off x="996950" y="4529435"/>
            <a:ext cx="4957699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More transfer candidates are realistic hires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2C0D5D4B-CC8E-07E2-68BC-64682D2370BF}"/>
              </a:ext>
            </a:extLst>
          </p:cNvPr>
          <p:cNvSpPr/>
          <p:nvPr/>
        </p:nvSpPr>
        <p:spPr>
          <a:xfrm>
            <a:off x="996950" y="4829076"/>
            <a:ext cx="4957699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Candidates with four-plus years used were risky at 27 months. Many now fit.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0F848B72-4137-947E-740A-9BBCE31E1E36}"/>
              </a:ext>
            </a:extLst>
          </p:cNvPr>
          <p:cNvSpPr/>
          <p:nvPr/>
        </p:nvSpPr>
        <p:spPr>
          <a:xfrm>
            <a:off x="6200775" y="4348460"/>
            <a:ext cx="5175250" cy="1184287"/>
          </a:xfrm>
          <a:prstGeom prst="roundRect">
            <a:avLst>
              <a:gd name="adj" fmla="val 4376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31092F33-148A-D838-1934-19374E6015C9}"/>
              </a:ext>
            </a:extLst>
          </p:cNvPr>
          <p:cNvSpPr/>
          <p:nvPr/>
        </p:nvSpPr>
        <p:spPr>
          <a:xfrm>
            <a:off x="6381750" y="4529435"/>
            <a:ext cx="4957699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The $100K H-1B payment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09561B0E-7A84-CFF2-DAD3-B0BC914E5379}"/>
              </a:ext>
            </a:extLst>
          </p:cNvPr>
          <p:cNvSpPr/>
          <p:nvPr/>
        </p:nvSpPr>
        <p:spPr>
          <a:xfrm>
            <a:off x="6381750" y="4829076"/>
            <a:ext cx="4957699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USCIS guidance doesn’t apply it to approved in-US transfers, and federal courts have blocked it. Appeals are pending.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xt 9">
            <a:extLst>
              <a:ext uri="{FF2B5EF4-FFF2-40B4-BE49-F238E27FC236}">
                <a16:creationId xmlns:a16="http://schemas.microsoft.com/office/drawing/2014/main" id="{69617507-9D51-1051-4412-7587228BFEDA}"/>
              </a:ext>
            </a:extLst>
          </p:cNvPr>
          <p:cNvSpPr/>
          <p:nvPr/>
        </p:nvSpPr>
        <p:spPr>
          <a:xfrm>
            <a:off x="826169" y="5825937"/>
            <a:ext cx="96799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Assumes wage request plus recruitment of ~10 months at peak and ~5 now, and premium I-140 processing.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9796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1EE93-2363-A470-B9FC-3D2671645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TIMING - RETENTION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0037DD-AB2D-3E02-F58C-FAE34C9457B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AF49AD11-B99A-60BD-2D3B-04A8EE74E6F7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3"/>
                </a:solidFill>
                <a:latin typeface="Proxima Nova" panose="020B0604020202020204" charset="0"/>
              </a:rPr>
              <a:t>STARTING EARLY PROTECTS STATUS AND KEEPS TALENT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7544B9D6-D8E7-6546-5EEA-5EA45FA38E7D}"/>
              </a:ext>
            </a:extLst>
          </p:cNvPr>
          <p:cNvSpPr/>
          <p:nvPr/>
        </p:nvSpPr>
        <p:spPr>
          <a:xfrm>
            <a:off x="815975" y="2492177"/>
            <a:ext cx="3380284" cy="2638623"/>
          </a:xfrm>
          <a:prstGeom prst="roundRect">
            <a:avLst>
              <a:gd name="adj" fmla="val 1805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Image 0" descr="Lock">
            <a:extLst>
              <a:ext uri="{FF2B5EF4-FFF2-40B4-BE49-F238E27FC236}">
                <a16:creationId xmlns:a16="http://schemas.microsoft.com/office/drawing/2014/main" id="{865EDDF4-3479-F165-260F-2DCD31B6D07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073150" y="2749352"/>
            <a:ext cx="355600" cy="355600"/>
          </a:xfrm>
          <a:prstGeom prst="rect">
            <a:avLst/>
          </a:prstGeom>
        </p:spPr>
      </p:pic>
      <p:sp>
        <p:nvSpPr>
          <p:cNvPr id="12" name="Text 3">
            <a:extLst>
              <a:ext uri="{FF2B5EF4-FFF2-40B4-BE49-F238E27FC236}">
                <a16:creationId xmlns:a16="http://schemas.microsoft.com/office/drawing/2014/main" id="{59B7B6D3-FAAA-D606-0D51-09B4B1AA1E69}"/>
              </a:ext>
            </a:extLst>
          </p:cNvPr>
          <p:cNvSpPr/>
          <p:nvPr/>
        </p:nvSpPr>
        <p:spPr>
          <a:xfrm>
            <a:off x="1073150" y="3206552"/>
            <a:ext cx="3119934" cy="34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Priority date secured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877091A3-1572-AA8C-FB1A-20255D596DA7}"/>
              </a:ext>
            </a:extLst>
          </p:cNvPr>
          <p:cNvSpPr/>
          <p:nvPr/>
        </p:nvSpPr>
        <p:spPr>
          <a:xfrm>
            <a:off x="1073150" y="3629422"/>
            <a:ext cx="2951912" cy="12696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Once the I-140 is approved, the employee keeps the priority date, even after a later job change, unless it is revoked for fraud or error.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2D4F4444-BD7D-9D6B-BB36-38FEE218D777}"/>
              </a:ext>
            </a:extLst>
          </p:cNvPr>
          <p:cNvSpPr/>
          <p:nvPr/>
        </p:nvSpPr>
        <p:spPr>
          <a:xfrm>
            <a:off x="4405809" y="2492177"/>
            <a:ext cx="3380383" cy="2638623"/>
          </a:xfrm>
          <a:prstGeom prst="roundRect">
            <a:avLst>
              <a:gd name="adj" fmla="val 1805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Image 1" descr="Verified">
            <a:extLst>
              <a:ext uri="{FF2B5EF4-FFF2-40B4-BE49-F238E27FC236}">
                <a16:creationId xmlns:a16="http://schemas.microsoft.com/office/drawing/2014/main" id="{D55B5A13-AFFD-99B5-B88B-02468426FC9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662984" y="2749352"/>
            <a:ext cx="355600" cy="355600"/>
          </a:xfrm>
          <a:prstGeom prst="rect">
            <a:avLst/>
          </a:prstGeom>
        </p:spPr>
      </p:pic>
      <p:sp>
        <p:nvSpPr>
          <p:cNvPr id="20" name="Text 6">
            <a:extLst>
              <a:ext uri="{FF2B5EF4-FFF2-40B4-BE49-F238E27FC236}">
                <a16:creationId xmlns:a16="http://schemas.microsoft.com/office/drawing/2014/main" id="{8D827600-FEDF-9A5F-5CF3-605F184510BC}"/>
              </a:ext>
            </a:extLst>
          </p:cNvPr>
          <p:cNvSpPr/>
          <p:nvPr/>
        </p:nvSpPr>
        <p:spPr>
          <a:xfrm>
            <a:off x="4662984" y="3206552"/>
            <a:ext cx="3120033" cy="34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Status past six years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D5159DA1-98F2-6FD6-8812-B244F8B16E3A}"/>
              </a:ext>
            </a:extLst>
          </p:cNvPr>
          <p:cNvSpPr/>
          <p:nvPr/>
        </p:nvSpPr>
        <p:spPr>
          <a:xfrm>
            <a:off x="4662984" y="3629422"/>
            <a:ext cx="2952014" cy="1020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An approved I-140 supports H-1B extensions beyond six years and, in compelling circumstances, a bridge work permit.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D7FED034-EB2D-AB3F-049E-BCB0528D0ADE}"/>
              </a:ext>
            </a:extLst>
          </p:cNvPr>
          <p:cNvSpPr/>
          <p:nvPr/>
        </p:nvSpPr>
        <p:spPr>
          <a:xfrm>
            <a:off x="7995741" y="2492177"/>
            <a:ext cx="3380284" cy="2638623"/>
          </a:xfrm>
          <a:prstGeom prst="roundRect">
            <a:avLst>
              <a:gd name="adj" fmla="val 1805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6" name="Image 2" descr="Users">
            <a:extLst>
              <a:ext uri="{FF2B5EF4-FFF2-40B4-BE49-F238E27FC236}">
                <a16:creationId xmlns:a16="http://schemas.microsoft.com/office/drawing/2014/main" id="{D9F64554-5CB9-2A6A-1FD3-12F3E40F423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8252916" y="2749352"/>
            <a:ext cx="355600" cy="355600"/>
          </a:xfrm>
          <a:prstGeom prst="rect">
            <a:avLst/>
          </a:prstGeom>
        </p:spPr>
      </p:pic>
      <p:sp>
        <p:nvSpPr>
          <p:cNvPr id="28" name="Text 9">
            <a:extLst>
              <a:ext uri="{FF2B5EF4-FFF2-40B4-BE49-F238E27FC236}">
                <a16:creationId xmlns:a16="http://schemas.microsoft.com/office/drawing/2014/main" id="{C9E3D346-1729-34F0-2084-C4718B004B09}"/>
              </a:ext>
            </a:extLst>
          </p:cNvPr>
          <p:cNvSpPr/>
          <p:nvPr/>
        </p:nvSpPr>
        <p:spPr>
          <a:xfrm>
            <a:off x="8252916" y="3206552"/>
            <a:ext cx="2951912" cy="34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 retention tool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E0216AB4-DD53-A81D-FB37-E57813D2791B}"/>
              </a:ext>
            </a:extLst>
          </p:cNvPr>
          <p:cNvSpPr/>
          <p:nvPr/>
        </p:nvSpPr>
        <p:spPr>
          <a:xfrm>
            <a:off x="8252916" y="3629422"/>
            <a:ext cx="2951912" cy="1020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 green card in progress gives key employees a reason to stay. Plan for portability once the I-485 has been pending 180 days.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7543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0AAC8-F306-0170-9426-D73332FBF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TIMING - DECISION MATRIX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D5620-E668-6E17-54C2-BA934CAD3A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2F095A3-72F3-1D02-8E91-07FB3F41703B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3"/>
                </a:solidFill>
                <a:latin typeface="Proxima Nova" panose="020B0604020202020204" charset="0"/>
              </a:rPr>
              <a:t>WHEN TO START, BY EMPLOYEE PROFILE</a:t>
            </a:r>
          </a:p>
        </p:txBody>
      </p:sp>
      <p:graphicFrame>
        <p:nvGraphicFramePr>
          <p:cNvPr id="8" name="Table 0">
            <a:extLst>
              <a:ext uri="{FF2B5EF4-FFF2-40B4-BE49-F238E27FC236}">
                <a16:creationId xmlns:a16="http://schemas.microsoft.com/office/drawing/2014/main" id="{584BEBF6-3C1D-1F22-044D-F70493CE5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485357"/>
              </p:ext>
            </p:extLst>
          </p:nvPr>
        </p:nvGraphicFramePr>
        <p:xfrm>
          <a:off x="825500" y="1897261"/>
          <a:ext cx="10553700" cy="2701727"/>
        </p:xfrm>
        <a:graphic>
          <a:graphicData uri="http://schemas.openxmlformats.org/drawingml/2006/table">
            <a:tbl>
              <a:tblPr/>
              <a:tblGrid>
                <a:gridCol w="3482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1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9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Employee profile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When to start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Risk of waiting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STEM OPT, rest of world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At STEM OPT start or sooner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Work permission ends first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STEM OPT, India or China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Early, to lock a priority date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More time in a long queue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H-1B, under 4 years used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At hire or in year one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Shrinking six-year cushion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H-1B, 4–5 years used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Immediately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Missing the §106(a) window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L-1A manager or executive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Consider EB-1C first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Seven-year L-1A limit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Standout performer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Screen for EB-1A or NIW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Missing a faster, portable path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 2">
            <a:extLst>
              <a:ext uri="{FF2B5EF4-FFF2-40B4-BE49-F238E27FC236}">
                <a16:creationId xmlns:a16="http://schemas.microsoft.com/office/drawing/2014/main" id="{63CE8EF7-B9E0-EFCE-7016-A44D2CB93CD7}"/>
              </a:ext>
            </a:extLst>
          </p:cNvPr>
          <p:cNvSpPr/>
          <p:nvPr/>
        </p:nvSpPr>
        <p:spPr>
          <a:xfrm>
            <a:off x="812799" y="5831693"/>
            <a:ext cx="96799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General guidance; each employee’s timing depends on their history, role and country of birth.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051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FB97B-98FC-3E4C-FF10-4504F487C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PREVAILING WAGE</a:t>
            </a:r>
          </a:p>
        </p:txBody>
      </p:sp>
      <p:pic>
        <p:nvPicPr>
          <p:cNvPr id="7" name="Graphic 6" descr="Newspaper with solid fill">
            <a:extLst>
              <a:ext uri="{FF2B5EF4-FFF2-40B4-BE49-F238E27FC236}">
                <a16:creationId xmlns:a16="http://schemas.microsoft.com/office/drawing/2014/main" id="{AAA4E5F8-A356-68AF-954E-677EEC2224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24829"/>
            <a:ext cx="6833171" cy="683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91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A99BB-6868-CC48-90B6-581F02F83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PREVAILING WAGE · PROPOSED RULE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836B8-318F-12CE-4C04-1D7594D6852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015613FC-29E5-F840-59C2-B7AF1CB772B5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2"/>
                </a:solidFill>
                <a:latin typeface="Proxima Nova" panose="020B0604020202020204" charset="0"/>
              </a:rPr>
              <a:t>DOL HAS PROPOSED SHARPLY HIGHER WAGE LEVELS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833E7E48-07DD-A8FC-C30D-F0BD716955ED}"/>
              </a:ext>
            </a:extLst>
          </p:cNvPr>
          <p:cNvSpPr/>
          <p:nvPr/>
        </p:nvSpPr>
        <p:spPr>
          <a:xfrm>
            <a:off x="900199" y="2155671"/>
            <a:ext cx="171450" cy="171450"/>
          </a:xfrm>
          <a:prstGeom prst="rect">
            <a:avLst/>
          </a:prstGeom>
          <a:solidFill>
            <a:schemeClr val="accent2"/>
          </a:solidFill>
          <a:ln w="6350">
            <a:solidFill>
              <a:srgbClr val="B8A77A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DC7DA31F-8CB6-2BA8-F1B1-9FABCB1F1FB8}"/>
              </a:ext>
            </a:extLst>
          </p:cNvPr>
          <p:cNvSpPr/>
          <p:nvPr/>
        </p:nvSpPr>
        <p:spPr>
          <a:xfrm>
            <a:off x="1151024" y="2134736"/>
            <a:ext cx="1898650" cy="214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Current percentile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88A73156-3FF3-5F1C-6BBD-AF8995E533A6}"/>
              </a:ext>
            </a:extLst>
          </p:cNvPr>
          <p:cNvSpPr/>
          <p:nvPr/>
        </p:nvSpPr>
        <p:spPr>
          <a:xfrm>
            <a:off x="3512629" y="2133512"/>
            <a:ext cx="177800" cy="177800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4A4BE786-22C8-BFB6-F4BC-E1C433A8B308}"/>
              </a:ext>
            </a:extLst>
          </p:cNvPr>
          <p:cNvSpPr/>
          <p:nvPr/>
        </p:nvSpPr>
        <p:spPr>
          <a:xfrm>
            <a:off x="3837074" y="2131247"/>
            <a:ext cx="2865338" cy="217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Proposed percentile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53727C18-A2E2-916F-39BB-6550A55CA2A2}"/>
              </a:ext>
            </a:extLst>
          </p:cNvPr>
          <p:cNvSpPr/>
          <p:nvPr/>
        </p:nvSpPr>
        <p:spPr>
          <a:xfrm>
            <a:off x="897024" y="2649086"/>
            <a:ext cx="939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Level I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EEA60C1A-4D2B-B9DE-C6C5-C75A66CA5D38}"/>
              </a:ext>
            </a:extLst>
          </p:cNvPr>
          <p:cNvSpPr/>
          <p:nvPr/>
        </p:nvSpPr>
        <p:spPr>
          <a:xfrm>
            <a:off x="1938424" y="2500456"/>
            <a:ext cx="952500" cy="25400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76200" tIns="0" rIns="762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17th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B72F46DC-E622-E1C3-FB82-EDD96CDD2A99}"/>
              </a:ext>
            </a:extLst>
          </p:cNvPr>
          <p:cNvSpPr/>
          <p:nvPr/>
        </p:nvSpPr>
        <p:spPr>
          <a:xfrm>
            <a:off x="1938424" y="2792556"/>
            <a:ext cx="1898650" cy="254000"/>
          </a:xfrm>
          <a:prstGeom prst="rect">
            <a:avLst/>
          </a:prstGeom>
          <a:solidFill>
            <a:schemeClr val="accent5"/>
          </a:solidFill>
          <a:ln/>
        </p:spPr>
        <p:txBody>
          <a:bodyPr wrap="square" lIns="76200" tIns="0" rIns="762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34th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07193633-33FF-4B5A-0300-E01802E5A50F}"/>
              </a:ext>
            </a:extLst>
          </p:cNvPr>
          <p:cNvSpPr/>
          <p:nvPr/>
        </p:nvSpPr>
        <p:spPr>
          <a:xfrm>
            <a:off x="897024" y="3347586"/>
            <a:ext cx="939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Level II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4E4F2B-B55D-150F-4A36-F0E9C2C057A4}"/>
              </a:ext>
            </a:extLst>
          </p:cNvPr>
          <p:cNvSpPr/>
          <p:nvPr/>
        </p:nvSpPr>
        <p:spPr>
          <a:xfrm>
            <a:off x="1938424" y="3198956"/>
            <a:ext cx="1898650" cy="25400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76200" tIns="0" rIns="762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34th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9B180A89-F6B0-FF2B-3ADF-8732D0C111CB}"/>
              </a:ext>
            </a:extLst>
          </p:cNvPr>
          <p:cNvSpPr/>
          <p:nvPr/>
        </p:nvSpPr>
        <p:spPr>
          <a:xfrm>
            <a:off x="1938424" y="3491056"/>
            <a:ext cx="2908300" cy="254000"/>
          </a:xfrm>
          <a:prstGeom prst="rect">
            <a:avLst/>
          </a:prstGeom>
          <a:solidFill>
            <a:schemeClr val="accent5"/>
          </a:solidFill>
          <a:ln/>
        </p:spPr>
        <p:txBody>
          <a:bodyPr wrap="square" lIns="76200" tIns="0" rIns="762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52nd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05150AE3-A889-5A28-D884-1E91172045AF}"/>
              </a:ext>
            </a:extLst>
          </p:cNvPr>
          <p:cNvSpPr/>
          <p:nvPr/>
        </p:nvSpPr>
        <p:spPr>
          <a:xfrm>
            <a:off x="897024" y="4046086"/>
            <a:ext cx="939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Level III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BAFEDFEA-47AE-9867-8204-89CFB6B7D5F9}"/>
              </a:ext>
            </a:extLst>
          </p:cNvPr>
          <p:cNvSpPr/>
          <p:nvPr/>
        </p:nvSpPr>
        <p:spPr>
          <a:xfrm>
            <a:off x="1938424" y="3897456"/>
            <a:ext cx="2794000" cy="25400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76200" tIns="0" rIns="762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50th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C6379682-F6E5-732C-4021-F7028E04AFB9}"/>
              </a:ext>
            </a:extLst>
          </p:cNvPr>
          <p:cNvSpPr/>
          <p:nvPr/>
        </p:nvSpPr>
        <p:spPr>
          <a:xfrm>
            <a:off x="1938424" y="4189556"/>
            <a:ext cx="3911600" cy="254000"/>
          </a:xfrm>
          <a:prstGeom prst="rect">
            <a:avLst/>
          </a:prstGeom>
          <a:solidFill>
            <a:schemeClr val="accent5"/>
          </a:solidFill>
          <a:ln/>
        </p:spPr>
        <p:txBody>
          <a:bodyPr wrap="square" lIns="76200" tIns="0" rIns="762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70th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7A2534DB-0934-4E9D-93B7-4188220CFEA1}"/>
              </a:ext>
            </a:extLst>
          </p:cNvPr>
          <p:cNvSpPr/>
          <p:nvPr/>
        </p:nvSpPr>
        <p:spPr>
          <a:xfrm>
            <a:off x="897024" y="4744586"/>
            <a:ext cx="939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Level IV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DC239B4A-4E0D-ED79-8A8C-290ECA46F608}"/>
              </a:ext>
            </a:extLst>
          </p:cNvPr>
          <p:cNvSpPr/>
          <p:nvPr/>
        </p:nvSpPr>
        <p:spPr>
          <a:xfrm>
            <a:off x="1938424" y="4595956"/>
            <a:ext cx="3746500" cy="25400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76200" tIns="0" rIns="762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67th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8" name="Text 17">
            <a:extLst>
              <a:ext uri="{FF2B5EF4-FFF2-40B4-BE49-F238E27FC236}">
                <a16:creationId xmlns:a16="http://schemas.microsoft.com/office/drawing/2014/main" id="{EA77C23E-9E55-836E-82DB-B2B1C99E26FC}"/>
              </a:ext>
            </a:extLst>
          </p:cNvPr>
          <p:cNvSpPr/>
          <p:nvPr/>
        </p:nvSpPr>
        <p:spPr>
          <a:xfrm>
            <a:off x="1938424" y="4888056"/>
            <a:ext cx="4914900" cy="254000"/>
          </a:xfrm>
          <a:prstGeom prst="rect">
            <a:avLst/>
          </a:prstGeom>
          <a:solidFill>
            <a:schemeClr val="accent5"/>
          </a:solidFill>
          <a:ln/>
        </p:spPr>
        <p:txBody>
          <a:bodyPr wrap="square" lIns="76200" tIns="0" rIns="76200" bIns="0" rtlCol="0" anchor="ctr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88th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0" name="Shape 18">
            <a:extLst>
              <a:ext uri="{FF2B5EF4-FFF2-40B4-BE49-F238E27FC236}">
                <a16:creationId xmlns:a16="http://schemas.microsoft.com/office/drawing/2014/main" id="{83D0778C-8AEF-ADAC-6D67-4955C84750B1}"/>
              </a:ext>
            </a:extLst>
          </p:cNvPr>
          <p:cNvSpPr/>
          <p:nvPr/>
        </p:nvSpPr>
        <p:spPr>
          <a:xfrm>
            <a:off x="7803147" y="2147436"/>
            <a:ext cx="347980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1600">
              <a:latin typeface="+mn-lt"/>
            </a:endParaRPr>
          </a:p>
        </p:txBody>
      </p:sp>
      <p:sp>
        <p:nvSpPr>
          <p:cNvPr id="42" name="Text 19">
            <a:extLst>
              <a:ext uri="{FF2B5EF4-FFF2-40B4-BE49-F238E27FC236}">
                <a16:creationId xmlns:a16="http://schemas.microsoft.com/office/drawing/2014/main" id="{5EF18694-B533-7D86-FE86-00A732AD5A3B}"/>
              </a:ext>
            </a:extLst>
          </p:cNvPr>
          <p:cNvSpPr/>
          <p:nvPr/>
        </p:nvSpPr>
        <p:spPr>
          <a:xfrm>
            <a:off x="7803147" y="2261736"/>
            <a:ext cx="358419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PROPOSED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Text 20">
            <a:extLst>
              <a:ext uri="{FF2B5EF4-FFF2-40B4-BE49-F238E27FC236}">
                <a16:creationId xmlns:a16="http://schemas.microsoft.com/office/drawing/2014/main" id="{F3389429-F507-B710-68E2-6F208559DDBB}"/>
              </a:ext>
            </a:extLst>
          </p:cNvPr>
          <p:cNvSpPr/>
          <p:nvPr/>
        </p:nvSpPr>
        <p:spPr>
          <a:xfrm>
            <a:off x="7803147" y="2500456"/>
            <a:ext cx="358419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March 27, 2026 (91 FR 15454)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6" name="Shape 21">
            <a:extLst>
              <a:ext uri="{FF2B5EF4-FFF2-40B4-BE49-F238E27FC236}">
                <a16:creationId xmlns:a16="http://schemas.microsoft.com/office/drawing/2014/main" id="{351610C4-698F-AC83-ABD3-CF7F715372D5}"/>
              </a:ext>
            </a:extLst>
          </p:cNvPr>
          <p:cNvSpPr/>
          <p:nvPr/>
        </p:nvSpPr>
        <p:spPr>
          <a:xfrm>
            <a:off x="7803147" y="2888997"/>
            <a:ext cx="347980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1600">
              <a:latin typeface="+mn-lt"/>
            </a:endParaRPr>
          </a:p>
        </p:txBody>
      </p:sp>
      <p:sp>
        <p:nvSpPr>
          <p:cNvPr id="48" name="Text 22">
            <a:extLst>
              <a:ext uri="{FF2B5EF4-FFF2-40B4-BE49-F238E27FC236}">
                <a16:creationId xmlns:a16="http://schemas.microsoft.com/office/drawing/2014/main" id="{43B83361-93B1-54B9-EE6B-44BCDB1FA6F4}"/>
              </a:ext>
            </a:extLst>
          </p:cNvPr>
          <p:cNvSpPr/>
          <p:nvPr/>
        </p:nvSpPr>
        <p:spPr>
          <a:xfrm>
            <a:off x="7803147" y="3003297"/>
            <a:ext cx="358419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COVERS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 23">
            <a:extLst>
              <a:ext uri="{FF2B5EF4-FFF2-40B4-BE49-F238E27FC236}">
                <a16:creationId xmlns:a16="http://schemas.microsoft.com/office/drawing/2014/main" id="{70AD06F3-62BA-EC0A-02EC-DF1CBF2466D0}"/>
              </a:ext>
            </a:extLst>
          </p:cNvPr>
          <p:cNvSpPr/>
          <p:nvPr/>
        </p:nvSpPr>
        <p:spPr>
          <a:xfrm>
            <a:off x="7803147" y="3242017"/>
            <a:ext cx="3584194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PERM, H-1B, H-1B1 and E-3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2" name="Shape 24">
            <a:extLst>
              <a:ext uri="{FF2B5EF4-FFF2-40B4-BE49-F238E27FC236}">
                <a16:creationId xmlns:a16="http://schemas.microsoft.com/office/drawing/2014/main" id="{C7EF1AE5-25AA-B1C0-1352-2962274B1CA8}"/>
              </a:ext>
            </a:extLst>
          </p:cNvPr>
          <p:cNvSpPr/>
          <p:nvPr/>
        </p:nvSpPr>
        <p:spPr>
          <a:xfrm>
            <a:off x="7803147" y="3630557"/>
            <a:ext cx="347980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1600">
              <a:latin typeface="+mn-lt"/>
            </a:endParaRPr>
          </a:p>
        </p:txBody>
      </p:sp>
      <p:sp>
        <p:nvSpPr>
          <p:cNvPr id="54" name="Text 25">
            <a:extLst>
              <a:ext uri="{FF2B5EF4-FFF2-40B4-BE49-F238E27FC236}">
                <a16:creationId xmlns:a16="http://schemas.microsoft.com/office/drawing/2014/main" id="{05DF247B-C53A-E2FC-CCBE-D53A7BCAE0C1}"/>
              </a:ext>
            </a:extLst>
          </p:cNvPr>
          <p:cNvSpPr/>
          <p:nvPr/>
        </p:nvSpPr>
        <p:spPr>
          <a:xfrm>
            <a:off x="7803147" y="3744857"/>
            <a:ext cx="358419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APPLIES TO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6" name="Text 26">
            <a:extLst>
              <a:ext uri="{FF2B5EF4-FFF2-40B4-BE49-F238E27FC236}">
                <a16:creationId xmlns:a16="http://schemas.microsoft.com/office/drawing/2014/main" id="{2ECCD18E-667D-ACEA-B8AC-4CB1B75F7642}"/>
              </a:ext>
            </a:extLst>
          </p:cNvPr>
          <p:cNvSpPr/>
          <p:nvPr/>
        </p:nvSpPr>
        <p:spPr>
          <a:xfrm>
            <a:off x="7803147" y="3983578"/>
            <a:ext cx="3584194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New filings only; issued wage determinations stand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8" name="Shape 27">
            <a:extLst>
              <a:ext uri="{FF2B5EF4-FFF2-40B4-BE49-F238E27FC236}">
                <a16:creationId xmlns:a16="http://schemas.microsoft.com/office/drawing/2014/main" id="{7E5F1073-FA37-C898-6BE4-546F6CB48A99}"/>
              </a:ext>
            </a:extLst>
          </p:cNvPr>
          <p:cNvSpPr/>
          <p:nvPr/>
        </p:nvSpPr>
        <p:spPr>
          <a:xfrm>
            <a:off x="7803147" y="4620959"/>
            <a:ext cx="347980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1600">
              <a:latin typeface="+mn-lt"/>
            </a:endParaRPr>
          </a:p>
        </p:txBody>
      </p:sp>
      <p:sp>
        <p:nvSpPr>
          <p:cNvPr id="60" name="Text 28">
            <a:extLst>
              <a:ext uri="{FF2B5EF4-FFF2-40B4-BE49-F238E27FC236}">
                <a16:creationId xmlns:a16="http://schemas.microsoft.com/office/drawing/2014/main" id="{2EE9B61A-FE37-09C1-BDFD-C45ACCAFFF4E}"/>
              </a:ext>
            </a:extLst>
          </p:cNvPr>
          <p:cNvSpPr/>
          <p:nvPr/>
        </p:nvSpPr>
        <p:spPr>
          <a:xfrm>
            <a:off x="7803147" y="4735259"/>
            <a:ext cx="358419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accent2"/>
                </a:solidFill>
                <a:latin typeface="+mn-lt"/>
                <a:ea typeface="Arial" pitchFamily="34" charset="-122"/>
                <a:cs typeface="Arial" pitchFamily="34" charset="-120"/>
              </a:rPr>
              <a:t>STATUS</a:t>
            </a:r>
            <a:endParaRPr lang="en-US" sz="16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2" name="Text 29">
            <a:extLst>
              <a:ext uri="{FF2B5EF4-FFF2-40B4-BE49-F238E27FC236}">
                <a16:creationId xmlns:a16="http://schemas.microsoft.com/office/drawing/2014/main" id="{97824384-9938-F24C-807F-B2C48A1C7DCA}"/>
              </a:ext>
            </a:extLst>
          </p:cNvPr>
          <p:cNvSpPr/>
          <p:nvPr/>
        </p:nvSpPr>
        <p:spPr>
          <a:xfrm>
            <a:off x="7803147" y="5019993"/>
            <a:ext cx="3584194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Comments closed late May; still a proposed rule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0" name="Text 30">
            <a:extLst>
              <a:ext uri="{FF2B5EF4-FFF2-40B4-BE49-F238E27FC236}">
                <a16:creationId xmlns:a16="http://schemas.microsoft.com/office/drawing/2014/main" id="{130BF3BF-8822-36EC-CB1E-E01D60E35C8D}"/>
              </a:ext>
            </a:extLst>
          </p:cNvPr>
          <p:cNvSpPr/>
          <p:nvPr/>
        </p:nvSpPr>
        <p:spPr>
          <a:xfrm>
            <a:off x="824832" y="5841230"/>
            <a:ext cx="96799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F6B7A"/>
                </a:solidFill>
                <a:latin typeface="+mn-lt"/>
                <a:ea typeface="Arial" pitchFamily="34" charset="-122"/>
                <a:cs typeface="Arial" pitchFamily="34" charset="-120"/>
              </a:rPr>
              <a:t>Sources: 91 FR 15454; Meltzer Hellrung LLC client alert (Apr. 2, 2026); DOL agenda (Aug. 14, 2026).</a:t>
            </a:r>
            <a:endParaRPr lang="en-U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1921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499CF-91F4-1500-67DA-58D9AD2B8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OUTLOOK · PERM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2138A-C038-B5A7-23E3-3939ECC200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E1A0A4E-B49D-C88C-8DDA-7F61F859244B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2"/>
                </a:solidFill>
                <a:latin typeface="Proxima Nova" panose="020B0604020202020204" charset="0"/>
              </a:rPr>
              <a:t>PERM ITSELF IS NEXT ON DOL’S AGENDA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FCE85534-46A1-01E2-B744-A4A3D328D141}"/>
              </a:ext>
            </a:extLst>
          </p:cNvPr>
          <p:cNvSpPr/>
          <p:nvPr/>
        </p:nvSpPr>
        <p:spPr>
          <a:xfrm>
            <a:off x="815975" y="1887735"/>
            <a:ext cx="3930650" cy="2936927"/>
          </a:xfrm>
          <a:prstGeom prst="roundRect">
            <a:avLst>
              <a:gd name="adj" fmla="val 1991"/>
            </a:avLst>
          </a:prstGeom>
          <a:solidFill>
            <a:srgbClr val="FFFFFF"/>
          </a:solidFill>
          <a:ln w="63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26B7A8AC-8547-10EB-4053-2A3A3D00A711}"/>
              </a:ext>
            </a:extLst>
          </p:cNvPr>
          <p:cNvSpPr/>
          <p:nvPr/>
        </p:nvSpPr>
        <p:spPr>
          <a:xfrm>
            <a:off x="1047750" y="2119511"/>
            <a:ext cx="35711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accent5"/>
                </a:solidFill>
                <a:latin typeface="+mn-lt"/>
                <a:ea typeface="Arial" pitchFamily="34" charset="-122"/>
                <a:cs typeface="Arial" pitchFamily="34" charset="-120"/>
              </a:rPr>
              <a:t>RIN 1205-AC29</a:t>
            </a:r>
            <a:endParaRPr lang="en-US" sz="16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4E36099A-3840-5687-5EF0-E78ECDBFEB6E}"/>
              </a:ext>
            </a:extLst>
          </p:cNvPr>
          <p:cNvSpPr/>
          <p:nvPr/>
        </p:nvSpPr>
        <p:spPr>
          <a:xfrm>
            <a:off x="1047750" y="2459831"/>
            <a:ext cx="3571113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“Modernizing the Labor Market Test and Improving Protections for U.S. Workers in the PERM Immigrant Visa Program”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BD22604F-1514-EFC5-62FC-D9E24FA6E966}"/>
              </a:ext>
            </a:extLst>
          </p:cNvPr>
          <p:cNvSpPr/>
          <p:nvPr/>
        </p:nvSpPr>
        <p:spPr>
          <a:xfrm>
            <a:off x="1047750" y="3439214"/>
            <a:ext cx="35711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First overhaul of PERM rules since 2004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A501CA4E-D65C-6279-173D-2FE28194B555}"/>
              </a:ext>
            </a:extLst>
          </p:cNvPr>
          <p:cNvSpPr/>
          <p:nvPr/>
        </p:nvSpPr>
        <p:spPr>
          <a:xfrm>
            <a:off x="1047749" y="3717832"/>
            <a:ext cx="35711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Proposed rule has cleared White House review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A9E4197A-E30D-03C3-DB91-38A462D597A9}"/>
              </a:ext>
            </a:extLst>
          </p:cNvPr>
          <p:cNvSpPr/>
          <p:nvPr/>
        </p:nvSpPr>
        <p:spPr>
          <a:xfrm>
            <a:off x="1047750" y="4217579"/>
            <a:ext cx="35711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+mn-lt"/>
                <a:ea typeface="Arial" pitchFamily="34" charset="-122"/>
                <a:cs typeface="Arial" pitchFamily="34" charset="-120"/>
              </a:rPr>
              <a:t>Not yet published: could be released any day</a:t>
            </a:r>
            <a:endParaRPr lang="en-US" sz="16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A31532BE-7050-2435-5974-4543F438E7CF}"/>
              </a:ext>
            </a:extLst>
          </p:cNvPr>
          <p:cNvSpPr/>
          <p:nvPr/>
        </p:nvSpPr>
        <p:spPr>
          <a:xfrm>
            <a:off x="5003800" y="1884561"/>
            <a:ext cx="656666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Areas DOL has flagged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27D1D27C-EFAE-2E27-9432-800C7B10680E}"/>
              </a:ext>
            </a:extLst>
          </p:cNvPr>
          <p:cNvSpPr/>
          <p:nvPr/>
        </p:nvSpPr>
        <p:spPr>
          <a:xfrm>
            <a:off x="5101082" y="2229941"/>
            <a:ext cx="6461760" cy="1314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6718" indent="-156718" algn="l">
              <a:lnSpc>
                <a:spcPts val="203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Minimum recruitment standards for today’s job market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03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Tougher review of employers’ recruitment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03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Protections for laid-off US workers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03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Nondiscriminatory recruitment and hiring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03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Recordkeeping and record retention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52773CB9-6705-810D-C9B2-16969ECAA92D}"/>
              </a:ext>
            </a:extLst>
          </p:cNvPr>
          <p:cNvSpPr/>
          <p:nvPr/>
        </p:nvSpPr>
        <p:spPr>
          <a:xfrm>
            <a:off x="5003800" y="3620393"/>
            <a:ext cx="656666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i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Speculated by commentators, not yet proposed: online-only recruitment, dropping newspaper ads, closer scrutiny after layoffs.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C1BB0F5B-87A7-D9BB-E539-7A06AEE3F424}"/>
              </a:ext>
            </a:extLst>
          </p:cNvPr>
          <p:cNvSpPr/>
          <p:nvPr/>
        </p:nvSpPr>
        <p:spPr>
          <a:xfrm>
            <a:off x="836193" y="5142409"/>
            <a:ext cx="10566400" cy="604441"/>
          </a:xfrm>
          <a:prstGeom prst="roundRect">
            <a:avLst>
              <a:gd name="adj" fmla="val 8404"/>
            </a:avLst>
          </a:prstGeom>
          <a:solidFill>
            <a:schemeClr val="accent5"/>
          </a:solidFill>
          <a:ln/>
        </p:spPr>
        <p:txBody>
          <a:bodyPr wrap="square" lIns="213721" tIns="162921" rIns="0" bIns="137521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Why it matters: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 new rules could add steps, cost or audit risk. Cases filed under today’s rules avoid that.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4239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F7926-2B58-CC57-A512-9565196A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PREVAILING WAGE · PLANNING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F5B06-A05A-50B5-932B-B9A7221A5C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015267CE-0DCB-A8F4-3FDA-6611EF1C5F79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2"/>
                </a:solidFill>
                <a:latin typeface="Proxima Nova" panose="020B0604020202020204" charset="0"/>
              </a:rPr>
              <a:t>BUDGET AND POSITION DESIGN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DD0B7730-A8F5-EB82-22D5-849A83061494}"/>
              </a:ext>
            </a:extLst>
          </p:cNvPr>
          <p:cNvSpPr/>
          <p:nvPr/>
        </p:nvSpPr>
        <p:spPr>
          <a:xfrm>
            <a:off x="812800" y="1884561"/>
            <a:ext cx="3403600" cy="1267222"/>
          </a:xfrm>
          <a:prstGeom prst="roundRect">
            <a:avLst>
              <a:gd name="adj" fmla="val 4009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F3305984-13E1-88A8-EFF0-1BBE77F0A4F0}"/>
              </a:ext>
            </a:extLst>
          </p:cNvPr>
          <p:cNvSpPr/>
          <p:nvPr/>
        </p:nvSpPr>
        <p:spPr>
          <a:xfrm>
            <a:off x="1016000" y="2087761"/>
            <a:ext cx="3087116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File wage requests now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A5E00639-7411-453D-4533-7FDC4D094376}"/>
              </a:ext>
            </a:extLst>
          </p:cNvPr>
          <p:cNvSpPr/>
          <p:nvPr/>
        </p:nvSpPr>
        <p:spPr>
          <a:xfrm>
            <a:off x="1016000" y="2438202"/>
            <a:ext cx="3087116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Requests filed before a final rule keep today’s levels.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1CF17810-EC2F-4EB3-8FD8-F0BA0A6A6ABD}"/>
              </a:ext>
            </a:extLst>
          </p:cNvPr>
          <p:cNvSpPr/>
          <p:nvPr/>
        </p:nvSpPr>
        <p:spPr>
          <a:xfrm>
            <a:off x="4397375" y="1887736"/>
            <a:ext cx="3397250" cy="1260872"/>
          </a:xfrm>
          <a:prstGeom prst="roundRect">
            <a:avLst>
              <a:gd name="adj" fmla="val 3777"/>
            </a:avLst>
          </a:prstGeom>
          <a:solidFill>
            <a:srgbClr val="FFFFFF"/>
          </a:solidFill>
          <a:ln w="63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F2536C80-48C2-3FB4-4724-209A8668133A}"/>
              </a:ext>
            </a:extLst>
          </p:cNvPr>
          <p:cNvSpPr/>
          <p:nvPr/>
        </p:nvSpPr>
        <p:spPr>
          <a:xfrm>
            <a:off x="4603750" y="2094111"/>
            <a:ext cx="307403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Model salary impact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A7562AD6-02BE-EA57-DCAC-8ED364C77889}"/>
              </a:ext>
            </a:extLst>
          </p:cNvPr>
          <p:cNvSpPr/>
          <p:nvPr/>
        </p:nvSpPr>
        <p:spPr>
          <a:xfrm>
            <a:off x="4603750" y="2444552"/>
            <a:ext cx="30740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Price key roles at the proposed percentiles today.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E4F90F0C-DC19-B5C1-77BE-88DB6A2EF3AA}"/>
              </a:ext>
            </a:extLst>
          </p:cNvPr>
          <p:cNvSpPr/>
          <p:nvPr/>
        </p:nvSpPr>
        <p:spPr>
          <a:xfrm>
            <a:off x="7978775" y="1887736"/>
            <a:ext cx="3397250" cy="1260872"/>
          </a:xfrm>
          <a:prstGeom prst="roundRect">
            <a:avLst>
              <a:gd name="adj" fmla="val 3777"/>
            </a:avLst>
          </a:prstGeom>
          <a:solidFill>
            <a:srgbClr val="FFFFFF"/>
          </a:solidFill>
          <a:ln w="63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62F6511E-1D77-4F5F-D2CB-FC5AB05E8ACC}"/>
              </a:ext>
            </a:extLst>
          </p:cNvPr>
          <p:cNvSpPr/>
          <p:nvPr/>
        </p:nvSpPr>
        <p:spPr>
          <a:xfrm>
            <a:off x="8185150" y="2094111"/>
            <a:ext cx="307403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Backup wage data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118C9A82-4EA8-D242-17E3-4E5ADB98C04F}"/>
              </a:ext>
            </a:extLst>
          </p:cNvPr>
          <p:cNvSpPr/>
          <p:nvPr/>
        </p:nvSpPr>
        <p:spPr>
          <a:xfrm>
            <a:off x="8185150" y="2444552"/>
            <a:ext cx="30740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Line up a compliant private wage survey as an alternative.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Shape 11">
            <a:extLst>
              <a:ext uri="{FF2B5EF4-FFF2-40B4-BE49-F238E27FC236}">
                <a16:creationId xmlns:a16="http://schemas.microsoft.com/office/drawing/2014/main" id="{831DF740-B9B0-D631-48B7-AC617FDD03A7}"/>
              </a:ext>
            </a:extLst>
          </p:cNvPr>
          <p:cNvSpPr/>
          <p:nvPr/>
        </p:nvSpPr>
        <p:spPr>
          <a:xfrm>
            <a:off x="815975" y="3332758"/>
            <a:ext cx="3397250" cy="1535113"/>
          </a:xfrm>
          <a:prstGeom prst="roundRect">
            <a:avLst>
              <a:gd name="adj" fmla="val 3102"/>
            </a:avLst>
          </a:prstGeom>
          <a:solidFill>
            <a:srgbClr val="FFFFFF"/>
          </a:solidFill>
          <a:ln w="63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5EF154F7-9276-85AF-824B-C5EE33FDCF97}"/>
              </a:ext>
            </a:extLst>
          </p:cNvPr>
          <p:cNvSpPr/>
          <p:nvPr/>
        </p:nvSpPr>
        <p:spPr>
          <a:xfrm>
            <a:off x="1022350" y="3539133"/>
            <a:ext cx="307403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Keep requirements tight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E26881BB-3057-DBA5-BE24-9B13BD015458}"/>
              </a:ext>
            </a:extLst>
          </p:cNvPr>
          <p:cNvSpPr/>
          <p:nvPr/>
        </p:nvSpPr>
        <p:spPr>
          <a:xfrm>
            <a:off x="1022350" y="3889573"/>
            <a:ext cx="30740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Each added requirement, or a blended role, can raise the level.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Shape 14">
            <a:extLst>
              <a:ext uri="{FF2B5EF4-FFF2-40B4-BE49-F238E27FC236}">
                <a16:creationId xmlns:a16="http://schemas.microsoft.com/office/drawing/2014/main" id="{C7153262-BCD4-529B-F42A-41E45D447C0D}"/>
              </a:ext>
            </a:extLst>
          </p:cNvPr>
          <p:cNvSpPr/>
          <p:nvPr/>
        </p:nvSpPr>
        <p:spPr>
          <a:xfrm>
            <a:off x="4397375" y="3332758"/>
            <a:ext cx="3397250" cy="1535113"/>
          </a:xfrm>
          <a:prstGeom prst="roundRect">
            <a:avLst>
              <a:gd name="adj" fmla="val 3102"/>
            </a:avLst>
          </a:prstGeom>
          <a:solidFill>
            <a:srgbClr val="FFFFFF"/>
          </a:solidFill>
          <a:ln w="63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7FC9DA9C-7099-0764-19D6-F896B0407F67}"/>
              </a:ext>
            </a:extLst>
          </p:cNvPr>
          <p:cNvSpPr/>
          <p:nvPr/>
        </p:nvSpPr>
        <p:spPr>
          <a:xfrm>
            <a:off x="4603750" y="3539133"/>
            <a:ext cx="3074035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Employer pays PERM costs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2877B4B8-B877-9E8B-892D-1EFE7B88AFC2}"/>
              </a:ext>
            </a:extLst>
          </p:cNvPr>
          <p:cNvSpPr/>
          <p:nvPr/>
        </p:nvSpPr>
        <p:spPr>
          <a:xfrm>
            <a:off x="4603750" y="4163814"/>
            <a:ext cx="30740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Labor certification costs can’t be passed to the employee.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" name="Shape 17">
            <a:extLst>
              <a:ext uri="{FF2B5EF4-FFF2-40B4-BE49-F238E27FC236}">
                <a16:creationId xmlns:a16="http://schemas.microsoft.com/office/drawing/2014/main" id="{E6686EDA-FB2B-1A00-9561-51D32E57E156}"/>
              </a:ext>
            </a:extLst>
          </p:cNvPr>
          <p:cNvSpPr/>
          <p:nvPr/>
        </p:nvSpPr>
        <p:spPr>
          <a:xfrm>
            <a:off x="7978775" y="3332758"/>
            <a:ext cx="3397250" cy="1535113"/>
          </a:xfrm>
          <a:prstGeom prst="roundRect">
            <a:avLst>
              <a:gd name="adj" fmla="val 3102"/>
            </a:avLst>
          </a:prstGeom>
          <a:solidFill>
            <a:srgbClr val="FFFFFF"/>
          </a:solidFill>
          <a:ln w="63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346B336F-0A29-EFC3-876D-A236041FCD39}"/>
              </a:ext>
            </a:extLst>
          </p:cNvPr>
          <p:cNvSpPr/>
          <p:nvPr/>
        </p:nvSpPr>
        <p:spPr>
          <a:xfrm>
            <a:off x="8185150" y="3539133"/>
            <a:ext cx="307403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Smaller budgets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Text 19">
            <a:extLst>
              <a:ext uri="{FF2B5EF4-FFF2-40B4-BE49-F238E27FC236}">
                <a16:creationId xmlns:a16="http://schemas.microsoft.com/office/drawing/2014/main" id="{61F241EE-2E79-9C90-6388-DD731B3BB26E}"/>
              </a:ext>
            </a:extLst>
          </p:cNvPr>
          <p:cNvSpPr/>
          <p:nvPr/>
        </p:nvSpPr>
        <p:spPr>
          <a:xfrm>
            <a:off x="8185150" y="3889573"/>
            <a:ext cx="30740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Start-ups and non-profits face the steepest cost jump.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7167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Information with solid fill">
            <a:extLst>
              <a:ext uri="{FF2B5EF4-FFF2-40B4-BE49-F238E27FC236}">
                <a16:creationId xmlns:a16="http://schemas.microsoft.com/office/drawing/2014/main" id="{05579A5C-B1E7-2AA9-5928-6546824D8E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80" y="15240"/>
            <a:ext cx="6842760" cy="6842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DBC38A-580C-A103-FF0B-225260A7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TO PERM </a:t>
            </a:r>
          </a:p>
        </p:txBody>
      </p:sp>
    </p:spTree>
    <p:extLst>
      <p:ext uri="{BB962C8B-B14F-4D97-AF65-F5344CB8AC3E}">
        <p14:creationId xmlns:p14="http://schemas.microsoft.com/office/powerpoint/2010/main" val="3044433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E9DA-849F-D54D-3EAE-119EB69C6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TO PERM · EB-1A AND NIW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725C8-4FC1-E481-EE3E-DF7733A277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4D15AD04-8CEB-45D2-BC42-415B7D812057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5"/>
                </a:solidFill>
                <a:latin typeface="Proxima Nova" panose="020B0604020202020204" charset="0"/>
              </a:rPr>
              <a:t>ALONGSIDE OR IN LIEU OF PERM</a:t>
            </a:r>
          </a:p>
        </p:txBody>
      </p:sp>
      <p:sp>
        <p:nvSpPr>
          <p:cNvPr id="30" name="Shape 2">
            <a:extLst>
              <a:ext uri="{FF2B5EF4-FFF2-40B4-BE49-F238E27FC236}">
                <a16:creationId xmlns:a16="http://schemas.microsoft.com/office/drawing/2014/main" id="{A61CD9DD-B680-6ADE-3634-B5FC951BD599}"/>
              </a:ext>
            </a:extLst>
          </p:cNvPr>
          <p:cNvSpPr/>
          <p:nvPr/>
        </p:nvSpPr>
        <p:spPr>
          <a:xfrm>
            <a:off x="815975" y="2032120"/>
            <a:ext cx="5175250" cy="2246412"/>
          </a:xfrm>
          <a:prstGeom prst="roundRect">
            <a:avLst>
              <a:gd name="adj" fmla="val 2120"/>
            </a:avLst>
          </a:prstGeom>
          <a:solidFill>
            <a:srgbClr val="FFFFFF"/>
          </a:solidFill>
          <a:ln w="63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BBF02250-417E-49B7-5CA1-CB357BEB5F4A}"/>
              </a:ext>
            </a:extLst>
          </p:cNvPr>
          <p:cNvSpPr/>
          <p:nvPr/>
        </p:nvSpPr>
        <p:spPr>
          <a:xfrm>
            <a:off x="1047750" y="2119511"/>
            <a:ext cx="4853051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Alongside PERM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Text 4">
            <a:extLst>
              <a:ext uri="{FF2B5EF4-FFF2-40B4-BE49-F238E27FC236}">
                <a16:creationId xmlns:a16="http://schemas.microsoft.com/office/drawing/2014/main" id="{CBCA7C88-8C7E-7C00-6992-B46519C415A9}"/>
              </a:ext>
            </a:extLst>
          </p:cNvPr>
          <p:cNvSpPr/>
          <p:nvPr/>
        </p:nvSpPr>
        <p:spPr>
          <a:xfrm>
            <a:off x="1047750" y="2556371"/>
            <a:ext cx="485305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accent5"/>
                </a:solidFill>
                <a:latin typeface="+mn-lt"/>
                <a:ea typeface="Arial" pitchFamily="34" charset="-122"/>
                <a:cs typeface="Arial" pitchFamily="34" charset="-120"/>
              </a:rPr>
              <a:t>A HEDGE</a:t>
            </a:r>
            <a:endParaRPr lang="en-US" sz="16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36" name="Text 5">
            <a:extLst>
              <a:ext uri="{FF2B5EF4-FFF2-40B4-BE49-F238E27FC236}">
                <a16:creationId xmlns:a16="http://schemas.microsoft.com/office/drawing/2014/main" id="{117DE2A9-B9EC-6B98-2DE6-E367455011C1}"/>
              </a:ext>
            </a:extLst>
          </p:cNvPr>
          <p:cNvSpPr/>
          <p:nvPr/>
        </p:nvSpPr>
        <p:spPr>
          <a:xfrm>
            <a:off x="1145032" y="2871291"/>
            <a:ext cx="4748149" cy="1056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56718" indent="-156718" algn="l">
              <a:lnSpc>
                <a:spcPts val="203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File EB-1A or NIW while the PERM runs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03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Keep the earliest priority date from any approved I-140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03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For India and China, EB-1 dates are years ahead of EB-2 and EB-3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" name="Shape 6">
            <a:extLst>
              <a:ext uri="{FF2B5EF4-FFF2-40B4-BE49-F238E27FC236}">
                <a16:creationId xmlns:a16="http://schemas.microsoft.com/office/drawing/2014/main" id="{461F0867-17FA-8862-3EB6-B7364C41B889}"/>
              </a:ext>
            </a:extLst>
          </p:cNvPr>
          <p:cNvSpPr/>
          <p:nvPr/>
        </p:nvSpPr>
        <p:spPr>
          <a:xfrm>
            <a:off x="6200775" y="2020088"/>
            <a:ext cx="5175250" cy="2246412"/>
          </a:xfrm>
          <a:prstGeom prst="roundRect">
            <a:avLst>
              <a:gd name="adj" fmla="val 2120"/>
            </a:avLst>
          </a:prstGeom>
          <a:solidFill>
            <a:srgbClr val="FFFFFF"/>
          </a:solidFill>
          <a:ln w="63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xt 7">
            <a:extLst>
              <a:ext uri="{FF2B5EF4-FFF2-40B4-BE49-F238E27FC236}">
                <a16:creationId xmlns:a16="http://schemas.microsoft.com/office/drawing/2014/main" id="{B27483BF-ADFF-8980-F5AC-D74BA133AB0D}"/>
              </a:ext>
            </a:extLst>
          </p:cNvPr>
          <p:cNvSpPr/>
          <p:nvPr/>
        </p:nvSpPr>
        <p:spPr>
          <a:xfrm>
            <a:off x="6432550" y="2119511"/>
            <a:ext cx="4853051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In lieu of PERM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Text 8">
            <a:extLst>
              <a:ext uri="{FF2B5EF4-FFF2-40B4-BE49-F238E27FC236}">
                <a16:creationId xmlns:a16="http://schemas.microsoft.com/office/drawing/2014/main" id="{F114364D-2049-EC7C-501E-5ACB046CB36F}"/>
              </a:ext>
            </a:extLst>
          </p:cNvPr>
          <p:cNvSpPr/>
          <p:nvPr/>
        </p:nvSpPr>
        <p:spPr>
          <a:xfrm>
            <a:off x="6432550" y="2556371"/>
            <a:ext cx="485305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accent5"/>
                </a:solidFill>
                <a:latin typeface="+mn-lt"/>
                <a:ea typeface="Arial" pitchFamily="34" charset="-122"/>
                <a:cs typeface="Arial" pitchFamily="34" charset="-120"/>
              </a:rPr>
              <a:t>SKIP THE LABOR CERTIFICATION</a:t>
            </a:r>
            <a:endParaRPr lang="en-US" sz="16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44" name="Text 9">
            <a:extLst>
              <a:ext uri="{FF2B5EF4-FFF2-40B4-BE49-F238E27FC236}">
                <a16:creationId xmlns:a16="http://schemas.microsoft.com/office/drawing/2014/main" id="{2DE84D57-A4DD-B96E-E33E-AC8E76D98A16}"/>
              </a:ext>
            </a:extLst>
          </p:cNvPr>
          <p:cNvSpPr/>
          <p:nvPr/>
        </p:nvSpPr>
        <p:spPr>
          <a:xfrm>
            <a:off x="6529832" y="2871291"/>
            <a:ext cx="4748149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56718" indent="-156718" algn="l">
              <a:lnSpc>
                <a:spcPts val="203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No wage request or recruitment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03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No job offer required: the case moves with the employee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03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Fits when PERM is hard to support, e.g. after layoffs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6" name="Shape 10">
            <a:extLst>
              <a:ext uri="{FF2B5EF4-FFF2-40B4-BE49-F238E27FC236}">
                <a16:creationId xmlns:a16="http://schemas.microsoft.com/office/drawing/2014/main" id="{290E9FDB-4EA1-2506-85C1-D9BC6C30978F}"/>
              </a:ext>
            </a:extLst>
          </p:cNvPr>
          <p:cNvSpPr/>
          <p:nvPr/>
        </p:nvSpPr>
        <p:spPr>
          <a:xfrm>
            <a:off x="812800" y="4430594"/>
            <a:ext cx="10566400" cy="0"/>
          </a:xfrm>
          <a:prstGeom prst="line">
            <a:avLst/>
          </a:prstGeom>
          <a:noFill/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8" name="Text 11">
            <a:extLst>
              <a:ext uri="{FF2B5EF4-FFF2-40B4-BE49-F238E27FC236}">
                <a16:creationId xmlns:a16="http://schemas.microsoft.com/office/drawing/2014/main" id="{05650618-FE09-0E56-C0E1-2A579A30A9B2}"/>
              </a:ext>
            </a:extLst>
          </p:cNvPr>
          <p:cNvSpPr/>
          <p:nvPr/>
        </p:nvSpPr>
        <p:spPr>
          <a:xfrm>
            <a:off x="812800" y="4550074"/>
            <a:ext cx="6406147" cy="274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Premium processing: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EB-1A 15 business days · NIW 45 business days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 12">
            <a:extLst>
              <a:ext uri="{FF2B5EF4-FFF2-40B4-BE49-F238E27FC236}">
                <a16:creationId xmlns:a16="http://schemas.microsoft.com/office/drawing/2014/main" id="{E9F8CCB4-DA2A-431B-12E3-371D4594D7EA}"/>
              </a:ext>
            </a:extLst>
          </p:cNvPr>
          <p:cNvSpPr/>
          <p:nvPr/>
        </p:nvSpPr>
        <p:spPr>
          <a:xfrm>
            <a:off x="7597782" y="4539944"/>
            <a:ext cx="2880955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+mn-lt"/>
                <a:ea typeface="Arial" pitchFamily="34" charset="-122"/>
                <a:cs typeface="Arial" pitchFamily="34" charset="-120"/>
              </a:rPr>
              <a:t>Approvals have tightened →</a:t>
            </a:r>
            <a:endParaRPr lang="en-US" sz="1600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1984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0558F-5BA6-B8E1-F6E7-0D103117F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TO PERM · APPROVAL TRENDS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33630-E2F7-4B24-D81E-89790996DA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4B5D7B8D-E51F-6870-B14C-43F8F837CBCE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5"/>
                </a:solidFill>
                <a:latin typeface="Proxima Nova" panose="020B0604020202020204" charset="0"/>
              </a:rPr>
              <a:t>EB-1A AND NIW APPROVALS HAVE DROPPED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78B30D82-D272-A61B-08EC-A0E1C3DE48C7}"/>
              </a:ext>
            </a:extLst>
          </p:cNvPr>
          <p:cNvSpPr/>
          <p:nvPr/>
        </p:nvSpPr>
        <p:spPr>
          <a:xfrm>
            <a:off x="812800" y="1947774"/>
            <a:ext cx="177800" cy="177800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989D2A18-A937-0EBA-96DA-C27BFBCABCD9}"/>
              </a:ext>
            </a:extLst>
          </p:cNvPr>
          <p:cNvSpPr/>
          <p:nvPr/>
        </p:nvSpPr>
        <p:spPr>
          <a:xfrm>
            <a:off x="1066800" y="1930014"/>
            <a:ext cx="33484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EB-1A: down every quarter, to ~32%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6183418B-75E3-A93F-DA5A-E8E39F403EA4}"/>
              </a:ext>
            </a:extLst>
          </p:cNvPr>
          <p:cNvSpPr/>
          <p:nvPr/>
        </p:nvSpPr>
        <p:spPr>
          <a:xfrm>
            <a:off x="4538887" y="1947774"/>
            <a:ext cx="177800" cy="17780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E3EA3153-C17D-8700-514A-B75D5979AC39}"/>
              </a:ext>
            </a:extLst>
          </p:cNvPr>
          <p:cNvSpPr/>
          <p:nvPr/>
        </p:nvSpPr>
        <p:spPr>
          <a:xfrm>
            <a:off x="4792887" y="1930014"/>
            <a:ext cx="3847330" cy="195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NIW: fell to ~36%, recovering to ~55%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E6D7E17F-5CE7-8537-68CC-5A35D7D4992D}"/>
              </a:ext>
            </a:extLst>
          </p:cNvPr>
          <p:cNvSpPr/>
          <p:nvPr/>
        </p:nvSpPr>
        <p:spPr>
          <a:xfrm>
            <a:off x="988467" y="245482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75%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61AF79FC-22E9-7F2A-FD50-9A314D8A4124}"/>
              </a:ext>
            </a:extLst>
          </p:cNvPr>
          <p:cNvSpPr/>
          <p:nvPr/>
        </p:nvSpPr>
        <p:spPr>
          <a:xfrm>
            <a:off x="866775" y="2693543"/>
            <a:ext cx="609600" cy="2000250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60C37AE4-5126-0202-5A82-529E7DA99004}"/>
              </a:ext>
            </a:extLst>
          </p:cNvPr>
          <p:cNvSpPr/>
          <p:nvPr/>
        </p:nvSpPr>
        <p:spPr>
          <a:xfrm>
            <a:off x="1648867" y="277232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63%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Shape 9">
            <a:extLst>
              <a:ext uri="{FF2B5EF4-FFF2-40B4-BE49-F238E27FC236}">
                <a16:creationId xmlns:a16="http://schemas.microsoft.com/office/drawing/2014/main" id="{B6555CD4-7964-876E-E5FF-C74F89C2E34B}"/>
              </a:ext>
            </a:extLst>
          </p:cNvPr>
          <p:cNvSpPr/>
          <p:nvPr/>
        </p:nvSpPr>
        <p:spPr>
          <a:xfrm>
            <a:off x="1527175" y="3011043"/>
            <a:ext cx="609600" cy="168275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253CC2A1-3EA8-DA3C-3072-1C97F7D72A7B}"/>
              </a:ext>
            </a:extLst>
          </p:cNvPr>
          <p:cNvSpPr/>
          <p:nvPr/>
        </p:nvSpPr>
        <p:spPr>
          <a:xfrm>
            <a:off x="1135787" y="4769993"/>
            <a:ext cx="73187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Q1 FY25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6D166C1E-DF68-1BC9-3284-AC5B39FD4DDB}"/>
              </a:ext>
            </a:extLst>
          </p:cNvPr>
          <p:cNvSpPr/>
          <p:nvPr/>
        </p:nvSpPr>
        <p:spPr>
          <a:xfrm>
            <a:off x="2518817" y="250562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73%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Shape 12">
            <a:extLst>
              <a:ext uri="{FF2B5EF4-FFF2-40B4-BE49-F238E27FC236}">
                <a16:creationId xmlns:a16="http://schemas.microsoft.com/office/drawing/2014/main" id="{6811D055-7DB2-9DDF-6069-F992FAF8CC6D}"/>
              </a:ext>
            </a:extLst>
          </p:cNvPr>
          <p:cNvSpPr/>
          <p:nvPr/>
        </p:nvSpPr>
        <p:spPr>
          <a:xfrm>
            <a:off x="2397125" y="2744343"/>
            <a:ext cx="609600" cy="1949450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4707D27B-BE20-6064-572A-48952DE5A9B9}"/>
              </a:ext>
            </a:extLst>
          </p:cNvPr>
          <p:cNvSpPr/>
          <p:nvPr/>
        </p:nvSpPr>
        <p:spPr>
          <a:xfrm>
            <a:off x="3179217" y="267072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67%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Shape 14">
            <a:extLst>
              <a:ext uri="{FF2B5EF4-FFF2-40B4-BE49-F238E27FC236}">
                <a16:creationId xmlns:a16="http://schemas.microsoft.com/office/drawing/2014/main" id="{B5E42247-F5E5-72A6-CAC0-62BFB3CE58B4}"/>
              </a:ext>
            </a:extLst>
          </p:cNvPr>
          <p:cNvSpPr/>
          <p:nvPr/>
        </p:nvSpPr>
        <p:spPr>
          <a:xfrm>
            <a:off x="3057525" y="2909443"/>
            <a:ext cx="609600" cy="178435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79478F0D-CBF6-3D00-C2C9-95A3A3B71E47}"/>
              </a:ext>
            </a:extLst>
          </p:cNvPr>
          <p:cNvSpPr/>
          <p:nvPr/>
        </p:nvSpPr>
        <p:spPr>
          <a:xfrm>
            <a:off x="2666137" y="4769993"/>
            <a:ext cx="73187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Q2 FY25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1DBBCDAB-4B3C-3C6A-72AC-526BB2007B60}"/>
              </a:ext>
            </a:extLst>
          </p:cNvPr>
          <p:cNvSpPr/>
          <p:nvPr/>
        </p:nvSpPr>
        <p:spPr>
          <a:xfrm>
            <a:off x="4049167" y="267072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67%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" name="Shape 17">
            <a:extLst>
              <a:ext uri="{FF2B5EF4-FFF2-40B4-BE49-F238E27FC236}">
                <a16:creationId xmlns:a16="http://schemas.microsoft.com/office/drawing/2014/main" id="{DBD05C5D-913F-5E90-298C-30C32C284CAA}"/>
              </a:ext>
            </a:extLst>
          </p:cNvPr>
          <p:cNvSpPr/>
          <p:nvPr/>
        </p:nvSpPr>
        <p:spPr>
          <a:xfrm>
            <a:off x="3927475" y="2909443"/>
            <a:ext cx="609600" cy="1784350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188CF104-4AE3-7405-1DC5-38430D51A82E}"/>
              </a:ext>
            </a:extLst>
          </p:cNvPr>
          <p:cNvSpPr/>
          <p:nvPr/>
        </p:nvSpPr>
        <p:spPr>
          <a:xfrm>
            <a:off x="4709567" y="301362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54%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Shape 19">
            <a:extLst>
              <a:ext uri="{FF2B5EF4-FFF2-40B4-BE49-F238E27FC236}">
                <a16:creationId xmlns:a16="http://schemas.microsoft.com/office/drawing/2014/main" id="{91142299-1AD0-5302-4056-EBB746B865FB}"/>
              </a:ext>
            </a:extLst>
          </p:cNvPr>
          <p:cNvSpPr/>
          <p:nvPr/>
        </p:nvSpPr>
        <p:spPr>
          <a:xfrm>
            <a:off x="4587875" y="3252343"/>
            <a:ext cx="609600" cy="144145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Text 20">
            <a:extLst>
              <a:ext uri="{FF2B5EF4-FFF2-40B4-BE49-F238E27FC236}">
                <a16:creationId xmlns:a16="http://schemas.microsoft.com/office/drawing/2014/main" id="{5D1E4290-42BF-8000-1A20-840B7344C410}"/>
              </a:ext>
            </a:extLst>
          </p:cNvPr>
          <p:cNvSpPr/>
          <p:nvPr/>
        </p:nvSpPr>
        <p:spPr>
          <a:xfrm>
            <a:off x="4196487" y="4769993"/>
            <a:ext cx="73187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Q3 FY25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6" name="Text 21">
            <a:extLst>
              <a:ext uri="{FF2B5EF4-FFF2-40B4-BE49-F238E27FC236}">
                <a16:creationId xmlns:a16="http://schemas.microsoft.com/office/drawing/2014/main" id="{C9F803E4-28F2-8175-48C6-5DFE2AAA1650}"/>
              </a:ext>
            </a:extLst>
          </p:cNvPr>
          <p:cNvSpPr/>
          <p:nvPr/>
        </p:nvSpPr>
        <p:spPr>
          <a:xfrm>
            <a:off x="5579517" y="303902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53%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8" name="Shape 22">
            <a:extLst>
              <a:ext uri="{FF2B5EF4-FFF2-40B4-BE49-F238E27FC236}">
                <a16:creationId xmlns:a16="http://schemas.microsoft.com/office/drawing/2014/main" id="{7E430866-F724-E30C-DBE1-43190862D565}"/>
              </a:ext>
            </a:extLst>
          </p:cNvPr>
          <p:cNvSpPr/>
          <p:nvPr/>
        </p:nvSpPr>
        <p:spPr>
          <a:xfrm>
            <a:off x="5457825" y="3277743"/>
            <a:ext cx="609600" cy="1416050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 23">
            <a:extLst>
              <a:ext uri="{FF2B5EF4-FFF2-40B4-BE49-F238E27FC236}">
                <a16:creationId xmlns:a16="http://schemas.microsoft.com/office/drawing/2014/main" id="{99EFCB12-00F3-1E72-E7C8-1ED0DD145F59}"/>
              </a:ext>
            </a:extLst>
          </p:cNvPr>
          <p:cNvSpPr/>
          <p:nvPr/>
        </p:nvSpPr>
        <p:spPr>
          <a:xfrm>
            <a:off x="6239917" y="349622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36%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2" name="Shape 24">
            <a:extLst>
              <a:ext uri="{FF2B5EF4-FFF2-40B4-BE49-F238E27FC236}">
                <a16:creationId xmlns:a16="http://schemas.microsoft.com/office/drawing/2014/main" id="{423441C9-3B42-2015-30ED-6CB113369635}"/>
              </a:ext>
            </a:extLst>
          </p:cNvPr>
          <p:cNvSpPr/>
          <p:nvPr/>
        </p:nvSpPr>
        <p:spPr>
          <a:xfrm>
            <a:off x="6118225" y="3734943"/>
            <a:ext cx="609600" cy="95885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4" name="Text 25">
            <a:extLst>
              <a:ext uri="{FF2B5EF4-FFF2-40B4-BE49-F238E27FC236}">
                <a16:creationId xmlns:a16="http://schemas.microsoft.com/office/drawing/2014/main" id="{FF313972-EAC2-C479-D686-87EAF3DC7AB7}"/>
              </a:ext>
            </a:extLst>
          </p:cNvPr>
          <p:cNvSpPr/>
          <p:nvPr/>
        </p:nvSpPr>
        <p:spPr>
          <a:xfrm>
            <a:off x="5726837" y="4769993"/>
            <a:ext cx="73187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Q4 FY25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6" name="Text 26">
            <a:extLst>
              <a:ext uri="{FF2B5EF4-FFF2-40B4-BE49-F238E27FC236}">
                <a16:creationId xmlns:a16="http://schemas.microsoft.com/office/drawing/2014/main" id="{A1162DA6-3A60-64B5-1EF6-AD6C8F3A7875}"/>
              </a:ext>
            </a:extLst>
          </p:cNvPr>
          <p:cNvSpPr/>
          <p:nvPr/>
        </p:nvSpPr>
        <p:spPr>
          <a:xfrm>
            <a:off x="7109867" y="320412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47%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8" name="Shape 27">
            <a:extLst>
              <a:ext uri="{FF2B5EF4-FFF2-40B4-BE49-F238E27FC236}">
                <a16:creationId xmlns:a16="http://schemas.microsoft.com/office/drawing/2014/main" id="{68E73B53-3183-7E68-8FCB-AF20657FDE63}"/>
              </a:ext>
            </a:extLst>
          </p:cNvPr>
          <p:cNvSpPr/>
          <p:nvPr/>
        </p:nvSpPr>
        <p:spPr>
          <a:xfrm>
            <a:off x="6988175" y="3442843"/>
            <a:ext cx="609600" cy="1250950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0" name="Text 28">
            <a:extLst>
              <a:ext uri="{FF2B5EF4-FFF2-40B4-BE49-F238E27FC236}">
                <a16:creationId xmlns:a16="http://schemas.microsoft.com/office/drawing/2014/main" id="{433EEC81-0761-4395-E4F5-AF7462224A26}"/>
              </a:ext>
            </a:extLst>
          </p:cNvPr>
          <p:cNvSpPr/>
          <p:nvPr/>
        </p:nvSpPr>
        <p:spPr>
          <a:xfrm>
            <a:off x="7770267" y="330572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43%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2" name="Shape 29">
            <a:extLst>
              <a:ext uri="{FF2B5EF4-FFF2-40B4-BE49-F238E27FC236}">
                <a16:creationId xmlns:a16="http://schemas.microsoft.com/office/drawing/2014/main" id="{AA12E4D9-BF6D-2314-7433-BCB5CF391A85}"/>
              </a:ext>
            </a:extLst>
          </p:cNvPr>
          <p:cNvSpPr/>
          <p:nvPr/>
        </p:nvSpPr>
        <p:spPr>
          <a:xfrm>
            <a:off x="7648575" y="3544443"/>
            <a:ext cx="609600" cy="114935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4" name="Text 30">
            <a:extLst>
              <a:ext uri="{FF2B5EF4-FFF2-40B4-BE49-F238E27FC236}">
                <a16:creationId xmlns:a16="http://schemas.microsoft.com/office/drawing/2014/main" id="{2D0532E6-B9E3-4A00-B1B1-5E2D0D664E05}"/>
              </a:ext>
            </a:extLst>
          </p:cNvPr>
          <p:cNvSpPr/>
          <p:nvPr/>
        </p:nvSpPr>
        <p:spPr>
          <a:xfrm>
            <a:off x="7257187" y="4769993"/>
            <a:ext cx="73187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Q1 FY26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6" name="Text 31">
            <a:extLst>
              <a:ext uri="{FF2B5EF4-FFF2-40B4-BE49-F238E27FC236}">
                <a16:creationId xmlns:a16="http://schemas.microsoft.com/office/drawing/2014/main" id="{044C27B8-EE79-E8F7-1050-90234B478A54}"/>
              </a:ext>
            </a:extLst>
          </p:cNvPr>
          <p:cNvSpPr/>
          <p:nvPr/>
        </p:nvSpPr>
        <p:spPr>
          <a:xfrm>
            <a:off x="8640217" y="333747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42%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8" name="Shape 32">
            <a:extLst>
              <a:ext uri="{FF2B5EF4-FFF2-40B4-BE49-F238E27FC236}">
                <a16:creationId xmlns:a16="http://schemas.microsoft.com/office/drawing/2014/main" id="{C602D6B8-6AA7-BA2C-2063-BBA8F5CC94A3}"/>
              </a:ext>
            </a:extLst>
          </p:cNvPr>
          <p:cNvSpPr/>
          <p:nvPr/>
        </p:nvSpPr>
        <p:spPr>
          <a:xfrm>
            <a:off x="8518525" y="3576193"/>
            <a:ext cx="609600" cy="1117600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0" name="Text 33">
            <a:extLst>
              <a:ext uri="{FF2B5EF4-FFF2-40B4-BE49-F238E27FC236}">
                <a16:creationId xmlns:a16="http://schemas.microsoft.com/office/drawing/2014/main" id="{46F65CC4-5F54-ECF7-9119-B967DBBC0F9E}"/>
              </a:ext>
            </a:extLst>
          </p:cNvPr>
          <p:cNvSpPr/>
          <p:nvPr/>
        </p:nvSpPr>
        <p:spPr>
          <a:xfrm>
            <a:off x="9300617" y="317237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48%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2" name="Shape 34">
            <a:extLst>
              <a:ext uri="{FF2B5EF4-FFF2-40B4-BE49-F238E27FC236}">
                <a16:creationId xmlns:a16="http://schemas.microsoft.com/office/drawing/2014/main" id="{E335C46F-DEB2-72F0-5B20-0B776B59BEE1}"/>
              </a:ext>
            </a:extLst>
          </p:cNvPr>
          <p:cNvSpPr/>
          <p:nvPr/>
        </p:nvSpPr>
        <p:spPr>
          <a:xfrm>
            <a:off x="9178925" y="3411093"/>
            <a:ext cx="609600" cy="128270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4" name="Text 35">
            <a:extLst>
              <a:ext uri="{FF2B5EF4-FFF2-40B4-BE49-F238E27FC236}">
                <a16:creationId xmlns:a16="http://schemas.microsoft.com/office/drawing/2014/main" id="{4B8B8F82-D578-60AC-76E3-1822A8C39CDA}"/>
              </a:ext>
            </a:extLst>
          </p:cNvPr>
          <p:cNvSpPr/>
          <p:nvPr/>
        </p:nvSpPr>
        <p:spPr>
          <a:xfrm>
            <a:off x="8787537" y="4769993"/>
            <a:ext cx="73187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Q2 FY26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6" name="Text 36">
            <a:extLst>
              <a:ext uri="{FF2B5EF4-FFF2-40B4-BE49-F238E27FC236}">
                <a16:creationId xmlns:a16="http://schemas.microsoft.com/office/drawing/2014/main" id="{5F8BBE3B-463E-D2D3-4ADA-28F10DD6C2ED}"/>
              </a:ext>
            </a:extLst>
          </p:cNvPr>
          <p:cNvSpPr/>
          <p:nvPr/>
        </p:nvSpPr>
        <p:spPr>
          <a:xfrm>
            <a:off x="10170567" y="360417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32%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8" name="Shape 37">
            <a:extLst>
              <a:ext uri="{FF2B5EF4-FFF2-40B4-BE49-F238E27FC236}">
                <a16:creationId xmlns:a16="http://schemas.microsoft.com/office/drawing/2014/main" id="{A9F14BB3-5F51-0D8E-B031-A3F620285639}"/>
              </a:ext>
            </a:extLst>
          </p:cNvPr>
          <p:cNvSpPr/>
          <p:nvPr/>
        </p:nvSpPr>
        <p:spPr>
          <a:xfrm>
            <a:off x="10048875" y="3842893"/>
            <a:ext cx="609600" cy="850900"/>
          </a:xfrm>
          <a:prstGeom prst="rect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0" name="Text 38">
            <a:extLst>
              <a:ext uri="{FF2B5EF4-FFF2-40B4-BE49-F238E27FC236}">
                <a16:creationId xmlns:a16="http://schemas.microsoft.com/office/drawing/2014/main" id="{BC7DF746-4B12-6824-D7A0-C4A273D0616C}"/>
              </a:ext>
            </a:extLst>
          </p:cNvPr>
          <p:cNvSpPr/>
          <p:nvPr/>
        </p:nvSpPr>
        <p:spPr>
          <a:xfrm>
            <a:off x="10830967" y="2988222"/>
            <a:ext cx="36611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55%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2" name="Shape 39">
            <a:extLst>
              <a:ext uri="{FF2B5EF4-FFF2-40B4-BE49-F238E27FC236}">
                <a16:creationId xmlns:a16="http://schemas.microsoft.com/office/drawing/2014/main" id="{4B569D43-FCAD-0572-6AD4-ACF312309D46}"/>
              </a:ext>
            </a:extLst>
          </p:cNvPr>
          <p:cNvSpPr/>
          <p:nvPr/>
        </p:nvSpPr>
        <p:spPr>
          <a:xfrm>
            <a:off x="10709275" y="3226943"/>
            <a:ext cx="609600" cy="146685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4" name="Text 40">
            <a:extLst>
              <a:ext uri="{FF2B5EF4-FFF2-40B4-BE49-F238E27FC236}">
                <a16:creationId xmlns:a16="http://schemas.microsoft.com/office/drawing/2014/main" id="{81837767-E483-536A-0177-6FFA5DE2393F}"/>
              </a:ext>
            </a:extLst>
          </p:cNvPr>
          <p:cNvSpPr/>
          <p:nvPr/>
        </p:nvSpPr>
        <p:spPr>
          <a:xfrm>
            <a:off x="10317887" y="4769993"/>
            <a:ext cx="73187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Q3 FY26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6771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1A01C-8265-6EAC-78C6-FB0AB3F8B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TO PERM · SCORECARD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B189E-CA55-1A9F-8C9F-8EDAC8A78E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91F56140-E020-C978-D530-0561DA30DAF0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5"/>
                </a:solidFill>
                <a:latin typeface="Proxima Nova" panose="020B0604020202020204" charset="0"/>
              </a:rPr>
              <a:t>HOW RELIABLE IS EACH PATH RIGHT NOW?</a:t>
            </a:r>
          </a:p>
        </p:txBody>
      </p:sp>
      <p:graphicFrame>
        <p:nvGraphicFramePr>
          <p:cNvPr id="8" name="Table 0">
            <a:extLst>
              <a:ext uri="{FF2B5EF4-FFF2-40B4-BE49-F238E27FC236}">
                <a16:creationId xmlns:a16="http://schemas.microsoft.com/office/drawing/2014/main" id="{52C4DB04-9229-F672-FC28-20C58050B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283047"/>
              </p:ext>
            </p:extLst>
          </p:nvPr>
        </p:nvGraphicFramePr>
        <p:xfrm>
          <a:off x="825500" y="1897261"/>
          <a:ext cx="9976168" cy="2514897"/>
        </p:xfrm>
        <a:graphic>
          <a:graphicData uri="http://schemas.openxmlformats.org/drawingml/2006/table">
            <a:tbl>
              <a:tblPr/>
              <a:tblGrid>
                <a:gridCol w="1190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52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4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71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Path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Needs PERM?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Latest approval rate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Final action date: ROW / China / India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Our read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EB-1A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~32% (Q3 FY26)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Current / Jul 2023 / Feb 2023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Low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EB-2 NIW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~55% (Q3 FY26)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Jan 2025 / Oct 2021 / Nov 2013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Moderate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EB-1B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~95% (Q1 FY26)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Current / Jul 2023 / Feb 2023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High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EB-1C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~97% (Q1 FY26)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Current / Jul 2023 / Feb 2023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High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Schedule A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No recruitment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Not reported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EB-3: May 2024 / Jan 2022 / Jan 2014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High, if eligible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PERM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EB-2: Jan 2025 / Oct 2021 / Nov 2013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High, slower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7773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B29B2-FBE6-8C27-BEDD-0E0A4583E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TO PERM · EB-1B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7798B-E8BE-835E-062F-C318207455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A858D6B-B84C-B43E-7F1E-68DEE97CC59A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5"/>
                </a:solidFill>
                <a:latin typeface="Proxima Nova" panose="020B0604020202020204" charset="0"/>
              </a:rPr>
              <a:t>EB-1B: OUTSTANDING RESEARCHERS</a:t>
            </a: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E62D29C8-3145-CFDB-594B-E369254ECCBE}"/>
              </a:ext>
            </a:extLst>
          </p:cNvPr>
          <p:cNvSpPr/>
          <p:nvPr/>
        </p:nvSpPr>
        <p:spPr>
          <a:xfrm>
            <a:off x="812800" y="1935361"/>
            <a:ext cx="711606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What the employee and employer need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530A9F67-7898-0111-5AB5-6EAE7A676D76}"/>
              </a:ext>
            </a:extLst>
          </p:cNvPr>
          <p:cNvSpPr/>
          <p:nvPr/>
        </p:nvSpPr>
        <p:spPr>
          <a:xfrm>
            <a:off x="910082" y="2280741"/>
            <a:ext cx="7011162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6718" indent="-156718" algn="l">
              <a:lnSpc>
                <a:spcPts val="210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International recognition as outstanding in an academic field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10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At least 3 years of research or teaching experience in that field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10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 permanent research position, or a tenure or tenure-track role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10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Evidence meeting at least 2 of 6 regulatory criteria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10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Private employers: at least 3 full-time researchers and documented accomplishments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4D7B0A37-3A98-2890-1C1A-059534056D91}"/>
              </a:ext>
            </a:extLst>
          </p:cNvPr>
          <p:cNvSpPr/>
          <p:nvPr/>
        </p:nvSpPr>
        <p:spPr>
          <a:xfrm>
            <a:off x="8077200" y="1935361"/>
            <a:ext cx="3302000" cy="2754313"/>
          </a:xfrm>
          <a:prstGeom prst="roundRect">
            <a:avLst>
              <a:gd name="adj" fmla="val 1844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44AA3B4E-3D66-B027-9853-2079DA3721C4}"/>
              </a:ext>
            </a:extLst>
          </p:cNvPr>
          <p:cNvSpPr/>
          <p:nvPr/>
        </p:nvSpPr>
        <p:spPr>
          <a:xfrm>
            <a:off x="8382000" y="2240161"/>
            <a:ext cx="277317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Georgia" pitchFamily="18" charset="-122"/>
                <a:cs typeface="Georgia" pitchFamily="18" charset="-120"/>
              </a:rPr>
              <a:t>~</a:t>
            </a:r>
            <a:r>
              <a:rPr lang="en-US" sz="6000" b="1" dirty="0">
                <a:solidFill>
                  <a:schemeClr val="bg1"/>
                </a:solidFill>
                <a:latin typeface="+mn-lt"/>
                <a:ea typeface="Georgia" pitchFamily="18" charset="-122"/>
                <a:cs typeface="Georgia" pitchFamily="18" charset="-120"/>
              </a:rPr>
              <a:t>95</a:t>
            </a:r>
            <a:r>
              <a:rPr lang="en-US" sz="1600" b="1" dirty="0">
                <a:solidFill>
                  <a:schemeClr val="bg1"/>
                </a:solidFill>
                <a:latin typeface="+mn-lt"/>
                <a:ea typeface="Georgia" pitchFamily="18" charset="-122"/>
                <a:cs typeface="Georgia" pitchFamily="18" charset="-120"/>
              </a:rPr>
              <a:t>%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9A642C3E-B722-DD7B-E95C-EA2607CC8416}"/>
              </a:ext>
            </a:extLst>
          </p:cNvPr>
          <p:cNvSpPr/>
          <p:nvPr/>
        </p:nvSpPr>
        <p:spPr>
          <a:xfrm>
            <a:off x="8382000" y="3179961"/>
            <a:ext cx="277317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approval rate, Q1 FY2026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8" name="Image 0" descr="line">
            <a:extLst>
              <a:ext uri="{FF2B5EF4-FFF2-40B4-BE49-F238E27FC236}">
                <a16:creationId xmlns:a16="http://schemas.microsoft.com/office/drawing/2014/main" id="{4879EF03-F122-D71C-A251-0C6DC2E558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82000" y="3530402"/>
            <a:ext cx="2692400" cy="6350"/>
          </a:xfrm>
          <a:prstGeom prst="rect">
            <a:avLst/>
          </a:prstGeom>
        </p:spPr>
      </p:pic>
      <p:sp>
        <p:nvSpPr>
          <p:cNvPr id="20" name="Text 7">
            <a:extLst>
              <a:ext uri="{FF2B5EF4-FFF2-40B4-BE49-F238E27FC236}">
                <a16:creationId xmlns:a16="http://schemas.microsoft.com/office/drawing/2014/main" id="{9A5E8DB8-9717-B50E-A013-2615836505B2}"/>
              </a:ext>
            </a:extLst>
          </p:cNvPr>
          <p:cNvSpPr/>
          <p:nvPr/>
        </p:nvSpPr>
        <p:spPr>
          <a:xfrm>
            <a:off x="8382000" y="3638352"/>
            <a:ext cx="2773172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No PERM. Employer files the I-140. Premium processing in 15 business days.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0366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319E9-1E1F-5930-4FF3-D270C30FC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TO PERM · EB-1C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7A011-4182-B779-A85D-4E84F18874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FD7AEEB5-41D5-2946-EC5E-A452D1D9B73C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5"/>
                </a:solidFill>
                <a:latin typeface="Proxima Nova" panose="020B0604020202020204" charset="0"/>
              </a:rPr>
              <a:t>EB-1C: MULTINATIONAL MANAGERS</a:t>
            </a: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B10C3F67-A803-DDED-C421-9A55561F6965}"/>
              </a:ext>
            </a:extLst>
          </p:cNvPr>
          <p:cNvSpPr/>
          <p:nvPr/>
        </p:nvSpPr>
        <p:spPr>
          <a:xfrm>
            <a:off x="812800" y="1935361"/>
            <a:ext cx="711606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What the employee and employer need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23CF7DCD-4494-93F3-0CA5-94799F786992}"/>
              </a:ext>
            </a:extLst>
          </p:cNvPr>
          <p:cNvSpPr/>
          <p:nvPr/>
        </p:nvSpPr>
        <p:spPr>
          <a:xfrm>
            <a:off x="910082" y="2280741"/>
            <a:ext cx="7011162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6718" indent="-156718" algn="l">
              <a:lnSpc>
                <a:spcPts val="210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1 of the last 3 years abroad as a manager or executive for a related company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10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 qualifying relationship: parent, branch, affiliate or subsidiary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10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US employer doing business for at least 1 year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  <a:p>
            <a:pPr marL="156718" indent="-156718" algn="l">
              <a:lnSpc>
                <a:spcPts val="2100"/>
              </a:lnSpc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 managerial or executive US role; a title alone isn’t enough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0D9BC0FE-AEB8-5349-43F7-560AC2CB3D89}"/>
              </a:ext>
            </a:extLst>
          </p:cNvPr>
          <p:cNvSpPr/>
          <p:nvPr/>
        </p:nvSpPr>
        <p:spPr>
          <a:xfrm>
            <a:off x="812800" y="3449141"/>
            <a:ext cx="7264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+mn-lt"/>
                <a:ea typeface="Arial" pitchFamily="34" charset="-122"/>
                <a:cs typeface="Arial" pitchFamily="34" charset="-120"/>
              </a:rPr>
              <a:t>Common RFE themes: proof of managerial duties, the role abroad, ability to pay</a:t>
            </a:r>
            <a:endParaRPr lang="en-US" sz="16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2ACBFE24-12FB-A34D-1B21-9F38392817ED}"/>
              </a:ext>
            </a:extLst>
          </p:cNvPr>
          <p:cNvSpPr/>
          <p:nvPr/>
        </p:nvSpPr>
        <p:spPr>
          <a:xfrm>
            <a:off x="8077200" y="1935361"/>
            <a:ext cx="3302000" cy="2505472"/>
          </a:xfrm>
          <a:prstGeom prst="roundRect">
            <a:avLst>
              <a:gd name="adj" fmla="val 2028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5F217A72-8B60-F7DF-B046-4302AD3FE73C}"/>
              </a:ext>
            </a:extLst>
          </p:cNvPr>
          <p:cNvSpPr/>
          <p:nvPr/>
        </p:nvSpPr>
        <p:spPr>
          <a:xfrm>
            <a:off x="8382000" y="2240161"/>
            <a:ext cx="277317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Georgia" pitchFamily="18" charset="-122"/>
                <a:cs typeface="Georgia" pitchFamily="18" charset="-120"/>
              </a:rPr>
              <a:t>~</a:t>
            </a:r>
            <a:r>
              <a:rPr lang="en-US" sz="6000" b="1" dirty="0">
                <a:solidFill>
                  <a:schemeClr val="bg1"/>
                </a:solidFill>
                <a:latin typeface="+mn-lt"/>
                <a:ea typeface="Georgia" pitchFamily="18" charset="-122"/>
                <a:cs typeface="Georgia" pitchFamily="18" charset="-120"/>
              </a:rPr>
              <a:t>97%</a:t>
            </a:r>
            <a:endParaRPr lang="en-US" sz="6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C2866031-92CF-6E62-3D27-CA207E2FCB1C}"/>
              </a:ext>
            </a:extLst>
          </p:cNvPr>
          <p:cNvSpPr/>
          <p:nvPr/>
        </p:nvSpPr>
        <p:spPr>
          <a:xfrm>
            <a:off x="8382000" y="3179961"/>
            <a:ext cx="277317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approval rate, Q1 FY2026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 0" descr="line">
            <a:extLst>
              <a:ext uri="{FF2B5EF4-FFF2-40B4-BE49-F238E27FC236}">
                <a16:creationId xmlns:a16="http://schemas.microsoft.com/office/drawing/2014/main" id="{C73C5F2E-AF63-77F0-784C-BF02347297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82000" y="3530402"/>
            <a:ext cx="2692400" cy="6350"/>
          </a:xfrm>
          <a:prstGeom prst="rect">
            <a:avLst/>
          </a:prstGeom>
        </p:spPr>
      </p:pic>
      <p:sp>
        <p:nvSpPr>
          <p:cNvPr id="22" name="Text 8">
            <a:extLst>
              <a:ext uri="{FF2B5EF4-FFF2-40B4-BE49-F238E27FC236}">
                <a16:creationId xmlns:a16="http://schemas.microsoft.com/office/drawing/2014/main" id="{2F256897-F457-54FD-0988-8AB1DA956D9D}"/>
              </a:ext>
            </a:extLst>
          </p:cNvPr>
          <p:cNvSpPr/>
          <p:nvPr/>
        </p:nvSpPr>
        <p:spPr>
          <a:xfrm>
            <a:off x="8382000" y="3638352"/>
            <a:ext cx="2773172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No PERM. Premium processing in 45 business days.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5597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C9BE2-9467-BD3A-2AA5-033768048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TO PERM · SCHEDULE 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1E4B99-31DA-6ED3-89B6-1C9317D97F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FE649B51-20D6-C29E-4261-2B53BD48D9C5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5"/>
                </a:solidFill>
                <a:latin typeface="Proxima Nova" panose="020B0604020202020204" charset="0"/>
              </a:rPr>
              <a:t>SCHEDULE A: RELIABLE, BUT NARROW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E8E73FB4-24ED-300B-D760-8683B796C67B}"/>
              </a:ext>
            </a:extLst>
          </p:cNvPr>
          <p:cNvSpPr/>
          <p:nvPr/>
        </p:nvSpPr>
        <p:spPr>
          <a:xfrm>
            <a:off x="815975" y="1938536"/>
            <a:ext cx="3380284" cy="2839244"/>
          </a:xfrm>
          <a:prstGeom prst="roundRect">
            <a:avLst>
              <a:gd name="adj" fmla="val 1677"/>
            </a:avLst>
          </a:prstGeom>
          <a:solidFill>
            <a:srgbClr val="FFFFFF"/>
          </a:solidFill>
          <a:ln w="63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D6292D6D-5B33-8B5A-9C14-C5630D4C6122}"/>
              </a:ext>
            </a:extLst>
          </p:cNvPr>
          <p:cNvSpPr/>
          <p:nvPr/>
        </p:nvSpPr>
        <p:spPr>
          <a:xfrm>
            <a:off x="1047750" y="2170311"/>
            <a:ext cx="300423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accent5"/>
                </a:solidFill>
                <a:latin typeface="+mn-lt"/>
                <a:ea typeface="Arial" pitchFamily="34" charset="-122"/>
                <a:cs typeface="Arial" pitchFamily="34" charset="-120"/>
              </a:rPr>
              <a:t>GROUP I</a:t>
            </a:r>
            <a:endParaRPr lang="en-US" sz="16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DCA9B26E-8A17-650E-944A-421293FAB140}"/>
              </a:ext>
            </a:extLst>
          </p:cNvPr>
          <p:cNvSpPr/>
          <p:nvPr/>
        </p:nvSpPr>
        <p:spPr>
          <a:xfrm>
            <a:off x="1047750" y="2485231"/>
            <a:ext cx="3004236" cy="9892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Registered nurses and physical therapists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5AECB1D2-C4F0-2689-413B-BDBA1F69FADB}"/>
              </a:ext>
            </a:extLst>
          </p:cNvPr>
          <p:cNvSpPr/>
          <p:nvPr/>
        </p:nvSpPr>
        <p:spPr>
          <a:xfrm>
            <a:off x="1047750" y="3273907"/>
            <a:ext cx="3004236" cy="1020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No recruitment. The labor certification goes straight to USCIS with the I-140. A wage determination and notice of filing are still required.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Shape 6">
            <a:extLst>
              <a:ext uri="{FF2B5EF4-FFF2-40B4-BE49-F238E27FC236}">
                <a16:creationId xmlns:a16="http://schemas.microsoft.com/office/drawing/2014/main" id="{CA738E58-9D10-7176-04BF-224410FEB2C0}"/>
              </a:ext>
            </a:extLst>
          </p:cNvPr>
          <p:cNvSpPr/>
          <p:nvPr/>
        </p:nvSpPr>
        <p:spPr>
          <a:xfrm>
            <a:off x="4405809" y="1938536"/>
            <a:ext cx="3380383" cy="2839244"/>
          </a:xfrm>
          <a:prstGeom prst="roundRect">
            <a:avLst>
              <a:gd name="adj" fmla="val 1677"/>
            </a:avLst>
          </a:prstGeom>
          <a:solidFill>
            <a:srgbClr val="FFFFFF"/>
          </a:solidFill>
          <a:ln w="635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DEBCEF77-7ECF-07A9-18FE-478E524C6ACA}"/>
              </a:ext>
            </a:extLst>
          </p:cNvPr>
          <p:cNvSpPr/>
          <p:nvPr/>
        </p:nvSpPr>
        <p:spPr>
          <a:xfrm>
            <a:off x="4637584" y="2170311"/>
            <a:ext cx="300433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n-lt"/>
                <a:ea typeface="Arial" pitchFamily="34" charset="-122"/>
                <a:cs typeface="Arial" pitchFamily="34" charset="-120"/>
              </a:rPr>
              <a:t>GROUP II</a:t>
            </a:r>
            <a:endParaRPr lang="en-US" sz="1600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8D9FD775-2C9B-E265-8272-87628E542662}"/>
              </a:ext>
            </a:extLst>
          </p:cNvPr>
          <p:cNvSpPr/>
          <p:nvPr/>
        </p:nvSpPr>
        <p:spPr>
          <a:xfrm>
            <a:off x="4637584" y="2485231"/>
            <a:ext cx="3004338" cy="667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Exceptional ability in the sciences or arts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8690B7A8-9F21-9C71-A1C4-47D30F670604}"/>
              </a:ext>
            </a:extLst>
          </p:cNvPr>
          <p:cNvSpPr/>
          <p:nvPr/>
        </p:nvSpPr>
        <p:spPr>
          <a:xfrm>
            <a:off x="4637584" y="3229372"/>
            <a:ext cx="3004338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Available but rarely used; the evidence bar is high.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Shape 10">
            <a:extLst>
              <a:ext uri="{FF2B5EF4-FFF2-40B4-BE49-F238E27FC236}">
                <a16:creationId xmlns:a16="http://schemas.microsoft.com/office/drawing/2014/main" id="{2AE5ACDE-BD73-ED86-63D2-49790814C432}"/>
              </a:ext>
            </a:extLst>
          </p:cNvPr>
          <p:cNvSpPr/>
          <p:nvPr/>
        </p:nvSpPr>
        <p:spPr>
          <a:xfrm>
            <a:off x="7995741" y="1938536"/>
            <a:ext cx="3380284" cy="2839244"/>
          </a:xfrm>
          <a:prstGeom prst="roundRect">
            <a:avLst>
              <a:gd name="adj" fmla="val 1677"/>
            </a:avLst>
          </a:prstGeom>
          <a:solidFill>
            <a:srgbClr val="FFFFFF"/>
          </a:solidFill>
          <a:ln w="63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BF51A1B0-17C3-C244-9A2C-252A315EE228}"/>
              </a:ext>
            </a:extLst>
          </p:cNvPr>
          <p:cNvSpPr/>
          <p:nvPr/>
        </p:nvSpPr>
        <p:spPr>
          <a:xfrm>
            <a:off x="8227516" y="2170311"/>
            <a:ext cx="300423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+mn-lt"/>
                <a:ea typeface="Arial" pitchFamily="34" charset="-122"/>
                <a:cs typeface="Arial" pitchFamily="34" charset="-120"/>
              </a:rPr>
              <a:t>STEM EXPANSION?</a:t>
            </a:r>
            <a:endParaRPr lang="en-US" sz="16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BA8B06AD-5757-271D-417A-44C1C3BB11D3}"/>
              </a:ext>
            </a:extLst>
          </p:cNvPr>
          <p:cNvSpPr/>
          <p:nvPr/>
        </p:nvSpPr>
        <p:spPr>
          <a:xfrm>
            <a:off x="8227516" y="2485231"/>
            <a:ext cx="3004236" cy="34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No action since 2024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B63B244F-33EE-0156-FF42-C00DB5839F49}"/>
              </a:ext>
            </a:extLst>
          </p:cNvPr>
          <p:cNvSpPr/>
          <p:nvPr/>
        </p:nvSpPr>
        <p:spPr>
          <a:xfrm>
            <a:off x="8227516" y="2908102"/>
            <a:ext cx="3004236" cy="1020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DOL asked in Dec. 2023 whether to add STEM occupations. Comments closed May 2024; no proposal has followed.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0536C613-FA65-B574-D3E8-872334D87875}"/>
              </a:ext>
            </a:extLst>
          </p:cNvPr>
          <p:cNvSpPr/>
          <p:nvPr/>
        </p:nvSpPr>
        <p:spPr>
          <a:xfrm>
            <a:off x="812800" y="5085755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Visa queue: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nurses usually file in EB-3. Rest-of-world final action date retrogressed to May 15, 2024 in October.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0641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C1D15-E469-91B3-AF07-BB2074A06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TO PERM · SCREENING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CF552-20F2-5C4A-E0B1-C1CB6C2762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FD857CA9-24EF-7FD3-D460-737563E55CFC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5"/>
                </a:solidFill>
                <a:latin typeface="Proxima Nova" panose="020B0604020202020204" charset="0"/>
              </a:rPr>
              <a:t>WHO FITS WHICH PATH</a:t>
            </a:r>
          </a:p>
        </p:txBody>
      </p:sp>
      <p:graphicFrame>
        <p:nvGraphicFramePr>
          <p:cNvPr id="8" name="Table 0">
            <a:extLst>
              <a:ext uri="{FF2B5EF4-FFF2-40B4-BE49-F238E27FC236}">
                <a16:creationId xmlns:a16="http://schemas.microsoft.com/office/drawing/2014/main" id="{4EC027F6-F407-A1ED-D1B7-D7842E5AB3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224906"/>
              </p:ext>
            </p:extLst>
          </p:nvPr>
        </p:nvGraphicFramePr>
        <p:xfrm>
          <a:off x="812799" y="1945387"/>
          <a:ext cx="8525851" cy="2701727"/>
        </p:xfrm>
        <a:graphic>
          <a:graphicData uri="http://schemas.openxmlformats.org/drawingml/2006/table">
            <a:tbl>
              <a:tblPr/>
              <a:tblGrid>
                <a:gridCol w="1199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26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Path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Consider it when the employee…</a:t>
                      </a:r>
                      <a:endParaRPr lang="en-US" sz="1600" dirty="0">
                        <a:solidFill>
                          <a:schemeClr val="bg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EB-1A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Has sustained acclaim: major awards, press, judging, high pay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EB-2 NIW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Holds an advanced degree and leads work of national importance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EB-1B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Is a recognized researcher with 3+ years’ experience in a permanent role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EB-1C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Managed for a related company abroad 1 of the last 3 years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Schedule A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Is a registered nurse or physical therapist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PERM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Arial" pitchFamily="34" charset="-122"/>
                          <a:cs typeface="Arial" pitchFamily="34" charset="-120"/>
                        </a:rPr>
                        <a:t>Everyone else with a permanent, full-time job offer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 2">
            <a:extLst>
              <a:ext uri="{FF2B5EF4-FFF2-40B4-BE49-F238E27FC236}">
                <a16:creationId xmlns:a16="http://schemas.microsoft.com/office/drawing/2014/main" id="{20A498C4-10BF-E8F4-204B-0296ABFBD7D7}"/>
              </a:ext>
            </a:extLst>
          </p:cNvPr>
          <p:cNvSpPr/>
          <p:nvPr/>
        </p:nvSpPr>
        <p:spPr>
          <a:xfrm>
            <a:off x="812800" y="4852988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+mn-lt"/>
                <a:ea typeface="Arial" pitchFamily="34" charset="-122"/>
                <a:cs typeface="Arial" pitchFamily="34" charset="-120"/>
              </a:rPr>
              <a:t>Screen your whole roster once; many employees qualify for more than one path.</a:t>
            </a:r>
            <a:endParaRPr lang="en-US" sz="1600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3123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Group of men outline">
            <a:extLst>
              <a:ext uri="{FF2B5EF4-FFF2-40B4-BE49-F238E27FC236}">
                <a16:creationId xmlns:a16="http://schemas.microsoft.com/office/drawing/2014/main" id="{6650B82F-52A6-5858-3F0B-7E6C97DD6D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129960"/>
            <a:ext cx="6833171" cy="68331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D4CC70-A188-CD40-F306-56B27E344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FAMILY-BASED PETITIONS</a:t>
            </a:r>
          </a:p>
        </p:txBody>
      </p:sp>
    </p:spTree>
    <p:extLst>
      <p:ext uri="{BB962C8B-B14F-4D97-AF65-F5344CB8AC3E}">
        <p14:creationId xmlns:p14="http://schemas.microsoft.com/office/powerpoint/2010/main" val="413681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569A0-223F-5879-7CFE-6CEF8CB12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FAMILY-BASED PETITIONS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B87E4-96F2-0CE6-B9E4-597D9701F94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BB4ADF9D-5FBF-D94C-EF75-E5E6477A00BB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4"/>
                </a:solidFill>
                <a:latin typeface="Proxima Nova" panose="020B0604020202020204" charset="0"/>
              </a:rPr>
              <a:t>WHEN A FAMILY PETITION BEATS PERM</a:t>
            </a:r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7BAE3135-0573-4911-F968-5C92F55AA662}"/>
              </a:ext>
            </a:extLst>
          </p:cNvPr>
          <p:cNvSpPr/>
          <p:nvPr/>
        </p:nvSpPr>
        <p:spPr>
          <a:xfrm>
            <a:off x="812800" y="1935361"/>
            <a:ext cx="3378200" cy="2511623"/>
          </a:xfrm>
          <a:prstGeom prst="roundRect">
            <a:avLst>
              <a:gd name="adj" fmla="val 2023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en-US" sz="16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A4541392-4B38-502D-5BEB-AB08C79F9127}"/>
              </a:ext>
            </a:extLst>
          </p:cNvPr>
          <p:cNvSpPr/>
          <p:nvPr/>
        </p:nvSpPr>
        <p:spPr>
          <a:xfrm>
            <a:off x="1041400" y="2163961"/>
            <a:ext cx="300863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USUALLY FASTER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7C551999-2A20-F2F1-B556-59C796B2D2B3}"/>
              </a:ext>
            </a:extLst>
          </p:cNvPr>
          <p:cNvSpPr/>
          <p:nvPr/>
        </p:nvSpPr>
        <p:spPr>
          <a:xfrm>
            <a:off x="1041400" y="2478881"/>
            <a:ext cx="3008630" cy="667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Married to a US citizen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12733468-7F97-4D7F-42E8-586649E12D2A}"/>
              </a:ext>
            </a:extLst>
          </p:cNvPr>
          <p:cNvSpPr/>
          <p:nvPr/>
        </p:nvSpPr>
        <p:spPr>
          <a:xfrm>
            <a:off x="1041400" y="3223022"/>
            <a:ext cx="3008630" cy="1020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Immediate relatives (spouses, parents of adult citizens, minor children) face no visa queue, no PERM and no employer filing.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CA575E97-4D3B-0290-774A-A02F2CD9399A}"/>
              </a:ext>
            </a:extLst>
          </p:cNvPr>
          <p:cNvSpPr/>
          <p:nvPr/>
        </p:nvSpPr>
        <p:spPr>
          <a:xfrm>
            <a:off x="4397375" y="1938536"/>
            <a:ext cx="3384550" cy="2505273"/>
          </a:xfrm>
          <a:prstGeom prst="roundRect">
            <a:avLst>
              <a:gd name="adj" fmla="val 1901"/>
            </a:avLst>
          </a:prstGeom>
          <a:solidFill>
            <a:srgbClr val="FFFFFF"/>
          </a:solidFill>
          <a:ln w="63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4F728826-180C-5388-F290-D6C929875B84}"/>
              </a:ext>
            </a:extLst>
          </p:cNvPr>
          <p:cNvSpPr/>
          <p:nvPr/>
        </p:nvSpPr>
        <p:spPr>
          <a:xfrm>
            <a:off x="4629150" y="2170311"/>
            <a:ext cx="300863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accent5"/>
                </a:solidFill>
                <a:latin typeface="+mn-lt"/>
                <a:ea typeface="Arial" pitchFamily="34" charset="-122"/>
                <a:cs typeface="Arial" pitchFamily="34" charset="-120"/>
              </a:rPr>
              <a:t>DEPENDS</a:t>
            </a:r>
            <a:endParaRPr lang="en-US" sz="16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F199EF18-2816-9218-EFCA-F494DACE3A31}"/>
              </a:ext>
            </a:extLst>
          </p:cNvPr>
          <p:cNvSpPr/>
          <p:nvPr/>
        </p:nvSpPr>
        <p:spPr>
          <a:xfrm>
            <a:off x="4629150" y="2485231"/>
            <a:ext cx="3008630" cy="667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Married to a green card holder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EA06FBCD-2FF4-5366-A044-1CFCC6DC8A04}"/>
              </a:ext>
            </a:extLst>
          </p:cNvPr>
          <p:cNvSpPr/>
          <p:nvPr/>
        </p:nvSpPr>
        <p:spPr>
          <a:xfrm>
            <a:off x="4629150" y="3229372"/>
            <a:ext cx="3008630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F2A petitions wait in a visa queue. Compare with the employment-based timeline.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Shape 10">
            <a:extLst>
              <a:ext uri="{FF2B5EF4-FFF2-40B4-BE49-F238E27FC236}">
                <a16:creationId xmlns:a16="http://schemas.microsoft.com/office/drawing/2014/main" id="{EB402327-A509-1EA1-25F7-017AC3FFED30}"/>
              </a:ext>
            </a:extLst>
          </p:cNvPr>
          <p:cNvSpPr/>
          <p:nvPr/>
        </p:nvSpPr>
        <p:spPr>
          <a:xfrm>
            <a:off x="7991475" y="1938536"/>
            <a:ext cx="3384550" cy="2505273"/>
          </a:xfrm>
          <a:prstGeom prst="roundRect">
            <a:avLst>
              <a:gd name="adj" fmla="val 1901"/>
            </a:avLst>
          </a:prstGeom>
          <a:solidFill>
            <a:srgbClr val="FFFFFF"/>
          </a:solidFill>
          <a:ln w="63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4433DB90-4610-2349-83DB-F9A28311144F}"/>
              </a:ext>
            </a:extLst>
          </p:cNvPr>
          <p:cNvSpPr/>
          <p:nvPr/>
        </p:nvSpPr>
        <p:spPr>
          <a:xfrm>
            <a:off x="8223250" y="2170311"/>
            <a:ext cx="300863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chemeClr val="accent5"/>
                </a:solidFill>
                <a:latin typeface="+mn-lt"/>
                <a:ea typeface="Arial" pitchFamily="34" charset="-122"/>
                <a:cs typeface="Arial" pitchFamily="34" charset="-120"/>
              </a:rPr>
              <a:t>ALREADY COVERED</a:t>
            </a:r>
            <a:endParaRPr lang="en-US" sz="16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35026C9E-DBD9-286D-DCFA-3CC6322B1BA4}"/>
              </a:ext>
            </a:extLst>
          </p:cNvPr>
          <p:cNvSpPr/>
          <p:nvPr/>
        </p:nvSpPr>
        <p:spPr>
          <a:xfrm>
            <a:off x="8223250" y="2485231"/>
            <a:ext cx="3008630" cy="667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The employee’s spouse and children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1EBA9FF7-675D-8BEE-A07E-BF12A0C11520}"/>
              </a:ext>
            </a:extLst>
          </p:cNvPr>
          <p:cNvSpPr/>
          <p:nvPr/>
        </p:nvSpPr>
        <p:spPr>
          <a:xfrm>
            <a:off x="8223250" y="3229372"/>
            <a:ext cx="3008630" cy="771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They come along as derivatives on the employee’s case. No separate petition is needed.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9323A0CA-A1E7-5183-374F-72CD02CB9AB1}"/>
              </a:ext>
            </a:extLst>
          </p:cNvPr>
          <p:cNvSpPr/>
          <p:nvPr/>
        </p:nvSpPr>
        <p:spPr>
          <a:xfrm>
            <a:off x="812800" y="4751784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accent1"/>
                </a:solidFill>
                <a:latin typeface="+mn-lt"/>
                <a:ea typeface="Arial" pitchFamily="34" charset="-122"/>
                <a:cs typeface="Arial" pitchFamily="34" charset="-120"/>
              </a:rPr>
              <a:t>Ask about family ties at intake: they can change the best path.</a:t>
            </a:r>
            <a:endParaRPr lang="en-US" sz="1600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65022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8669E-2A57-7A2D-EE31-3CC9E94C7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FAMILY-BASED PETITIONS · POLICY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42961-A96C-DCFC-4E63-0F83585650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A8A1C010-D657-23C7-BD1D-3DA9ED2CA5D0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4"/>
                </a:solidFill>
                <a:latin typeface="Proxima Nova" panose="020B0604020202020204" charset="0"/>
              </a:rPr>
              <a:t>SHOULD THE EMPLOYER SUPPORT IT?</a:t>
            </a: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87634E5C-6C3D-EA89-AC60-D471B2D085A8}"/>
              </a:ext>
            </a:extLst>
          </p:cNvPr>
          <p:cNvSpPr/>
          <p:nvPr/>
        </p:nvSpPr>
        <p:spPr>
          <a:xfrm>
            <a:off x="815975" y="1887736"/>
            <a:ext cx="3397250" cy="1384366"/>
          </a:xfrm>
          <a:prstGeom prst="roundRect">
            <a:avLst>
              <a:gd name="adj" fmla="val 3777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A5BB326A-3EDF-EBAB-CDC8-C53148734B9E}"/>
              </a:ext>
            </a:extLst>
          </p:cNvPr>
          <p:cNvSpPr/>
          <p:nvPr/>
        </p:nvSpPr>
        <p:spPr>
          <a:xfrm>
            <a:off x="1022350" y="2094111"/>
            <a:ext cx="307403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Whether to pay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A8141E92-B8A0-40B2-75F3-3E954A2E026D}"/>
              </a:ext>
            </a:extLst>
          </p:cNvPr>
          <p:cNvSpPr/>
          <p:nvPr/>
        </p:nvSpPr>
        <p:spPr>
          <a:xfrm>
            <a:off x="1022350" y="2444552"/>
            <a:ext cx="30740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Fees, attorney costs, or both. Decide before the first request.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A6C78CD0-0BCD-064C-D732-238CF6DDDB1B}"/>
              </a:ext>
            </a:extLst>
          </p:cNvPr>
          <p:cNvSpPr/>
          <p:nvPr/>
        </p:nvSpPr>
        <p:spPr>
          <a:xfrm>
            <a:off x="4397375" y="1887736"/>
            <a:ext cx="3397250" cy="1371666"/>
          </a:xfrm>
          <a:prstGeom prst="roundRect">
            <a:avLst>
              <a:gd name="adj" fmla="val 3777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BF36060D-9826-50BC-78CF-93237A4F617B}"/>
              </a:ext>
            </a:extLst>
          </p:cNvPr>
          <p:cNvSpPr/>
          <p:nvPr/>
        </p:nvSpPr>
        <p:spPr>
          <a:xfrm>
            <a:off x="4603750" y="2094111"/>
            <a:ext cx="307403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Consistency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81AB9C57-DE61-BCA7-BA06-871B392245E9}"/>
              </a:ext>
            </a:extLst>
          </p:cNvPr>
          <p:cNvSpPr/>
          <p:nvPr/>
        </p:nvSpPr>
        <p:spPr>
          <a:xfrm>
            <a:off x="4603750" y="2444552"/>
            <a:ext cx="30740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 written policy keeps support fair across employees.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3BF3BC22-8643-1494-6F5B-50E3E0B2D1E8}"/>
              </a:ext>
            </a:extLst>
          </p:cNvPr>
          <p:cNvSpPr/>
          <p:nvPr/>
        </p:nvSpPr>
        <p:spPr>
          <a:xfrm>
            <a:off x="7978775" y="1887736"/>
            <a:ext cx="3397250" cy="1371666"/>
          </a:xfrm>
          <a:prstGeom prst="roundRect">
            <a:avLst>
              <a:gd name="adj" fmla="val 3777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E41E23BF-6325-5BC1-0BDF-C87F43C2056E}"/>
              </a:ext>
            </a:extLst>
          </p:cNvPr>
          <p:cNvSpPr/>
          <p:nvPr/>
        </p:nvSpPr>
        <p:spPr>
          <a:xfrm>
            <a:off x="8185150" y="2094111"/>
            <a:ext cx="307403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Tax treatment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808FB9FA-A76A-5335-760A-2A89EC0D305E}"/>
              </a:ext>
            </a:extLst>
          </p:cNvPr>
          <p:cNvSpPr/>
          <p:nvPr/>
        </p:nvSpPr>
        <p:spPr>
          <a:xfrm>
            <a:off x="8185150" y="2444552"/>
            <a:ext cx="30740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Paying for a personal petition may be taxable pay. Ask your tax advisors.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Shape 11">
            <a:extLst>
              <a:ext uri="{FF2B5EF4-FFF2-40B4-BE49-F238E27FC236}">
                <a16:creationId xmlns:a16="http://schemas.microsoft.com/office/drawing/2014/main" id="{6AEE41A2-EAA6-4C9E-FF76-0CA1C58A6B74}"/>
              </a:ext>
            </a:extLst>
          </p:cNvPr>
          <p:cNvSpPr/>
          <p:nvPr/>
        </p:nvSpPr>
        <p:spPr>
          <a:xfrm>
            <a:off x="815975" y="3453078"/>
            <a:ext cx="3397250" cy="1260872"/>
          </a:xfrm>
          <a:prstGeom prst="roundRect">
            <a:avLst>
              <a:gd name="adj" fmla="val 3777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D5A51831-EB7A-F72C-AE6F-6851CB3245B4}"/>
              </a:ext>
            </a:extLst>
          </p:cNvPr>
          <p:cNvSpPr/>
          <p:nvPr/>
        </p:nvSpPr>
        <p:spPr>
          <a:xfrm>
            <a:off x="1022350" y="3659453"/>
            <a:ext cx="307403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Repayment agreements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520E6CA9-E7A7-3830-70B8-FADE5F866AC9}"/>
              </a:ext>
            </a:extLst>
          </p:cNvPr>
          <p:cNvSpPr/>
          <p:nvPr/>
        </p:nvSpPr>
        <p:spPr>
          <a:xfrm>
            <a:off x="1022350" y="4009893"/>
            <a:ext cx="30740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Possible for family-based costs. Never for PERM costs.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Shape 14">
            <a:extLst>
              <a:ext uri="{FF2B5EF4-FFF2-40B4-BE49-F238E27FC236}">
                <a16:creationId xmlns:a16="http://schemas.microsoft.com/office/drawing/2014/main" id="{43BC476D-BA7B-B79F-5686-97E1E0DA8070}"/>
              </a:ext>
            </a:extLst>
          </p:cNvPr>
          <p:cNvSpPr/>
          <p:nvPr/>
        </p:nvSpPr>
        <p:spPr>
          <a:xfrm>
            <a:off x="4397375" y="3453078"/>
            <a:ext cx="3397250" cy="1260872"/>
          </a:xfrm>
          <a:prstGeom prst="roundRect">
            <a:avLst>
              <a:gd name="adj" fmla="val 3777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F1E7AEA2-91ED-9350-3728-CE658C0377D4}"/>
              </a:ext>
            </a:extLst>
          </p:cNvPr>
          <p:cNvSpPr/>
          <p:nvPr/>
        </p:nvSpPr>
        <p:spPr>
          <a:xfrm>
            <a:off x="4603750" y="3659453"/>
            <a:ext cx="307403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Representation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C3D03DB3-14D5-A734-E49D-A1FC38907258}"/>
              </a:ext>
            </a:extLst>
          </p:cNvPr>
          <p:cNvSpPr/>
          <p:nvPr/>
        </p:nvSpPr>
        <p:spPr>
          <a:xfrm>
            <a:off x="4603750" y="4009893"/>
            <a:ext cx="3074035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The family is the client. Joint work needs informed consent.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" name="Shape 17">
            <a:extLst>
              <a:ext uri="{FF2B5EF4-FFF2-40B4-BE49-F238E27FC236}">
                <a16:creationId xmlns:a16="http://schemas.microsoft.com/office/drawing/2014/main" id="{1B1E80B1-E127-F6D1-BF8A-9E331596563D}"/>
              </a:ext>
            </a:extLst>
          </p:cNvPr>
          <p:cNvSpPr/>
          <p:nvPr/>
        </p:nvSpPr>
        <p:spPr>
          <a:xfrm>
            <a:off x="7975600" y="3449903"/>
            <a:ext cx="3403600" cy="1267222"/>
          </a:xfrm>
          <a:prstGeom prst="roundRect">
            <a:avLst>
              <a:gd name="adj" fmla="val 4009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4E58FA96-08DD-0A35-D5CB-DDF6957AD701}"/>
              </a:ext>
            </a:extLst>
          </p:cNvPr>
          <p:cNvSpPr/>
          <p:nvPr/>
        </p:nvSpPr>
        <p:spPr>
          <a:xfrm>
            <a:off x="8178800" y="3653103"/>
            <a:ext cx="3087116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The commitment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2" name="Text 19">
            <a:extLst>
              <a:ext uri="{FF2B5EF4-FFF2-40B4-BE49-F238E27FC236}">
                <a16:creationId xmlns:a16="http://schemas.microsoft.com/office/drawing/2014/main" id="{AD81F08C-CB6E-C186-697E-51CAFB28321F}"/>
              </a:ext>
            </a:extLst>
          </p:cNvPr>
          <p:cNvSpPr/>
          <p:nvPr/>
        </p:nvSpPr>
        <p:spPr>
          <a:xfrm>
            <a:off x="8178800" y="4003543"/>
            <a:ext cx="3087116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Budget, a policy, and a clear line on confidentiality.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66336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11A4-D8FB-D630-201B-562BB9AC5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CLIMATE · ALL GREEN CARD PATHS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7C966-17F9-8324-A728-37604E4169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E64BE2DD-44C3-C088-3D48-BF7B2271EDF3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4"/>
                </a:solidFill>
                <a:latin typeface="Proxima Nova" panose="020B0604020202020204" charset="0"/>
              </a:rPr>
              <a:t>ADJUSTMENT OF STATUS HAS GOTTEN HARDER</a:t>
            </a:r>
          </a:p>
        </p:txBody>
      </p:sp>
      <p:sp>
        <p:nvSpPr>
          <p:cNvPr id="36" name="Shape 2">
            <a:extLst>
              <a:ext uri="{FF2B5EF4-FFF2-40B4-BE49-F238E27FC236}">
                <a16:creationId xmlns:a16="http://schemas.microsoft.com/office/drawing/2014/main" id="{86E28C2A-2EF2-ABF7-C002-2FE8A6A7DDD1}"/>
              </a:ext>
            </a:extLst>
          </p:cNvPr>
          <p:cNvSpPr/>
          <p:nvPr/>
        </p:nvSpPr>
        <p:spPr>
          <a:xfrm>
            <a:off x="812800" y="1887736"/>
            <a:ext cx="10566400" cy="0"/>
          </a:xfrm>
          <a:prstGeom prst="line">
            <a:avLst/>
          </a:prstGeom>
          <a:noFill/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8" name="Text 3">
            <a:extLst>
              <a:ext uri="{FF2B5EF4-FFF2-40B4-BE49-F238E27FC236}">
                <a16:creationId xmlns:a16="http://schemas.microsoft.com/office/drawing/2014/main" id="{27567B19-902D-6E22-0F18-41D1EA01402F}"/>
              </a:ext>
            </a:extLst>
          </p:cNvPr>
          <p:cNvSpPr/>
          <p:nvPr/>
        </p:nvSpPr>
        <p:spPr>
          <a:xfrm>
            <a:off x="812800" y="1992511"/>
            <a:ext cx="1701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accent4"/>
                </a:solidFill>
                <a:latin typeface="+mn-lt"/>
                <a:ea typeface="Arial" pitchFamily="34" charset="-122"/>
                <a:cs typeface="Arial" pitchFamily="34" charset="-120"/>
              </a:rPr>
              <a:t>Jan. 1, 2026</a:t>
            </a:r>
            <a:endParaRPr lang="en-US" sz="1600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40" name="Text 4">
            <a:extLst>
              <a:ext uri="{FF2B5EF4-FFF2-40B4-BE49-F238E27FC236}">
                <a16:creationId xmlns:a16="http://schemas.microsoft.com/office/drawing/2014/main" id="{9D5EF485-0B68-A8F2-FC3C-3FC3F3ED9FA7}"/>
              </a:ext>
            </a:extLst>
          </p:cNvPr>
          <p:cNvSpPr/>
          <p:nvPr/>
        </p:nvSpPr>
        <p:spPr>
          <a:xfrm>
            <a:off x="2717800" y="1992511"/>
            <a:ext cx="892124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Country holds: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decisions paused for nationals of 39 designated countries (PM-602-0194).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Shape 5">
            <a:extLst>
              <a:ext uri="{FF2B5EF4-FFF2-40B4-BE49-F238E27FC236}">
                <a16:creationId xmlns:a16="http://schemas.microsoft.com/office/drawing/2014/main" id="{CC633487-4121-C2E0-DE9A-D90C3799A072}"/>
              </a:ext>
            </a:extLst>
          </p:cNvPr>
          <p:cNvSpPr/>
          <p:nvPr/>
        </p:nvSpPr>
        <p:spPr>
          <a:xfrm>
            <a:off x="812800" y="2346127"/>
            <a:ext cx="10566400" cy="0"/>
          </a:xfrm>
          <a:prstGeom prst="line">
            <a:avLst/>
          </a:prstGeom>
          <a:noFill/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EC18C8FE-4994-8CDE-C504-2B0E5BC6250B}"/>
              </a:ext>
            </a:extLst>
          </p:cNvPr>
          <p:cNvSpPr/>
          <p:nvPr/>
        </p:nvSpPr>
        <p:spPr>
          <a:xfrm>
            <a:off x="812800" y="2450902"/>
            <a:ext cx="1701800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accent4"/>
                </a:solidFill>
                <a:latin typeface="+mn-lt"/>
                <a:ea typeface="Arial" pitchFamily="34" charset="-122"/>
                <a:cs typeface="Arial" pitchFamily="34" charset="-120"/>
              </a:rPr>
              <a:t>May 21, 2026</a:t>
            </a:r>
            <a:endParaRPr lang="en-US" sz="1600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46" name="Text 7">
            <a:extLst>
              <a:ext uri="{FF2B5EF4-FFF2-40B4-BE49-F238E27FC236}">
                <a16:creationId xmlns:a16="http://schemas.microsoft.com/office/drawing/2014/main" id="{B4840500-D5E3-4E25-C8D5-6EEBF5903F64}"/>
              </a:ext>
            </a:extLst>
          </p:cNvPr>
          <p:cNvSpPr/>
          <p:nvPr/>
        </p:nvSpPr>
        <p:spPr>
          <a:xfrm>
            <a:off x="2717800" y="2450902"/>
            <a:ext cx="8921242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Discretion memo: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USCIS calls adjustment “extraordinary” relief; negative factors may require outstanding equities (PM-602-0199).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8" name="Shape 8">
            <a:extLst>
              <a:ext uri="{FF2B5EF4-FFF2-40B4-BE49-F238E27FC236}">
                <a16:creationId xmlns:a16="http://schemas.microsoft.com/office/drawing/2014/main" id="{E4A85BE7-5F42-4F1F-1D6F-6CBE2103286E}"/>
              </a:ext>
            </a:extLst>
          </p:cNvPr>
          <p:cNvSpPr/>
          <p:nvPr/>
        </p:nvSpPr>
        <p:spPr>
          <a:xfrm>
            <a:off x="812800" y="3053358"/>
            <a:ext cx="10566400" cy="0"/>
          </a:xfrm>
          <a:prstGeom prst="line">
            <a:avLst/>
          </a:prstGeom>
          <a:noFill/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 9">
            <a:extLst>
              <a:ext uri="{FF2B5EF4-FFF2-40B4-BE49-F238E27FC236}">
                <a16:creationId xmlns:a16="http://schemas.microsoft.com/office/drawing/2014/main" id="{129A8F77-9897-0D4D-84AA-EFEA3A925CA4}"/>
              </a:ext>
            </a:extLst>
          </p:cNvPr>
          <p:cNvSpPr/>
          <p:nvPr/>
        </p:nvSpPr>
        <p:spPr>
          <a:xfrm>
            <a:off x="812800" y="3158133"/>
            <a:ext cx="1701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accent4"/>
                </a:solidFill>
                <a:latin typeface="+mn-lt"/>
                <a:ea typeface="Arial" pitchFamily="34" charset="-122"/>
                <a:cs typeface="Arial" pitchFamily="34" charset="-120"/>
              </a:rPr>
              <a:t>Aug. 5, 2026</a:t>
            </a:r>
            <a:endParaRPr lang="en-US" sz="1600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52" name="Text 10">
            <a:extLst>
              <a:ext uri="{FF2B5EF4-FFF2-40B4-BE49-F238E27FC236}">
                <a16:creationId xmlns:a16="http://schemas.microsoft.com/office/drawing/2014/main" id="{516CED31-8735-6CB4-B0C5-B058F20BBB3E}"/>
              </a:ext>
            </a:extLst>
          </p:cNvPr>
          <p:cNvSpPr/>
          <p:nvPr/>
        </p:nvSpPr>
        <p:spPr>
          <a:xfrm>
            <a:off x="2717800" y="3158133"/>
            <a:ext cx="892124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Evidence rules: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denials possible without an RFE or NOID, and shorter response deadlines (PA-2026-05).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4" name="Shape 11">
            <a:extLst>
              <a:ext uri="{FF2B5EF4-FFF2-40B4-BE49-F238E27FC236}">
                <a16:creationId xmlns:a16="http://schemas.microsoft.com/office/drawing/2014/main" id="{08AADAC9-2F9F-8524-9BBD-9996F4B7832F}"/>
              </a:ext>
            </a:extLst>
          </p:cNvPr>
          <p:cNvSpPr/>
          <p:nvPr/>
        </p:nvSpPr>
        <p:spPr>
          <a:xfrm>
            <a:off x="812800" y="3511748"/>
            <a:ext cx="10566400" cy="0"/>
          </a:xfrm>
          <a:prstGeom prst="line">
            <a:avLst/>
          </a:prstGeom>
          <a:noFill/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6" name="Shape 12">
            <a:extLst>
              <a:ext uri="{FF2B5EF4-FFF2-40B4-BE49-F238E27FC236}">
                <a16:creationId xmlns:a16="http://schemas.microsoft.com/office/drawing/2014/main" id="{07D7B787-6F0C-671A-9C7F-C4013126CDBE}"/>
              </a:ext>
            </a:extLst>
          </p:cNvPr>
          <p:cNvSpPr/>
          <p:nvPr/>
        </p:nvSpPr>
        <p:spPr>
          <a:xfrm>
            <a:off x="812800" y="3970139"/>
            <a:ext cx="10566400" cy="0"/>
          </a:xfrm>
          <a:prstGeom prst="line">
            <a:avLst/>
          </a:prstGeom>
          <a:noFill/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8" name="Text 13">
            <a:extLst>
              <a:ext uri="{FF2B5EF4-FFF2-40B4-BE49-F238E27FC236}">
                <a16:creationId xmlns:a16="http://schemas.microsoft.com/office/drawing/2014/main" id="{A93D47B3-8C4D-D73D-5F41-CE47A4B4EE8F}"/>
              </a:ext>
            </a:extLst>
          </p:cNvPr>
          <p:cNvSpPr/>
          <p:nvPr/>
        </p:nvSpPr>
        <p:spPr>
          <a:xfrm>
            <a:off x="812800" y="3616523"/>
            <a:ext cx="1701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accent4"/>
                </a:solidFill>
                <a:latin typeface="+mn-lt"/>
                <a:ea typeface="Arial" pitchFamily="34" charset="-122"/>
                <a:cs typeface="Arial" pitchFamily="34" charset="-120"/>
              </a:rPr>
              <a:t>Oct. 5, 2026</a:t>
            </a:r>
            <a:endParaRPr lang="en-US" sz="1600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60" name="Text 14">
            <a:extLst>
              <a:ext uri="{FF2B5EF4-FFF2-40B4-BE49-F238E27FC236}">
                <a16:creationId xmlns:a16="http://schemas.microsoft.com/office/drawing/2014/main" id="{52AC9630-C125-D0F7-666D-2546B35BA591}"/>
              </a:ext>
            </a:extLst>
          </p:cNvPr>
          <p:cNvSpPr/>
          <p:nvPr/>
        </p:nvSpPr>
        <p:spPr>
          <a:xfrm>
            <a:off x="2717800" y="3616523"/>
            <a:ext cx="892124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Lawsuit: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i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AAUP v. Mullin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challenges both 2026 policies. No ruling yet.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2" name="Text 15">
            <a:extLst>
              <a:ext uri="{FF2B5EF4-FFF2-40B4-BE49-F238E27FC236}">
                <a16:creationId xmlns:a16="http://schemas.microsoft.com/office/drawing/2014/main" id="{4EF2523D-CF14-3F27-8ACD-5F35A388E103}"/>
              </a:ext>
            </a:extLst>
          </p:cNvPr>
          <p:cNvSpPr/>
          <p:nvPr/>
        </p:nvSpPr>
        <p:spPr>
          <a:xfrm>
            <a:off x="812800" y="4227314"/>
            <a:ext cx="10566400" cy="604441"/>
          </a:xfrm>
          <a:prstGeom prst="roundRect">
            <a:avLst>
              <a:gd name="adj" fmla="val 8404"/>
            </a:avLst>
          </a:prstGeom>
          <a:solidFill>
            <a:schemeClr val="accent5"/>
          </a:solidFill>
          <a:ln/>
        </p:spPr>
        <p:txBody>
          <a:bodyPr wrap="square" lIns="213721" tIns="162921" rIns="0" bIns="137521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Plan for it:</a:t>
            </a:r>
            <a:r>
              <a:rPr lang="en-US" sz="1600" dirty="0">
                <a:solidFill>
                  <a:schemeClr val="bg1"/>
                </a:solidFill>
                <a:latin typeface="+mn-lt"/>
                <a:ea typeface="Arial" pitchFamily="34" charset="-122"/>
                <a:cs typeface="Arial" pitchFamily="34" charset="-120"/>
              </a:rPr>
              <a:t> file complete, well-documented cases, prepare for interviews, and map travel and timing early.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40597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Checklist with solid fill">
            <a:extLst>
              <a:ext uri="{FF2B5EF4-FFF2-40B4-BE49-F238E27FC236}">
                <a16:creationId xmlns:a16="http://schemas.microsoft.com/office/drawing/2014/main" id="{64ECC1CF-D438-0593-1778-97B2F2D17F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21971" y="-264718"/>
            <a:ext cx="7182300" cy="71823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A29A236-79FE-DE94-1D01-D37D05459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ACTION CHECKLIST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64A1DD-E2AE-D0E7-DE90-4CBDF1E32D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31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88D0B4-0701-E9EB-091E-1AE86C502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50A7F-8728-6A8C-04BB-E9DB29BE0D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E785A475-2B61-AFB1-C791-2CBE34907F07}"/>
              </a:ext>
            </a:extLst>
          </p:cNvPr>
          <p:cNvSpPr txBox="1">
            <a:spLocks/>
          </p:cNvSpPr>
          <p:nvPr/>
        </p:nvSpPr>
        <p:spPr>
          <a:xfrm>
            <a:off x="812799" y="1260072"/>
            <a:ext cx="10515599" cy="41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3080"/>
              </a:lnSpc>
            </a:pPr>
            <a:r>
              <a:rPr lang="en-US" sz="2800" dirty="0">
                <a:solidFill>
                  <a:schemeClr val="accent1"/>
                </a:solidFill>
                <a:latin typeface="Proxima Nova" panose="020B0604020202020204" charset="0"/>
              </a:rPr>
              <a:t>ADJUSTMENT OF STATUS HAS GOTTEN HARDER</a:t>
            </a:r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E3EEFE4D-BE12-AF0D-7EE6-C30231502CB9}"/>
              </a:ext>
            </a:extLst>
          </p:cNvPr>
          <p:cNvSpPr/>
          <p:nvPr/>
        </p:nvSpPr>
        <p:spPr>
          <a:xfrm>
            <a:off x="815975" y="1887736"/>
            <a:ext cx="10560050" cy="681930"/>
          </a:xfrm>
          <a:prstGeom prst="roundRect">
            <a:avLst>
              <a:gd name="adj" fmla="val 6984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latin typeface="+mn-lt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69E54337-6FA6-DD63-FE50-073003A09D13}"/>
              </a:ext>
            </a:extLst>
          </p:cNvPr>
          <p:cNvSpPr/>
          <p:nvPr/>
        </p:nvSpPr>
        <p:spPr>
          <a:xfrm>
            <a:off x="1022350" y="1979811"/>
            <a:ext cx="45720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3600" b="1" dirty="0">
                <a:solidFill>
                  <a:schemeClr val="accent1"/>
                </a:solidFill>
                <a:latin typeface="+mn-lt"/>
                <a:ea typeface="Georgia" pitchFamily="18" charset="-122"/>
                <a:cs typeface="Georgia" pitchFamily="18" charset="-120"/>
              </a:rPr>
              <a:t>1</a:t>
            </a:r>
            <a:endParaRPr lang="en-US" sz="36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29120808-31DB-EE0E-4065-07CA50043BD0}"/>
              </a:ext>
            </a:extLst>
          </p:cNvPr>
          <p:cNvSpPr/>
          <p:nvPr/>
        </p:nvSpPr>
        <p:spPr>
          <a:xfrm>
            <a:off x="1631950" y="2086471"/>
            <a:ext cx="9823831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Review your roster: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OPT employees and H-1B employees past four years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DBF77AF2-2E55-7A7A-4C28-23D84836B643}"/>
              </a:ext>
            </a:extLst>
          </p:cNvPr>
          <p:cNvSpPr/>
          <p:nvPr/>
        </p:nvSpPr>
        <p:spPr>
          <a:xfrm>
            <a:off x="815975" y="2690316"/>
            <a:ext cx="10560050" cy="681930"/>
          </a:xfrm>
          <a:prstGeom prst="roundRect">
            <a:avLst>
              <a:gd name="adj" fmla="val 6984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latin typeface="+mn-lt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E95B81F0-3897-5E2A-7DCD-6FD9256C3286}"/>
              </a:ext>
            </a:extLst>
          </p:cNvPr>
          <p:cNvSpPr/>
          <p:nvPr/>
        </p:nvSpPr>
        <p:spPr>
          <a:xfrm>
            <a:off x="1022350" y="2782391"/>
            <a:ext cx="45720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3600" b="1" dirty="0">
                <a:solidFill>
                  <a:schemeClr val="accent1"/>
                </a:solidFill>
                <a:latin typeface="+mn-lt"/>
                <a:ea typeface="Georgia" pitchFamily="18" charset="-122"/>
                <a:cs typeface="Georgia" pitchFamily="18" charset="-120"/>
              </a:rPr>
              <a:t>2</a:t>
            </a:r>
            <a:endParaRPr lang="en-US" sz="36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6709230D-6D41-D541-4973-2E524857B9B6}"/>
              </a:ext>
            </a:extLst>
          </p:cNvPr>
          <p:cNvSpPr/>
          <p:nvPr/>
        </p:nvSpPr>
        <p:spPr>
          <a:xfrm>
            <a:off x="1631950" y="2889052"/>
            <a:ext cx="9823831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File wage requests now,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before any final wage rule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14DB1372-3344-D8A3-21E6-61D8C5053985}"/>
              </a:ext>
            </a:extLst>
          </p:cNvPr>
          <p:cNvSpPr/>
          <p:nvPr/>
        </p:nvSpPr>
        <p:spPr>
          <a:xfrm>
            <a:off x="815975" y="3492897"/>
            <a:ext cx="10560050" cy="681930"/>
          </a:xfrm>
          <a:prstGeom prst="roundRect">
            <a:avLst>
              <a:gd name="adj" fmla="val 6984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latin typeface="+mn-lt"/>
            </a:endParaRPr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D2BBE6A4-C1CB-B867-843B-53E1424BB132}"/>
              </a:ext>
            </a:extLst>
          </p:cNvPr>
          <p:cNvSpPr/>
          <p:nvPr/>
        </p:nvSpPr>
        <p:spPr>
          <a:xfrm>
            <a:off x="1022350" y="3584972"/>
            <a:ext cx="45720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3600" b="1" dirty="0">
                <a:solidFill>
                  <a:schemeClr val="accent1"/>
                </a:solidFill>
                <a:latin typeface="+mn-lt"/>
                <a:ea typeface="Georgia" pitchFamily="18" charset="-122"/>
                <a:cs typeface="Georgia" pitchFamily="18" charset="-120"/>
              </a:rPr>
              <a:t>3</a:t>
            </a:r>
            <a:endParaRPr lang="en-US" sz="36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A8DB2069-192F-3A79-BC34-18D48D6E11E6}"/>
              </a:ext>
            </a:extLst>
          </p:cNvPr>
          <p:cNvSpPr/>
          <p:nvPr/>
        </p:nvSpPr>
        <p:spPr>
          <a:xfrm>
            <a:off x="1631950" y="3691632"/>
            <a:ext cx="9823831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Screen standouts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for EB-1A, NIW, EB-1B and EB-1C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Shape 11">
            <a:extLst>
              <a:ext uri="{FF2B5EF4-FFF2-40B4-BE49-F238E27FC236}">
                <a16:creationId xmlns:a16="http://schemas.microsoft.com/office/drawing/2014/main" id="{7AE306F8-8B7B-3825-3C00-A744BBED78F6}"/>
              </a:ext>
            </a:extLst>
          </p:cNvPr>
          <p:cNvSpPr/>
          <p:nvPr/>
        </p:nvSpPr>
        <p:spPr>
          <a:xfrm>
            <a:off x="815975" y="4295477"/>
            <a:ext cx="10560050" cy="681930"/>
          </a:xfrm>
          <a:prstGeom prst="roundRect">
            <a:avLst>
              <a:gd name="adj" fmla="val 6984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3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D0489E30-6ECB-E8EE-1274-B4FE9513FBDF}"/>
              </a:ext>
            </a:extLst>
          </p:cNvPr>
          <p:cNvSpPr/>
          <p:nvPr/>
        </p:nvSpPr>
        <p:spPr>
          <a:xfrm>
            <a:off x="1022350" y="4387552"/>
            <a:ext cx="45720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3600" b="1" dirty="0">
                <a:solidFill>
                  <a:schemeClr val="accent1"/>
                </a:solidFill>
                <a:latin typeface="+mn-lt"/>
                <a:ea typeface="Georgia" pitchFamily="18" charset="-122"/>
                <a:cs typeface="Georgia" pitchFamily="18" charset="-120"/>
              </a:rPr>
              <a:t>4</a:t>
            </a:r>
            <a:endParaRPr lang="en-US" sz="36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1B4E43F4-E8A9-E3CB-7285-0F976DB3EB1F}"/>
              </a:ext>
            </a:extLst>
          </p:cNvPr>
          <p:cNvSpPr/>
          <p:nvPr/>
        </p:nvSpPr>
        <p:spPr>
          <a:xfrm>
            <a:off x="1631950" y="4494213"/>
            <a:ext cx="9823831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Update your sponsorship policy: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timing, eligibility, family-based support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Shape 14">
            <a:extLst>
              <a:ext uri="{FF2B5EF4-FFF2-40B4-BE49-F238E27FC236}">
                <a16:creationId xmlns:a16="http://schemas.microsoft.com/office/drawing/2014/main" id="{A6833DE2-8E30-7BE4-3643-561E1698E9F7}"/>
              </a:ext>
            </a:extLst>
          </p:cNvPr>
          <p:cNvSpPr/>
          <p:nvPr/>
        </p:nvSpPr>
        <p:spPr>
          <a:xfrm>
            <a:off x="815975" y="5098058"/>
            <a:ext cx="10560050" cy="681930"/>
          </a:xfrm>
          <a:prstGeom prst="roundRect">
            <a:avLst>
              <a:gd name="adj" fmla="val 6984"/>
            </a:avLst>
          </a:prstGeom>
          <a:solidFill>
            <a:srgbClr val="FFFFFF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en-US" sz="1600">
              <a:latin typeface="+mn-lt"/>
            </a:endParaRPr>
          </a:p>
        </p:txBody>
      </p:sp>
      <p:sp>
        <p:nvSpPr>
          <p:cNvPr id="36" name="Text 15">
            <a:extLst>
              <a:ext uri="{FF2B5EF4-FFF2-40B4-BE49-F238E27FC236}">
                <a16:creationId xmlns:a16="http://schemas.microsoft.com/office/drawing/2014/main" id="{6C205B52-2D9F-78A6-2F16-E05DF59DFC40}"/>
              </a:ext>
            </a:extLst>
          </p:cNvPr>
          <p:cNvSpPr/>
          <p:nvPr/>
        </p:nvSpPr>
        <p:spPr>
          <a:xfrm>
            <a:off x="1022350" y="5190133"/>
            <a:ext cx="45720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3600" b="1" dirty="0">
                <a:solidFill>
                  <a:schemeClr val="accent1"/>
                </a:solidFill>
                <a:latin typeface="+mn-lt"/>
                <a:ea typeface="Georgia" pitchFamily="18" charset="-122"/>
                <a:cs typeface="Georgia" pitchFamily="18" charset="-120"/>
              </a:rPr>
              <a:t>5</a:t>
            </a:r>
            <a:endParaRPr lang="en-US" sz="36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E6BA4EA0-479D-7715-AE76-1CDD07A60E0E}"/>
              </a:ext>
            </a:extLst>
          </p:cNvPr>
          <p:cNvSpPr/>
          <p:nvPr/>
        </p:nvSpPr>
        <p:spPr>
          <a:xfrm>
            <a:off x="1631950" y="5296793"/>
            <a:ext cx="9823831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Set the budget: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-120"/>
              </a:rPr>
              <a:t> model proposed wage levels and PERM costs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182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F8DE1E-9E61-EC86-7A45-B6FFCAA83F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349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37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94" cy="5254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</a:pPr>
            <a:r>
              <a:rPr lang="en-US" dirty="0"/>
              <a:t>     QUESTIONS?</a:t>
            </a:r>
            <a:br>
              <a:rPr lang="en-US" dirty="0"/>
            </a:br>
            <a:br>
              <a:rPr lang="en-US" dirty="0"/>
            </a:br>
            <a:endParaRPr dirty="0"/>
          </a:p>
        </p:txBody>
      </p:sp>
      <p:pic>
        <p:nvPicPr>
          <p:cNvPr id="812" name="Google Shape;812;p37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742326"/>
            <a:ext cx="927652" cy="927652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37"/>
          <p:cNvSpPr txBox="1"/>
          <p:nvPr/>
        </p:nvSpPr>
        <p:spPr>
          <a:xfrm>
            <a:off x="838200" y="1956683"/>
            <a:ext cx="6237754" cy="4487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DA784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MATTHEW HELLRUNG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Co-Founder and Managing Partner 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mhellrung@meltzerhellrung.com</a:t>
            </a:r>
            <a:endParaRPr kumimoji="0" lang="en-US" b="0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endParaRPr lang="en-US" u="sng" dirty="0">
              <a:solidFill>
                <a:srgbClr val="FFFFFF"/>
              </a:solidFill>
            </a:endParaRPr>
          </a:p>
          <a:p>
            <a:pPr lvl="0">
              <a:lnSpc>
                <a:spcPct val="90000"/>
              </a:lnSpc>
              <a:buClr>
                <a:srgbClr val="DA7841"/>
              </a:buClr>
              <a:buSzPts val="3200"/>
              <a:defRPr/>
            </a:pPr>
            <a:r>
              <a:rPr lang="en-US" b="1" dirty="0">
                <a:solidFill>
                  <a:srgbClr val="DA7841"/>
                </a:solidFill>
              </a:rPr>
              <a:t>MATTHEW MELTZER</a:t>
            </a:r>
            <a:endParaRPr lang="en-US" dirty="0"/>
          </a:p>
          <a:p>
            <a:pPr lvl="0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SzPts val="2400"/>
              <a:defRPr/>
            </a:pPr>
            <a:r>
              <a:rPr lang="en-US" b="1" dirty="0">
                <a:solidFill>
                  <a:srgbClr val="FFFFFF"/>
                </a:solidFill>
              </a:rPr>
              <a:t>Co-Founder and Managing Partner </a:t>
            </a:r>
            <a:endParaRPr lang="en-US" dirty="0"/>
          </a:p>
          <a:p>
            <a:pPr lvl="0">
              <a:lnSpc>
                <a:spcPct val="125000"/>
              </a:lnSpc>
              <a:spcBef>
                <a:spcPts val="1000"/>
              </a:spcBef>
              <a:buClr>
                <a:srgbClr val="FFFFFF"/>
              </a:buClr>
              <a:buSzPts val="2400"/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u="sng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mmeltzer@meltzerhellrung.com</a:t>
            </a:r>
            <a:endParaRPr lang="en-US" u="sng" dirty="0">
              <a:solidFill>
                <a:srgbClr val="FFFFFF"/>
              </a:solidFill>
            </a:endParaRPr>
          </a:p>
        </p:txBody>
      </p:sp>
      <p:pic>
        <p:nvPicPr>
          <p:cNvPr id="814" name="Google Shape;814;p37" descr="Logo, icon&#10;&#10;Description automatically generated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43961" y="5981802"/>
            <a:ext cx="344557" cy="344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37" descr="Icon&#10;&#10;Description automatically generated">
            <a:hlinkClick r:id="rId5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75954" y="5981803"/>
            <a:ext cx="344557" cy="344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37" descr="Icon&#10;&#10;Description automatically generated">
            <a:hlinkClick r:id="rId5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07946" y="5981804"/>
            <a:ext cx="344557" cy="344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37" descr="Icon&#10;&#10;Description automatically generated">
            <a:hlinkClick r:id="rId5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20060" y="5983435"/>
            <a:ext cx="364435" cy="364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37" descr="Icon&#10;&#10;Description automatically generated">
            <a:hlinkClick r:id="rId5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32174" y="5983436"/>
            <a:ext cx="364435" cy="36443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37"/>
          <p:cNvSpPr txBox="1"/>
          <p:nvPr/>
        </p:nvSpPr>
        <p:spPr>
          <a:xfrm>
            <a:off x="5568450" y="5593498"/>
            <a:ext cx="131988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Follow us on: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3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A5B63"/>
                </a:buClr>
                <a:buSzPts val="800"/>
                <a:buFont typeface="Arial"/>
                <a:buNone/>
                <a:tabLst/>
                <a:defRPr/>
              </a:pPr>
              <a:t>37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F3B1B9-BA19-C163-B73D-CD15F087C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4306428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EC414B1A-A217-4AE9-85B0-21820BC21A0A}"/>
    </a:ext>
  </a:extLst>
</a:theme>
</file>

<file path=ppt/theme/theme2.xml><?xml version="1.0" encoding="utf-8"?>
<a:theme xmlns:a="http://schemas.openxmlformats.org/drawingml/2006/main" name="1_Title Slide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8EE18FA8-9E13-45FC-93EA-EFA2CC610C5B}"/>
    </a:ext>
  </a:extLst>
</a:theme>
</file>

<file path=ppt/theme/theme3.xml><?xml version="1.0" encoding="utf-8"?>
<a:theme xmlns:a="http://schemas.openxmlformats.org/drawingml/2006/main" name="1_Dark Grey Divider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C86645BD-7983-461B-B5DD-01DDE094550D}"/>
    </a:ext>
  </a:extLst>
</a:theme>
</file>

<file path=ppt/theme/theme4.xml><?xml version="1.0" encoding="utf-8"?>
<a:theme xmlns:a="http://schemas.openxmlformats.org/drawingml/2006/main" name="1_Orange Divider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CC81763A-DE47-47D0-8916-C73BAA7D941A}"/>
    </a:ext>
  </a:extLst>
</a:theme>
</file>

<file path=ppt/theme/theme5.xml><?xml version="1.0" encoding="utf-8"?>
<a:theme xmlns:a="http://schemas.openxmlformats.org/drawingml/2006/main" name="2_Orange Divider">
  <a:themeElements>
    <a:clrScheme name="Custom 1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79986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CD61F3BE-4F48-4FCF-9283-D5C14669FE4A}"/>
    </a:ext>
  </a:extLst>
</a:theme>
</file>

<file path=ppt/theme/theme6.xml><?xml version="1.0" encoding="utf-8"?>
<a:theme xmlns:a="http://schemas.openxmlformats.org/drawingml/2006/main" name="3_Orange Divider">
  <a:themeElements>
    <a:clrScheme name="Custom 2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C59A2C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44184F38-95B5-4EE2-936E-74906EB1742A}"/>
    </a:ext>
  </a:extLst>
</a:theme>
</file>

<file path=ppt/theme/theme7.xml><?xml version="1.0" encoding="utf-8"?>
<a:theme xmlns:a="http://schemas.openxmlformats.org/drawingml/2006/main" name="4_Orange Divider">
  <a:themeElements>
    <a:clrScheme name="Custom 3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48786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DB64F12A-4143-4855-82A0-6C1B141CEC26}"/>
    </a:ext>
  </a:extLst>
</a:theme>
</file>

<file path=ppt/theme/theme8.xml><?xml version="1.0" encoding="utf-8"?>
<a:theme xmlns:a="http://schemas.openxmlformats.org/drawingml/2006/main" name="5_Orange Divider">
  <a:themeElements>
    <a:clrScheme name="Custom 4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936D44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43AC0C89-351B-47B0-8D3B-55C8B1862B52}"/>
    </a:ext>
  </a:extLst>
</a:theme>
</file>

<file path=ppt/theme/theme9.xml><?xml version="1.0" encoding="utf-8"?>
<a:theme xmlns:a="http://schemas.openxmlformats.org/drawingml/2006/main" name="6_Orange Divider">
  <a:themeElements>
    <a:clrScheme name="MH Blue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546587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B9328AA5-1224-4B56-BA3A-2A36542F7B78}"/>
    </a:ext>
  </a:extLst>
</a:theme>
</file>

<file path=ppt/theme/theme10.xml><?xml version="1.0" encoding="utf-8"?>
<a:theme xmlns:a="http://schemas.openxmlformats.org/drawingml/2006/main" name="6_Content Slide with Watermark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737B6486-4324-4B28-B813-457F6DA4D170}"/>
    </a:ext>
  </a:extLst>
</a:theme>
</file>

<file path=ppt/theme/theme11.xml><?xml version="1.0" encoding="utf-8"?>
<a:theme xmlns:a="http://schemas.openxmlformats.org/drawingml/2006/main" name="Plain Layou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Dark Grey Divider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national Travel Guidance for Foreign Nationals 5-28-25 (1)" id="{A876D7C3-B16A-4A4C-A5BE-3248AA536A7A}" vid="{8A2506A1-2AB5-4E76-8415-3F0EA83F12BA}"/>
    </a:ext>
  </a:extLst>
</a:theme>
</file>

<file path=ppt/theme/theme13.xml><?xml version="1.0" encoding="utf-8"?>
<a:theme xmlns:a="http://schemas.openxmlformats.org/drawingml/2006/main" name="7_Content Slide with Watermark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737B6486-4324-4B28-B813-457F6DA4D170}"/>
    </a:ext>
  </a:extLst>
</a:theme>
</file>

<file path=ppt/theme/theme14.xml><?xml version="1.0" encoding="utf-8"?>
<a:theme xmlns:a="http://schemas.openxmlformats.org/drawingml/2006/main" name="8_Content Slide with Watermark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national Travel Guidance for Foreign Nationals 5-28-25 (1)" id="{A876D7C3-B16A-4A4C-A5BE-3248AA536A7A}" vid="{C065C664-827F-4C5F-BBD7-8EBB1E0DD696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7916</TotalTime>
  <Words>2564</Words>
  <Application>Microsoft Office PowerPoint</Application>
  <PresentationFormat>Widescreen</PresentationFormat>
  <Paragraphs>441</Paragraphs>
  <Slides>37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37</vt:i4>
      </vt:variant>
    </vt:vector>
  </HeadingPairs>
  <TitlesOfParts>
    <vt:vector size="55" baseType="lpstr">
      <vt:lpstr>Arial</vt:lpstr>
      <vt:lpstr>Calibri</vt:lpstr>
      <vt:lpstr>Wingdings</vt:lpstr>
      <vt:lpstr>Proxima Nova</vt:lpstr>
      <vt:lpstr>Title Slide</vt:lpstr>
      <vt:lpstr>1_Title Slide</vt:lpstr>
      <vt:lpstr>1_Dark Grey Divider</vt:lpstr>
      <vt:lpstr>1_Orange Divider</vt:lpstr>
      <vt:lpstr>2_Orange Divider</vt:lpstr>
      <vt:lpstr>3_Orange Divider</vt:lpstr>
      <vt:lpstr>4_Orange Divider</vt:lpstr>
      <vt:lpstr>5_Orange Divider</vt:lpstr>
      <vt:lpstr>6_Orange Divider</vt:lpstr>
      <vt:lpstr>6_Content Slide with Watermark</vt:lpstr>
      <vt:lpstr>Plain Layout</vt:lpstr>
      <vt:lpstr>2_Dark Grey Divider</vt:lpstr>
      <vt:lpstr>7_Content Slide with Watermark</vt:lpstr>
      <vt:lpstr>8_Content Slide with Watermark</vt:lpstr>
      <vt:lpstr>PowerPoint Presentation</vt:lpstr>
      <vt:lpstr>PowerPoint Presentation</vt:lpstr>
      <vt:lpstr>INTRODUCTION</vt:lpstr>
      <vt:lpstr>INTRODUCTION</vt:lpstr>
      <vt:lpstr>PowerPoint Presentation</vt:lpstr>
      <vt:lpstr>VOYAGER®</vt:lpstr>
      <vt:lpstr>PRESENTERS</vt:lpstr>
      <vt:lpstr>PRESENTERS</vt:lpstr>
      <vt:lpstr>AGENDA</vt:lpstr>
      <vt:lpstr>AGENDA</vt:lpstr>
      <vt:lpstr>TIMING: THE NEW PERM MATH </vt:lpstr>
      <vt:lpstr>TIMING</vt:lpstr>
      <vt:lpstr>TIMING</vt:lpstr>
      <vt:lpstr>TIMING - OPT AND STEM OPT </vt:lpstr>
      <vt:lpstr>TIMING - H-1B TRANSFERS </vt:lpstr>
      <vt:lpstr>TIMING - RETENTION</vt:lpstr>
      <vt:lpstr>TIMING - DECISION MATRIX</vt:lpstr>
      <vt:lpstr>PREVAILING WAGE</vt:lpstr>
      <vt:lpstr>PREVAILING WAGE · PROPOSED RULE</vt:lpstr>
      <vt:lpstr>REGULATORY OUTLOOK · PERM</vt:lpstr>
      <vt:lpstr>PREVAILING WAGE · PLANNING</vt:lpstr>
      <vt:lpstr>ALTERNATIVES TO PERM </vt:lpstr>
      <vt:lpstr>ALTERNATIVES TO PERM · EB-1A AND NIW</vt:lpstr>
      <vt:lpstr>ALTERNATIVES TO PERM · APPROVAL TRENDS</vt:lpstr>
      <vt:lpstr>ALTERNATIVES TO PERM · SCORECARD</vt:lpstr>
      <vt:lpstr>ALTERNATIVES TO PERM · EB-1B</vt:lpstr>
      <vt:lpstr>ALTERNATIVES TO PERM · EB-1C</vt:lpstr>
      <vt:lpstr>ALTERNATIVES TO PERM · SCHEDULE A</vt:lpstr>
      <vt:lpstr>ALTERNATIVES TO PERM · SCREENING</vt:lpstr>
      <vt:lpstr>FAMILY-BASED PETITIONS</vt:lpstr>
      <vt:lpstr>FAMILY-BASED PETITIONS</vt:lpstr>
      <vt:lpstr>FAMILY-BASED PETITIONS · POLICY</vt:lpstr>
      <vt:lpstr>PROCESSING CLIMATE · ALL GREEN CARD PATHS</vt:lpstr>
      <vt:lpstr>YOUR ACTION CHECKLIST</vt:lpstr>
      <vt:lpstr>WRAP-UP</vt:lpstr>
      <vt:lpstr>PowerPoint Presentation</vt:lpstr>
      <vt:lpstr>     QUESTIONS?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Lynda Van Duerm</dc:creator>
  <cp:lastModifiedBy>Yaliani Perez Duarte</cp:lastModifiedBy>
  <cp:revision>25</cp:revision>
  <dcterms:created xsi:type="dcterms:W3CDTF">2022-04-11T20:07:09Z</dcterms:created>
  <dcterms:modified xsi:type="dcterms:W3CDTF">2026-10-27T15:29:39Z</dcterms:modified>
</cp:coreProperties>
</file>