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6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7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8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9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10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1.xml" ContentType="application/vnd.openxmlformats-officedocument.theme+xml"/>
  <Override PartName="/ppt/slideLayouts/slideLayout82.xml" ContentType="application/vnd.openxmlformats-officedocument.presentationml.slideLayout+xml"/>
  <Override PartName="/ppt/theme/theme12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3.xml" ContentType="application/vnd.openxmlformats-officedocument.them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14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5.xml" ContentType="application/vnd.openxmlformats-officedocument.them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775" r:id="rId2"/>
    <p:sldMasterId id="2147483757" r:id="rId3"/>
    <p:sldMasterId id="2147483707" r:id="rId4"/>
    <p:sldMasterId id="2147483714" r:id="rId5"/>
    <p:sldMasterId id="2147483719" r:id="rId6"/>
    <p:sldMasterId id="2147483724" r:id="rId7"/>
    <p:sldMasterId id="2147483729" r:id="rId8"/>
    <p:sldMasterId id="2147483734" r:id="rId9"/>
    <p:sldMasterId id="2147483653" r:id="rId10"/>
    <p:sldMasterId id="2147483795" r:id="rId11"/>
    <p:sldMasterId id="2147483803" r:id="rId12"/>
    <p:sldMasterId id="2147483815" r:id="rId13"/>
    <p:sldMasterId id="2147483835" r:id="rId14"/>
    <p:sldMasterId id="2147483845" r:id="rId15"/>
  </p:sldMasterIdLst>
  <p:notesMasterIdLst>
    <p:notesMasterId r:id="rId53"/>
  </p:notesMasterIdLst>
  <p:handoutMasterIdLst>
    <p:handoutMasterId r:id="rId54"/>
  </p:handoutMasterIdLst>
  <p:sldIdLst>
    <p:sldId id="468" r:id="rId16"/>
    <p:sldId id="464" r:id="rId17"/>
    <p:sldId id="278" r:id="rId18"/>
    <p:sldId id="279" r:id="rId19"/>
    <p:sldId id="470" r:id="rId20"/>
    <p:sldId id="344" r:id="rId21"/>
    <p:sldId id="285" r:id="rId22"/>
    <p:sldId id="287" r:id="rId23"/>
    <p:sldId id="265" r:id="rId24"/>
    <p:sldId id="477" r:id="rId25"/>
    <p:sldId id="414" r:id="rId26"/>
    <p:sldId id="425" r:id="rId27"/>
    <p:sldId id="413" r:id="rId28"/>
    <p:sldId id="476" r:id="rId29"/>
    <p:sldId id="416" r:id="rId30"/>
    <p:sldId id="432" r:id="rId31"/>
    <p:sldId id="498" r:id="rId32"/>
    <p:sldId id="415" r:id="rId33"/>
    <p:sldId id="429" r:id="rId34"/>
    <p:sldId id="480" r:id="rId35"/>
    <p:sldId id="481" r:id="rId36"/>
    <p:sldId id="482" r:id="rId37"/>
    <p:sldId id="483" r:id="rId38"/>
    <p:sldId id="484" r:id="rId39"/>
    <p:sldId id="485" r:id="rId40"/>
    <p:sldId id="486" r:id="rId41"/>
    <p:sldId id="487" r:id="rId42"/>
    <p:sldId id="488" r:id="rId43"/>
    <p:sldId id="489" r:id="rId44"/>
    <p:sldId id="494" r:id="rId45"/>
    <p:sldId id="491" r:id="rId46"/>
    <p:sldId id="493" r:id="rId47"/>
    <p:sldId id="495" r:id="rId48"/>
    <p:sldId id="496" r:id="rId49"/>
    <p:sldId id="497" r:id="rId50"/>
    <p:sldId id="453" r:id="rId51"/>
    <p:sldId id="375" r:id="rId52"/>
  </p:sldIdLst>
  <p:sldSz cx="12192000" cy="6858000"/>
  <p:notesSz cx="6858000" cy="9144000"/>
  <p:embeddedFontLst>
    <p:embeddedFont>
      <p:font typeface="Proxima Nova" panose="020B0604020202020204" charset="0"/>
      <p:regular r:id="rId55"/>
      <p:bold r:id="rId56"/>
      <p:italic r:id="rId57"/>
      <p:boldItalic r:id="rId5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3" roundtripDataSignature="AMtx7miTq0auFNygpsscMhYp8BplciXQcg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8F4E385-6023-D2A9-4A91-6791275E82C1}" name="Michael Turansick" initials="MT" userId="S::mturansick@MeltzerHellrung.onmicrosoft.com::4ef658fb-6709-428c-b9a8-0dc424e8e50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477" autoAdjust="0"/>
  </p:normalViewPr>
  <p:slideViewPr>
    <p:cSldViewPr snapToGrid="0">
      <p:cViewPr varScale="1">
        <p:scale>
          <a:sx n="74" d="100"/>
          <a:sy n="74" d="100"/>
        </p:scale>
        <p:origin x="738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3612"/>
    </p:cViewPr>
  </p:sorterViewPr>
  <p:notesViewPr>
    <p:cSldViewPr snapToGrid="0">
      <p:cViewPr varScale="1">
        <p:scale>
          <a:sx n="56" d="100"/>
          <a:sy n="56" d="100"/>
        </p:scale>
        <p:origin x="2588" y="5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slide" Target="slides/slide24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50" Type="http://schemas.openxmlformats.org/officeDocument/2006/relationships/slide" Target="slides/slide35.xml"/><Relationship Id="rId55" Type="http://schemas.openxmlformats.org/officeDocument/2006/relationships/font" Target="fonts/font1.fntdata"/><Relationship Id="rId63" Type="http://customschemas.google.com/relationships/presentationmetadata" Target="metadata"/><Relationship Id="rId68" Type="http://schemas.microsoft.com/office/2018/10/relationships/authors" Target="author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9" Type="http://schemas.openxmlformats.org/officeDocument/2006/relationships/slide" Target="slides/slide14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4.fntdata"/><Relationship Id="rId66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4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font" Target="fonts/font2.fntdata"/><Relationship Id="rId64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67" Type="http://schemas.openxmlformats.org/officeDocument/2006/relationships/tableStyles" Target="tableStyles.xml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font" Target="fonts/font3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image" Target="../media/image16.svg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image" Target="../media/image16.svg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image" Target="../media/image16.svg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image" Target="../media/image16.svg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image" Target="../media/image16.svg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image" Target="../media/image16.svg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271C39-C2D1-4422-B97D-87C2FEFE28AE}" type="doc">
      <dgm:prSet loTypeId="urn:microsoft.com/office/officeart/2005/8/layout/hList7" loCatId="list" qsTypeId="urn:microsoft.com/office/officeart/2005/8/quickstyle/simple1#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2CEF14CE-6CE4-412F-B3F3-EBB1820A25B5}">
      <dgm:prSet/>
      <dgm:spPr>
        <a:xfrm>
          <a:off x="138" y="0"/>
          <a:ext cx="1844426" cy="4744681"/>
        </a:xfrm>
        <a:prstGeom prst="roundRect">
          <a:avLst>
            <a:gd name="adj" fmla="val 10000"/>
          </a:avLst>
        </a:prstGeom>
        <a:solidFill>
          <a:srgbClr val="DA784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  <a:t>U.S. Immigration</a:t>
          </a:r>
          <a:b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  <a:t>Work visas &amp; green cards, handled end-to-end</a:t>
          </a:r>
          <a:endParaRPr lang="en-US" b="1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93821195-4B8E-467F-9718-253A63E4B9DA}" type="parTrans" cxnId="{72E152AA-7419-44C1-AD68-7C7C3BCCE6E5}">
      <dgm:prSet/>
      <dgm:spPr/>
      <dgm:t>
        <a:bodyPr/>
        <a:lstStyle/>
        <a:p>
          <a:endParaRPr lang="en-US" b="1"/>
        </a:p>
      </dgm:t>
    </dgm:pt>
    <dgm:pt modelId="{CFC262C7-8001-4D18-B500-274059E25F37}" type="sibTrans" cxnId="{72E152AA-7419-44C1-AD68-7C7C3BCCE6E5}">
      <dgm:prSet/>
      <dgm:spPr/>
      <dgm:t>
        <a:bodyPr/>
        <a:lstStyle/>
        <a:p>
          <a:endParaRPr lang="en-US" b="1"/>
        </a:p>
      </dgm:t>
    </dgm:pt>
    <dgm:pt modelId="{657E8CE3-9391-4CAC-9B39-5F8EDD6FD4CA}">
      <dgm:prSet/>
      <dgm:spPr>
        <a:xfrm>
          <a:off x="1899898" y="0"/>
          <a:ext cx="1844426" cy="4744681"/>
        </a:xfrm>
        <a:prstGeom prst="roundRect">
          <a:avLst>
            <a:gd name="adj" fmla="val 10000"/>
          </a:avLst>
        </a:prstGeom>
        <a:solidFill>
          <a:srgbClr val="79986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  <a:t>Global Immigration</a:t>
          </a:r>
          <a:b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  <a:t>Worldwide mobility support through a single partner</a:t>
          </a:r>
          <a:endParaRPr lang="en-US" b="1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DF2A4F78-D198-4C6D-8D94-F804254B8AA5}" type="parTrans" cxnId="{D99AB6B0-DF40-4667-AA34-8E1AFA26BBFA}">
      <dgm:prSet/>
      <dgm:spPr/>
      <dgm:t>
        <a:bodyPr/>
        <a:lstStyle/>
        <a:p>
          <a:endParaRPr lang="en-US" b="1"/>
        </a:p>
      </dgm:t>
    </dgm:pt>
    <dgm:pt modelId="{F4AB555B-9A8D-49CA-BF00-87DBB3860423}" type="sibTrans" cxnId="{D99AB6B0-DF40-4667-AA34-8E1AFA26BBFA}">
      <dgm:prSet/>
      <dgm:spPr/>
      <dgm:t>
        <a:bodyPr/>
        <a:lstStyle/>
        <a:p>
          <a:endParaRPr lang="en-US" b="1"/>
        </a:p>
      </dgm:t>
    </dgm:pt>
    <dgm:pt modelId="{5F4284EE-DBEE-4D26-A181-050F21C02704}">
      <dgm:prSet/>
      <dgm:spPr>
        <a:xfrm>
          <a:off x="3799657" y="0"/>
          <a:ext cx="1844426" cy="4744681"/>
        </a:xfrm>
        <a:prstGeom prst="roundRect">
          <a:avLst>
            <a:gd name="adj" fmla="val 10000"/>
          </a:avLst>
        </a:prstGeom>
        <a:solidFill>
          <a:srgbClr val="48786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  <a:t>Consular Visa Processing</a:t>
          </a:r>
          <a:b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  <a:t>Interview prep &amp; DS-160 review to reduce travel risk</a:t>
          </a:r>
          <a:endParaRPr lang="en-US" b="1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2524BAF6-12A6-4E54-8BF0-E19C839AB79D}" type="parTrans" cxnId="{771F4949-47BF-4996-AFFD-A3F659875901}">
      <dgm:prSet/>
      <dgm:spPr/>
      <dgm:t>
        <a:bodyPr/>
        <a:lstStyle/>
        <a:p>
          <a:endParaRPr lang="en-US" b="1"/>
        </a:p>
      </dgm:t>
    </dgm:pt>
    <dgm:pt modelId="{1C8BBAE3-272F-46CD-8E52-1B4C502E44F9}" type="sibTrans" cxnId="{771F4949-47BF-4996-AFFD-A3F659875901}">
      <dgm:prSet/>
      <dgm:spPr/>
      <dgm:t>
        <a:bodyPr/>
        <a:lstStyle/>
        <a:p>
          <a:endParaRPr lang="en-US" b="1"/>
        </a:p>
      </dgm:t>
    </dgm:pt>
    <dgm:pt modelId="{E5425238-EE2B-4F49-975A-597EFC3C36F8}">
      <dgm:prSet/>
      <dgm:spPr>
        <a:xfrm>
          <a:off x="5699417" y="0"/>
          <a:ext cx="1844426" cy="4744681"/>
        </a:xfrm>
        <a:prstGeom prst="roundRect">
          <a:avLst>
            <a:gd name="adj" fmla="val 10000"/>
          </a:avLst>
        </a:prstGeom>
        <a:solidFill>
          <a:srgbClr val="546587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  <a:t>I-9 &amp; Immigration Compliance</a:t>
          </a:r>
          <a:b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  <a:t>Audits, training, and government enforcement support</a:t>
          </a:r>
          <a:endParaRPr lang="en-US" b="1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F020995D-D58B-409B-BEA7-1EA9A363B0A3}" type="parTrans" cxnId="{CBC8D1E3-826F-4EFB-98A2-DBD5576A4486}">
      <dgm:prSet/>
      <dgm:spPr/>
      <dgm:t>
        <a:bodyPr/>
        <a:lstStyle/>
        <a:p>
          <a:endParaRPr lang="en-US" b="1"/>
        </a:p>
      </dgm:t>
    </dgm:pt>
    <dgm:pt modelId="{0B31770B-AF0E-433F-A2B2-4958AD4CDA11}" type="sibTrans" cxnId="{CBC8D1E3-826F-4EFB-98A2-DBD5576A4486}">
      <dgm:prSet/>
      <dgm:spPr/>
      <dgm:t>
        <a:bodyPr/>
        <a:lstStyle/>
        <a:p>
          <a:endParaRPr lang="en-US" b="1"/>
        </a:p>
      </dgm:t>
    </dgm:pt>
    <dgm:pt modelId="{B975B9E7-68E3-4DDF-B179-73120C421C92}">
      <dgm:prSet/>
      <dgm:spPr>
        <a:xfrm>
          <a:off x="7599177" y="0"/>
          <a:ext cx="1844426" cy="4744681"/>
        </a:xfrm>
        <a:prstGeom prst="roundRect">
          <a:avLst>
            <a:gd name="adj" fmla="val 10000"/>
          </a:avLst>
        </a:prstGeom>
        <a:solidFill>
          <a:srgbClr val="936D44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  <a:t>Immigration Litigation</a:t>
          </a:r>
          <a:b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  <a:t>Challenging delays &amp; wrongful denials</a:t>
          </a:r>
          <a:endParaRPr lang="en-US" b="1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339E1FC6-72A4-4234-B8AB-846ECA70976C}" type="parTrans" cxnId="{D4733AEF-0A96-4581-AA2D-B4E6DB7B9899}">
      <dgm:prSet/>
      <dgm:spPr/>
      <dgm:t>
        <a:bodyPr/>
        <a:lstStyle/>
        <a:p>
          <a:endParaRPr lang="en-US" b="1"/>
        </a:p>
      </dgm:t>
    </dgm:pt>
    <dgm:pt modelId="{0326A0A9-73B7-43AA-8AE6-A7528C628D17}" type="sibTrans" cxnId="{D4733AEF-0A96-4581-AA2D-B4E6DB7B9899}">
      <dgm:prSet/>
      <dgm:spPr/>
      <dgm:t>
        <a:bodyPr/>
        <a:lstStyle/>
        <a:p>
          <a:endParaRPr lang="en-US" b="1"/>
        </a:p>
      </dgm:t>
    </dgm:pt>
    <dgm:pt modelId="{6231B27C-548D-4D34-B837-A971494E1CC8}">
      <dgm:prSet/>
      <dgm:spPr>
        <a:xfrm>
          <a:off x="9498936" y="0"/>
          <a:ext cx="1844426" cy="4744681"/>
        </a:xfrm>
        <a:prstGeom prst="roundRect">
          <a:avLst>
            <a:gd name="adj" fmla="val 10000"/>
          </a:avLst>
        </a:prstGeom>
        <a:solidFill>
          <a:srgbClr val="C59A2C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  <a:t>In-House Immigration Specialist</a:t>
          </a:r>
          <a:b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  <a:t>Embedded experts without adding headcount</a:t>
          </a:r>
          <a:endParaRPr lang="en-US" b="1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8740022B-188C-4483-B515-78C64FEF733C}" type="parTrans" cxnId="{2C5EB3A7-1468-4C1D-905B-305FB1527C2F}">
      <dgm:prSet/>
      <dgm:spPr/>
      <dgm:t>
        <a:bodyPr/>
        <a:lstStyle/>
        <a:p>
          <a:endParaRPr lang="en-US" b="1"/>
        </a:p>
      </dgm:t>
    </dgm:pt>
    <dgm:pt modelId="{867D7CB5-62EF-4FB2-B771-F686116E19DE}" type="sibTrans" cxnId="{2C5EB3A7-1468-4C1D-905B-305FB1527C2F}">
      <dgm:prSet/>
      <dgm:spPr/>
      <dgm:t>
        <a:bodyPr/>
        <a:lstStyle/>
        <a:p>
          <a:endParaRPr lang="en-US" b="1"/>
        </a:p>
      </dgm:t>
    </dgm:pt>
    <dgm:pt modelId="{C17CB11F-7EDB-44EA-9F29-CF4908117800}" type="pres">
      <dgm:prSet presAssocID="{12271C39-C2D1-4422-B97D-87C2FEFE28AE}" presName="Name0" presStyleCnt="0">
        <dgm:presLayoutVars>
          <dgm:dir/>
          <dgm:resizeHandles val="exact"/>
        </dgm:presLayoutVars>
      </dgm:prSet>
      <dgm:spPr/>
    </dgm:pt>
    <dgm:pt modelId="{3F52132E-4DFC-4587-A207-B81DEEF45518}" type="pres">
      <dgm:prSet presAssocID="{12271C39-C2D1-4422-B97D-87C2FEFE28AE}" presName="fgShape" presStyleLbl="fgShp" presStyleIdx="0" presStyleCnt="1" custScaleY="30612"/>
      <dgm:spPr>
        <a:xfrm>
          <a:off x="453740" y="4042662"/>
          <a:ext cx="10436021" cy="217866"/>
        </a:xfrm>
        <a:prstGeom prst="leftRightArrow">
          <a:avLst/>
        </a:prstGeom>
        <a:solidFill>
          <a:srgbClr val="FFFFFF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CBC5072B-8E84-4FB5-A329-FA7AC71B1982}" type="pres">
      <dgm:prSet presAssocID="{12271C39-C2D1-4422-B97D-87C2FEFE28AE}" presName="linComp" presStyleCnt="0"/>
      <dgm:spPr/>
    </dgm:pt>
    <dgm:pt modelId="{87043388-0020-4DE9-93E6-67D4A4BB4E6A}" type="pres">
      <dgm:prSet presAssocID="{2CEF14CE-6CE4-412F-B3F3-EBB1820A25B5}" presName="compNode" presStyleCnt="0"/>
      <dgm:spPr/>
    </dgm:pt>
    <dgm:pt modelId="{A11E846C-4803-4509-B864-24BC212A2369}" type="pres">
      <dgm:prSet presAssocID="{2CEF14CE-6CE4-412F-B3F3-EBB1820A25B5}" presName="bkgdShape" presStyleLbl="node1" presStyleIdx="0" presStyleCnt="6"/>
      <dgm:spPr/>
    </dgm:pt>
    <dgm:pt modelId="{18A01622-E795-47EB-81CE-94B08E4379EC}" type="pres">
      <dgm:prSet presAssocID="{2CEF14CE-6CE4-412F-B3F3-EBB1820A25B5}" presName="nodeTx" presStyleLbl="node1" presStyleIdx="0" presStyleCnt="6">
        <dgm:presLayoutVars>
          <dgm:bulletEnabled val="1"/>
        </dgm:presLayoutVars>
      </dgm:prSet>
      <dgm:spPr/>
    </dgm:pt>
    <dgm:pt modelId="{93E28764-D5AE-49A0-BD52-CC4B124DB0F9}" type="pres">
      <dgm:prSet presAssocID="{2CEF14CE-6CE4-412F-B3F3-EBB1820A25B5}" presName="invisiNode" presStyleLbl="node1" presStyleIdx="0" presStyleCnt="6"/>
      <dgm:spPr/>
    </dgm:pt>
    <dgm:pt modelId="{14756421-8AF6-413B-932F-7C4850CCF896}" type="pres">
      <dgm:prSet presAssocID="{2CEF14CE-6CE4-412F-B3F3-EBB1820A25B5}" presName="imagNode" presStyleLbl="fgImgPlace1" presStyleIdx="0" presStyleCnt="6"/>
      <dgm:spPr>
        <a:xfrm>
          <a:off x="132362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City with solid fill"/>
        </a:ext>
      </dgm:extLst>
    </dgm:pt>
    <dgm:pt modelId="{9C5960B5-801E-406A-A177-2E91782F56BF}" type="pres">
      <dgm:prSet presAssocID="{CFC262C7-8001-4D18-B500-274059E25F37}" presName="sibTrans" presStyleLbl="sibTrans2D1" presStyleIdx="0" presStyleCnt="0"/>
      <dgm:spPr/>
    </dgm:pt>
    <dgm:pt modelId="{8709136E-C207-4BF1-99DA-36C591A89BE9}" type="pres">
      <dgm:prSet presAssocID="{657E8CE3-9391-4CAC-9B39-5F8EDD6FD4CA}" presName="compNode" presStyleCnt="0"/>
      <dgm:spPr/>
    </dgm:pt>
    <dgm:pt modelId="{2C13EE97-57D5-4B59-81F6-2498DFF24559}" type="pres">
      <dgm:prSet presAssocID="{657E8CE3-9391-4CAC-9B39-5F8EDD6FD4CA}" presName="bkgdShape" presStyleLbl="node1" presStyleIdx="1" presStyleCnt="6"/>
      <dgm:spPr/>
    </dgm:pt>
    <dgm:pt modelId="{4EF9FD58-2C47-4EAA-AB93-65DCFD581AD1}" type="pres">
      <dgm:prSet presAssocID="{657E8CE3-9391-4CAC-9B39-5F8EDD6FD4CA}" presName="nodeTx" presStyleLbl="node1" presStyleIdx="1" presStyleCnt="6">
        <dgm:presLayoutVars>
          <dgm:bulletEnabled val="1"/>
        </dgm:presLayoutVars>
      </dgm:prSet>
      <dgm:spPr/>
    </dgm:pt>
    <dgm:pt modelId="{A8AF9E7B-C7E8-4B2D-9481-10700AC47130}" type="pres">
      <dgm:prSet presAssocID="{657E8CE3-9391-4CAC-9B39-5F8EDD6FD4CA}" presName="invisiNode" presStyleLbl="node1" presStyleIdx="1" presStyleCnt="6"/>
      <dgm:spPr/>
    </dgm:pt>
    <dgm:pt modelId="{4EA24603-2EB2-4CAC-9F4B-40BBC4B8A168}" type="pres">
      <dgm:prSet presAssocID="{657E8CE3-9391-4CAC-9B39-5F8EDD6FD4CA}" presName="imagNode" presStyleLbl="fgImgPlace1" presStyleIdx="1" presStyleCnt="6"/>
      <dgm:spPr>
        <a:xfrm>
          <a:off x="2032122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Earth globe: Americas with solid fill"/>
        </a:ext>
      </dgm:extLst>
    </dgm:pt>
    <dgm:pt modelId="{E00BF23E-2DB4-4EB9-A2BA-AA0591D42098}" type="pres">
      <dgm:prSet presAssocID="{F4AB555B-9A8D-49CA-BF00-87DBB3860423}" presName="sibTrans" presStyleLbl="sibTrans2D1" presStyleIdx="0" presStyleCnt="0"/>
      <dgm:spPr/>
    </dgm:pt>
    <dgm:pt modelId="{D5B9E788-18B3-4655-88F5-AA9DC0C898F9}" type="pres">
      <dgm:prSet presAssocID="{5F4284EE-DBEE-4D26-A181-050F21C02704}" presName="compNode" presStyleCnt="0"/>
      <dgm:spPr/>
    </dgm:pt>
    <dgm:pt modelId="{251FD322-A3D3-45C0-9D11-454C50ED8CFE}" type="pres">
      <dgm:prSet presAssocID="{5F4284EE-DBEE-4D26-A181-050F21C02704}" presName="bkgdShape" presStyleLbl="node1" presStyleIdx="2" presStyleCnt="6"/>
      <dgm:spPr/>
    </dgm:pt>
    <dgm:pt modelId="{1AAA169C-8E50-4154-8F35-2273F07D7C78}" type="pres">
      <dgm:prSet presAssocID="{5F4284EE-DBEE-4D26-A181-050F21C02704}" presName="nodeTx" presStyleLbl="node1" presStyleIdx="2" presStyleCnt="6">
        <dgm:presLayoutVars>
          <dgm:bulletEnabled val="1"/>
        </dgm:presLayoutVars>
      </dgm:prSet>
      <dgm:spPr/>
    </dgm:pt>
    <dgm:pt modelId="{C2BAA001-C9B6-4DC6-9AE2-E557CEB0168D}" type="pres">
      <dgm:prSet presAssocID="{5F4284EE-DBEE-4D26-A181-050F21C02704}" presName="invisiNode" presStyleLbl="node1" presStyleIdx="2" presStyleCnt="6"/>
      <dgm:spPr/>
    </dgm:pt>
    <dgm:pt modelId="{EAEDD4AD-F5A9-423C-9A56-9662A520E081}" type="pres">
      <dgm:prSet presAssocID="{5F4284EE-DBEE-4D26-A181-050F21C02704}" presName="imagNode" presStyleLbl="fgImgPlace1" presStyleIdx="2" presStyleCnt="6"/>
      <dgm:spPr>
        <a:xfrm>
          <a:off x="3931881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Boardroom with solid fill"/>
        </a:ext>
      </dgm:extLst>
    </dgm:pt>
    <dgm:pt modelId="{0678C716-ABBF-404A-8162-FDD3CC630C8B}" type="pres">
      <dgm:prSet presAssocID="{1C8BBAE3-272F-46CD-8E52-1B4C502E44F9}" presName="sibTrans" presStyleLbl="sibTrans2D1" presStyleIdx="0" presStyleCnt="0"/>
      <dgm:spPr/>
    </dgm:pt>
    <dgm:pt modelId="{6F880827-BC87-4512-A615-BC75E3091F0A}" type="pres">
      <dgm:prSet presAssocID="{E5425238-EE2B-4F49-975A-597EFC3C36F8}" presName="compNode" presStyleCnt="0"/>
      <dgm:spPr/>
    </dgm:pt>
    <dgm:pt modelId="{63E65C78-7CC3-4DE2-81BB-D2991E43444E}" type="pres">
      <dgm:prSet presAssocID="{E5425238-EE2B-4F49-975A-597EFC3C36F8}" presName="bkgdShape" presStyleLbl="node1" presStyleIdx="3" presStyleCnt="6"/>
      <dgm:spPr/>
    </dgm:pt>
    <dgm:pt modelId="{5FC5774F-AC72-46E0-9701-9939B658E7BA}" type="pres">
      <dgm:prSet presAssocID="{E5425238-EE2B-4F49-975A-597EFC3C36F8}" presName="nodeTx" presStyleLbl="node1" presStyleIdx="3" presStyleCnt="6">
        <dgm:presLayoutVars>
          <dgm:bulletEnabled val="1"/>
        </dgm:presLayoutVars>
      </dgm:prSet>
      <dgm:spPr/>
    </dgm:pt>
    <dgm:pt modelId="{32CE96C5-5ABA-4067-A7B3-35DF2BB03363}" type="pres">
      <dgm:prSet presAssocID="{E5425238-EE2B-4F49-975A-597EFC3C36F8}" presName="invisiNode" presStyleLbl="node1" presStyleIdx="3" presStyleCnt="6"/>
      <dgm:spPr/>
    </dgm:pt>
    <dgm:pt modelId="{26DEEAFE-3B43-43C7-9821-6EEAE1EE5BC5}" type="pres">
      <dgm:prSet presAssocID="{E5425238-EE2B-4F49-975A-597EFC3C36F8}" presName="imagNode" presStyleLbl="fgImgPlace1" presStyleIdx="3" presStyleCnt="6"/>
      <dgm:spPr>
        <a:xfrm>
          <a:off x="5831641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Teacher with solid fill"/>
        </a:ext>
      </dgm:extLst>
    </dgm:pt>
    <dgm:pt modelId="{CE548962-7703-4C73-9A3C-A27CC2C3490C}" type="pres">
      <dgm:prSet presAssocID="{0B31770B-AF0E-433F-A2B2-4958AD4CDA11}" presName="sibTrans" presStyleLbl="sibTrans2D1" presStyleIdx="0" presStyleCnt="0"/>
      <dgm:spPr/>
    </dgm:pt>
    <dgm:pt modelId="{FD5F0A30-FFF3-4D05-A43A-9EC630384CB2}" type="pres">
      <dgm:prSet presAssocID="{B975B9E7-68E3-4DDF-B179-73120C421C92}" presName="compNode" presStyleCnt="0"/>
      <dgm:spPr/>
    </dgm:pt>
    <dgm:pt modelId="{623AAEA4-545D-49E1-9A99-C7BC57F941D8}" type="pres">
      <dgm:prSet presAssocID="{B975B9E7-68E3-4DDF-B179-73120C421C92}" presName="bkgdShape" presStyleLbl="node1" presStyleIdx="4" presStyleCnt="6"/>
      <dgm:spPr/>
    </dgm:pt>
    <dgm:pt modelId="{9D05E3E2-8E97-4B2F-A6D5-1AEB4B44C32B}" type="pres">
      <dgm:prSet presAssocID="{B975B9E7-68E3-4DDF-B179-73120C421C92}" presName="nodeTx" presStyleLbl="node1" presStyleIdx="4" presStyleCnt="6">
        <dgm:presLayoutVars>
          <dgm:bulletEnabled val="1"/>
        </dgm:presLayoutVars>
      </dgm:prSet>
      <dgm:spPr/>
    </dgm:pt>
    <dgm:pt modelId="{2BC6456B-1CDB-453E-9312-2B1E19198DDC}" type="pres">
      <dgm:prSet presAssocID="{B975B9E7-68E3-4DDF-B179-73120C421C92}" presName="invisiNode" presStyleLbl="node1" presStyleIdx="4" presStyleCnt="6"/>
      <dgm:spPr/>
    </dgm:pt>
    <dgm:pt modelId="{3F775F79-CAB5-41C3-9B74-E4F0377721C1}" type="pres">
      <dgm:prSet presAssocID="{B975B9E7-68E3-4DDF-B179-73120C421C92}" presName="imagNode" presStyleLbl="fgImgPlace1" presStyleIdx="4" presStyleCnt="6"/>
      <dgm:spPr>
        <a:xfrm>
          <a:off x="7731401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Scales of justice with solid fill"/>
        </a:ext>
      </dgm:extLst>
    </dgm:pt>
    <dgm:pt modelId="{7B0FF5A0-139C-4832-93E6-099645E51C50}" type="pres">
      <dgm:prSet presAssocID="{0326A0A9-73B7-43AA-8AE6-A7528C628D17}" presName="sibTrans" presStyleLbl="sibTrans2D1" presStyleIdx="0" presStyleCnt="0"/>
      <dgm:spPr/>
    </dgm:pt>
    <dgm:pt modelId="{D8D4715F-52CD-42C2-AFD8-463848B7440F}" type="pres">
      <dgm:prSet presAssocID="{6231B27C-548D-4D34-B837-A971494E1CC8}" presName="compNode" presStyleCnt="0"/>
      <dgm:spPr/>
    </dgm:pt>
    <dgm:pt modelId="{438B76F3-93F7-4B35-8441-85C35102C62D}" type="pres">
      <dgm:prSet presAssocID="{6231B27C-548D-4D34-B837-A971494E1CC8}" presName="bkgdShape" presStyleLbl="node1" presStyleIdx="5" presStyleCnt="6"/>
      <dgm:spPr/>
    </dgm:pt>
    <dgm:pt modelId="{9B00383F-1D1A-42CA-93AA-3D8EE5C67CA8}" type="pres">
      <dgm:prSet presAssocID="{6231B27C-548D-4D34-B837-A971494E1CC8}" presName="nodeTx" presStyleLbl="node1" presStyleIdx="5" presStyleCnt="6">
        <dgm:presLayoutVars>
          <dgm:bulletEnabled val="1"/>
        </dgm:presLayoutVars>
      </dgm:prSet>
      <dgm:spPr/>
    </dgm:pt>
    <dgm:pt modelId="{9659284D-7DB4-44FC-8A3B-9934E2CE14E5}" type="pres">
      <dgm:prSet presAssocID="{6231B27C-548D-4D34-B837-A971494E1CC8}" presName="invisiNode" presStyleLbl="node1" presStyleIdx="5" presStyleCnt="6"/>
      <dgm:spPr/>
    </dgm:pt>
    <dgm:pt modelId="{C18C8E60-508B-4DBA-BDCF-3DBA734C423D}" type="pres">
      <dgm:prSet presAssocID="{6231B27C-548D-4D34-B837-A971494E1CC8}" presName="imagNode" presStyleLbl="fgImgPlace1" presStyleIdx="5" presStyleCnt="6"/>
      <dgm:spPr>
        <a:xfrm>
          <a:off x="9631160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Office Chair with solid fill"/>
        </a:ext>
      </dgm:extLst>
    </dgm:pt>
  </dgm:ptLst>
  <dgm:cxnLst>
    <dgm:cxn modelId="{320C960E-4BD1-451D-AB57-FAFA9AB62171}" type="presOf" srcId="{6231B27C-548D-4D34-B837-A971494E1CC8}" destId="{9B00383F-1D1A-42CA-93AA-3D8EE5C67CA8}" srcOrd="1" destOrd="0" presId="urn:microsoft.com/office/officeart/2005/8/layout/hList7"/>
    <dgm:cxn modelId="{4019C51C-282E-4AD8-A311-B65988A483DD}" type="presOf" srcId="{2CEF14CE-6CE4-412F-B3F3-EBB1820A25B5}" destId="{A11E846C-4803-4509-B864-24BC212A2369}" srcOrd="0" destOrd="0" presId="urn:microsoft.com/office/officeart/2005/8/layout/hList7"/>
    <dgm:cxn modelId="{1A61E929-E30B-436D-B342-1486C7696BC4}" type="presOf" srcId="{E5425238-EE2B-4F49-975A-597EFC3C36F8}" destId="{5FC5774F-AC72-46E0-9701-9939B658E7BA}" srcOrd="1" destOrd="0" presId="urn:microsoft.com/office/officeart/2005/8/layout/hList7"/>
    <dgm:cxn modelId="{DDDD9C37-A805-4C70-9E6F-53511D86F1BD}" type="presOf" srcId="{0326A0A9-73B7-43AA-8AE6-A7528C628D17}" destId="{7B0FF5A0-139C-4832-93E6-099645E51C50}" srcOrd="0" destOrd="0" presId="urn:microsoft.com/office/officeart/2005/8/layout/hList7"/>
    <dgm:cxn modelId="{45A3EF3E-6EDA-463D-9D6A-034AEE3C5F79}" type="presOf" srcId="{5F4284EE-DBEE-4D26-A181-050F21C02704}" destId="{1AAA169C-8E50-4154-8F35-2273F07D7C78}" srcOrd="1" destOrd="0" presId="urn:microsoft.com/office/officeart/2005/8/layout/hList7"/>
    <dgm:cxn modelId="{771F4949-47BF-4996-AFFD-A3F659875901}" srcId="{12271C39-C2D1-4422-B97D-87C2FEFE28AE}" destId="{5F4284EE-DBEE-4D26-A181-050F21C02704}" srcOrd="2" destOrd="0" parTransId="{2524BAF6-12A6-4E54-8BF0-E19C839AB79D}" sibTransId="{1C8BBAE3-272F-46CD-8E52-1B4C502E44F9}"/>
    <dgm:cxn modelId="{138D366F-19FA-4E32-BD08-65D90C0C4DEE}" type="presOf" srcId="{B975B9E7-68E3-4DDF-B179-73120C421C92}" destId="{9D05E3E2-8E97-4B2F-A6D5-1AEB4B44C32B}" srcOrd="1" destOrd="0" presId="urn:microsoft.com/office/officeart/2005/8/layout/hList7"/>
    <dgm:cxn modelId="{88AC904F-66FB-46F0-8692-8A6FE235F207}" type="presOf" srcId="{12271C39-C2D1-4422-B97D-87C2FEFE28AE}" destId="{C17CB11F-7EDB-44EA-9F29-CF4908117800}" srcOrd="0" destOrd="0" presId="urn:microsoft.com/office/officeart/2005/8/layout/hList7"/>
    <dgm:cxn modelId="{425ECB4F-EE8A-4270-BF07-408C60BAFBDC}" type="presOf" srcId="{657E8CE3-9391-4CAC-9B39-5F8EDD6FD4CA}" destId="{4EF9FD58-2C47-4EAA-AB93-65DCFD581AD1}" srcOrd="1" destOrd="0" presId="urn:microsoft.com/office/officeart/2005/8/layout/hList7"/>
    <dgm:cxn modelId="{62B35E71-C3FD-491D-9C73-09F594921E1A}" type="presOf" srcId="{E5425238-EE2B-4F49-975A-597EFC3C36F8}" destId="{63E65C78-7CC3-4DE2-81BB-D2991E43444E}" srcOrd="0" destOrd="0" presId="urn:microsoft.com/office/officeart/2005/8/layout/hList7"/>
    <dgm:cxn modelId="{C1EDE453-3ECB-4FDF-95B7-9A38E6C479F4}" type="presOf" srcId="{0B31770B-AF0E-433F-A2B2-4958AD4CDA11}" destId="{CE548962-7703-4C73-9A3C-A27CC2C3490C}" srcOrd="0" destOrd="0" presId="urn:microsoft.com/office/officeart/2005/8/layout/hList7"/>
    <dgm:cxn modelId="{4E1B3890-0402-4E6C-A78F-4FCCCB4B1AC7}" type="presOf" srcId="{F4AB555B-9A8D-49CA-BF00-87DBB3860423}" destId="{E00BF23E-2DB4-4EB9-A2BA-AA0591D42098}" srcOrd="0" destOrd="0" presId="urn:microsoft.com/office/officeart/2005/8/layout/hList7"/>
    <dgm:cxn modelId="{2C5EB3A7-1468-4C1D-905B-305FB1527C2F}" srcId="{12271C39-C2D1-4422-B97D-87C2FEFE28AE}" destId="{6231B27C-548D-4D34-B837-A971494E1CC8}" srcOrd="5" destOrd="0" parTransId="{8740022B-188C-4483-B515-78C64FEF733C}" sibTransId="{867D7CB5-62EF-4FB2-B771-F686116E19DE}"/>
    <dgm:cxn modelId="{72E152AA-7419-44C1-AD68-7C7C3BCCE6E5}" srcId="{12271C39-C2D1-4422-B97D-87C2FEFE28AE}" destId="{2CEF14CE-6CE4-412F-B3F3-EBB1820A25B5}" srcOrd="0" destOrd="0" parTransId="{93821195-4B8E-467F-9718-253A63E4B9DA}" sibTransId="{CFC262C7-8001-4D18-B500-274059E25F37}"/>
    <dgm:cxn modelId="{F1DE24AD-4599-4F8C-879D-48CEC3372439}" type="presOf" srcId="{657E8CE3-9391-4CAC-9B39-5F8EDD6FD4CA}" destId="{2C13EE97-57D5-4B59-81F6-2498DFF24559}" srcOrd="0" destOrd="0" presId="urn:microsoft.com/office/officeart/2005/8/layout/hList7"/>
    <dgm:cxn modelId="{D99AB6B0-DF40-4667-AA34-8E1AFA26BBFA}" srcId="{12271C39-C2D1-4422-B97D-87C2FEFE28AE}" destId="{657E8CE3-9391-4CAC-9B39-5F8EDD6FD4CA}" srcOrd="1" destOrd="0" parTransId="{DF2A4F78-D198-4C6D-8D94-F804254B8AA5}" sibTransId="{F4AB555B-9A8D-49CA-BF00-87DBB3860423}"/>
    <dgm:cxn modelId="{FCEBA6CA-BCF9-4362-8B29-76DAF91369D2}" type="presOf" srcId="{5F4284EE-DBEE-4D26-A181-050F21C02704}" destId="{251FD322-A3D3-45C0-9D11-454C50ED8CFE}" srcOrd="0" destOrd="0" presId="urn:microsoft.com/office/officeart/2005/8/layout/hList7"/>
    <dgm:cxn modelId="{D7C2F6D7-3870-4868-9320-DBE254565EC8}" type="presOf" srcId="{1C8BBAE3-272F-46CD-8E52-1B4C502E44F9}" destId="{0678C716-ABBF-404A-8162-FDD3CC630C8B}" srcOrd="0" destOrd="0" presId="urn:microsoft.com/office/officeart/2005/8/layout/hList7"/>
    <dgm:cxn modelId="{3FC108DA-35BE-4001-BC3D-6EEF0863F32B}" type="presOf" srcId="{B975B9E7-68E3-4DDF-B179-73120C421C92}" destId="{623AAEA4-545D-49E1-9A99-C7BC57F941D8}" srcOrd="0" destOrd="0" presId="urn:microsoft.com/office/officeart/2005/8/layout/hList7"/>
    <dgm:cxn modelId="{CBC8D1E3-826F-4EFB-98A2-DBD5576A4486}" srcId="{12271C39-C2D1-4422-B97D-87C2FEFE28AE}" destId="{E5425238-EE2B-4F49-975A-597EFC3C36F8}" srcOrd="3" destOrd="0" parTransId="{F020995D-D58B-409B-BEA7-1EA9A363B0A3}" sibTransId="{0B31770B-AF0E-433F-A2B2-4958AD4CDA11}"/>
    <dgm:cxn modelId="{D4733AEF-0A96-4581-AA2D-B4E6DB7B9899}" srcId="{12271C39-C2D1-4422-B97D-87C2FEFE28AE}" destId="{B975B9E7-68E3-4DDF-B179-73120C421C92}" srcOrd="4" destOrd="0" parTransId="{339E1FC6-72A4-4234-B8AB-846ECA70976C}" sibTransId="{0326A0A9-73B7-43AA-8AE6-A7528C628D17}"/>
    <dgm:cxn modelId="{360BCEF4-3386-444E-B6DE-0BCAF4CECB6C}" type="presOf" srcId="{CFC262C7-8001-4D18-B500-274059E25F37}" destId="{9C5960B5-801E-406A-A177-2E91782F56BF}" srcOrd="0" destOrd="0" presId="urn:microsoft.com/office/officeart/2005/8/layout/hList7"/>
    <dgm:cxn modelId="{9A1B28FA-87E6-41BE-993C-2472FD446FA0}" type="presOf" srcId="{6231B27C-548D-4D34-B837-A971494E1CC8}" destId="{438B76F3-93F7-4B35-8441-85C35102C62D}" srcOrd="0" destOrd="0" presId="urn:microsoft.com/office/officeart/2005/8/layout/hList7"/>
    <dgm:cxn modelId="{17240FFD-BBCA-40C3-89AA-50B65DAEFEFC}" type="presOf" srcId="{2CEF14CE-6CE4-412F-B3F3-EBB1820A25B5}" destId="{18A01622-E795-47EB-81CE-94B08E4379EC}" srcOrd="1" destOrd="0" presId="urn:microsoft.com/office/officeart/2005/8/layout/hList7"/>
    <dgm:cxn modelId="{1C5DF7AB-0B70-4AE5-9152-21699A2EBFA1}" type="presParOf" srcId="{C17CB11F-7EDB-44EA-9F29-CF4908117800}" destId="{3F52132E-4DFC-4587-A207-B81DEEF45518}" srcOrd="0" destOrd="0" presId="urn:microsoft.com/office/officeart/2005/8/layout/hList7"/>
    <dgm:cxn modelId="{DCC5AD84-F8DE-4C65-AB19-45A825525DD4}" type="presParOf" srcId="{C17CB11F-7EDB-44EA-9F29-CF4908117800}" destId="{CBC5072B-8E84-4FB5-A329-FA7AC71B1982}" srcOrd="1" destOrd="0" presId="urn:microsoft.com/office/officeart/2005/8/layout/hList7"/>
    <dgm:cxn modelId="{2AA83ED9-14B6-4833-AB3B-2039832C75E5}" type="presParOf" srcId="{CBC5072B-8E84-4FB5-A329-FA7AC71B1982}" destId="{87043388-0020-4DE9-93E6-67D4A4BB4E6A}" srcOrd="0" destOrd="0" presId="urn:microsoft.com/office/officeart/2005/8/layout/hList7"/>
    <dgm:cxn modelId="{F30BC145-99F9-4A18-BE39-A2A0E01435D4}" type="presParOf" srcId="{87043388-0020-4DE9-93E6-67D4A4BB4E6A}" destId="{A11E846C-4803-4509-B864-24BC212A2369}" srcOrd="0" destOrd="0" presId="urn:microsoft.com/office/officeart/2005/8/layout/hList7"/>
    <dgm:cxn modelId="{6B159C42-A77D-44D8-91BE-E5FA3885AF69}" type="presParOf" srcId="{87043388-0020-4DE9-93E6-67D4A4BB4E6A}" destId="{18A01622-E795-47EB-81CE-94B08E4379EC}" srcOrd="1" destOrd="0" presId="urn:microsoft.com/office/officeart/2005/8/layout/hList7"/>
    <dgm:cxn modelId="{D6B43763-2EA8-4206-B39F-462EA426A0BC}" type="presParOf" srcId="{87043388-0020-4DE9-93E6-67D4A4BB4E6A}" destId="{93E28764-D5AE-49A0-BD52-CC4B124DB0F9}" srcOrd="2" destOrd="0" presId="urn:microsoft.com/office/officeart/2005/8/layout/hList7"/>
    <dgm:cxn modelId="{CA35A01F-1C6C-4354-A49E-354EDFEB6265}" type="presParOf" srcId="{87043388-0020-4DE9-93E6-67D4A4BB4E6A}" destId="{14756421-8AF6-413B-932F-7C4850CCF896}" srcOrd="3" destOrd="0" presId="urn:microsoft.com/office/officeart/2005/8/layout/hList7"/>
    <dgm:cxn modelId="{D696F4E3-A915-4F6D-9C58-C6BA15ABDFDA}" type="presParOf" srcId="{CBC5072B-8E84-4FB5-A329-FA7AC71B1982}" destId="{9C5960B5-801E-406A-A177-2E91782F56BF}" srcOrd="1" destOrd="0" presId="urn:microsoft.com/office/officeart/2005/8/layout/hList7"/>
    <dgm:cxn modelId="{0AE2D34F-F6E2-47B2-AD4F-5458A497CD25}" type="presParOf" srcId="{CBC5072B-8E84-4FB5-A329-FA7AC71B1982}" destId="{8709136E-C207-4BF1-99DA-36C591A89BE9}" srcOrd="2" destOrd="0" presId="urn:microsoft.com/office/officeart/2005/8/layout/hList7"/>
    <dgm:cxn modelId="{9B6FC331-CF23-4E36-89A3-7ADB1C1067F7}" type="presParOf" srcId="{8709136E-C207-4BF1-99DA-36C591A89BE9}" destId="{2C13EE97-57D5-4B59-81F6-2498DFF24559}" srcOrd="0" destOrd="0" presId="urn:microsoft.com/office/officeart/2005/8/layout/hList7"/>
    <dgm:cxn modelId="{B85918C5-54B5-421B-8050-2B6F1D3E72E9}" type="presParOf" srcId="{8709136E-C207-4BF1-99DA-36C591A89BE9}" destId="{4EF9FD58-2C47-4EAA-AB93-65DCFD581AD1}" srcOrd="1" destOrd="0" presId="urn:microsoft.com/office/officeart/2005/8/layout/hList7"/>
    <dgm:cxn modelId="{36591298-E9A3-4A51-8A65-E7CC1A7812E7}" type="presParOf" srcId="{8709136E-C207-4BF1-99DA-36C591A89BE9}" destId="{A8AF9E7B-C7E8-4B2D-9481-10700AC47130}" srcOrd="2" destOrd="0" presId="urn:microsoft.com/office/officeart/2005/8/layout/hList7"/>
    <dgm:cxn modelId="{A5FEFE8A-96DD-4AB9-9808-921A47FA78E0}" type="presParOf" srcId="{8709136E-C207-4BF1-99DA-36C591A89BE9}" destId="{4EA24603-2EB2-4CAC-9F4B-40BBC4B8A168}" srcOrd="3" destOrd="0" presId="urn:microsoft.com/office/officeart/2005/8/layout/hList7"/>
    <dgm:cxn modelId="{C3054EBF-3920-4265-A892-C294CC76B043}" type="presParOf" srcId="{CBC5072B-8E84-4FB5-A329-FA7AC71B1982}" destId="{E00BF23E-2DB4-4EB9-A2BA-AA0591D42098}" srcOrd="3" destOrd="0" presId="urn:microsoft.com/office/officeart/2005/8/layout/hList7"/>
    <dgm:cxn modelId="{32BE23B4-42F1-4AC3-910E-35F8FD9F073F}" type="presParOf" srcId="{CBC5072B-8E84-4FB5-A329-FA7AC71B1982}" destId="{D5B9E788-18B3-4655-88F5-AA9DC0C898F9}" srcOrd="4" destOrd="0" presId="urn:microsoft.com/office/officeart/2005/8/layout/hList7"/>
    <dgm:cxn modelId="{69A55F56-B4E2-4396-A2C6-3C208D73677C}" type="presParOf" srcId="{D5B9E788-18B3-4655-88F5-AA9DC0C898F9}" destId="{251FD322-A3D3-45C0-9D11-454C50ED8CFE}" srcOrd="0" destOrd="0" presId="urn:microsoft.com/office/officeart/2005/8/layout/hList7"/>
    <dgm:cxn modelId="{A15385EC-C695-4613-BE52-671D0A26B8AA}" type="presParOf" srcId="{D5B9E788-18B3-4655-88F5-AA9DC0C898F9}" destId="{1AAA169C-8E50-4154-8F35-2273F07D7C78}" srcOrd="1" destOrd="0" presId="urn:microsoft.com/office/officeart/2005/8/layout/hList7"/>
    <dgm:cxn modelId="{3F6C608E-24B4-4851-A907-04A88D66EA06}" type="presParOf" srcId="{D5B9E788-18B3-4655-88F5-AA9DC0C898F9}" destId="{C2BAA001-C9B6-4DC6-9AE2-E557CEB0168D}" srcOrd="2" destOrd="0" presId="urn:microsoft.com/office/officeart/2005/8/layout/hList7"/>
    <dgm:cxn modelId="{93661A70-0CDF-44F2-832A-567E1C52855F}" type="presParOf" srcId="{D5B9E788-18B3-4655-88F5-AA9DC0C898F9}" destId="{EAEDD4AD-F5A9-423C-9A56-9662A520E081}" srcOrd="3" destOrd="0" presId="urn:microsoft.com/office/officeart/2005/8/layout/hList7"/>
    <dgm:cxn modelId="{05577FC6-AA66-4B20-A755-972C3A5E1E6A}" type="presParOf" srcId="{CBC5072B-8E84-4FB5-A329-FA7AC71B1982}" destId="{0678C716-ABBF-404A-8162-FDD3CC630C8B}" srcOrd="5" destOrd="0" presId="urn:microsoft.com/office/officeart/2005/8/layout/hList7"/>
    <dgm:cxn modelId="{4953AF27-172A-41FF-93F5-1DB4655629D2}" type="presParOf" srcId="{CBC5072B-8E84-4FB5-A329-FA7AC71B1982}" destId="{6F880827-BC87-4512-A615-BC75E3091F0A}" srcOrd="6" destOrd="0" presId="urn:microsoft.com/office/officeart/2005/8/layout/hList7"/>
    <dgm:cxn modelId="{059A7A95-4C71-4044-939A-C715F1AE5358}" type="presParOf" srcId="{6F880827-BC87-4512-A615-BC75E3091F0A}" destId="{63E65C78-7CC3-4DE2-81BB-D2991E43444E}" srcOrd="0" destOrd="0" presId="urn:microsoft.com/office/officeart/2005/8/layout/hList7"/>
    <dgm:cxn modelId="{E66DCDFD-7C31-4293-8FAB-A500C80BCCF2}" type="presParOf" srcId="{6F880827-BC87-4512-A615-BC75E3091F0A}" destId="{5FC5774F-AC72-46E0-9701-9939B658E7BA}" srcOrd="1" destOrd="0" presId="urn:microsoft.com/office/officeart/2005/8/layout/hList7"/>
    <dgm:cxn modelId="{92062CC9-A90E-423F-9EA6-2B2EE6D53CC7}" type="presParOf" srcId="{6F880827-BC87-4512-A615-BC75E3091F0A}" destId="{32CE96C5-5ABA-4067-A7B3-35DF2BB03363}" srcOrd="2" destOrd="0" presId="urn:microsoft.com/office/officeart/2005/8/layout/hList7"/>
    <dgm:cxn modelId="{ACA5AC77-4BAC-4132-A7EB-463000B3414F}" type="presParOf" srcId="{6F880827-BC87-4512-A615-BC75E3091F0A}" destId="{26DEEAFE-3B43-43C7-9821-6EEAE1EE5BC5}" srcOrd="3" destOrd="0" presId="urn:microsoft.com/office/officeart/2005/8/layout/hList7"/>
    <dgm:cxn modelId="{C6AE693C-B4BB-483D-81F4-0B3BA43DFA56}" type="presParOf" srcId="{CBC5072B-8E84-4FB5-A329-FA7AC71B1982}" destId="{CE548962-7703-4C73-9A3C-A27CC2C3490C}" srcOrd="7" destOrd="0" presId="urn:microsoft.com/office/officeart/2005/8/layout/hList7"/>
    <dgm:cxn modelId="{BB2C5167-7890-44D6-9CE7-1C7148AC5213}" type="presParOf" srcId="{CBC5072B-8E84-4FB5-A329-FA7AC71B1982}" destId="{FD5F0A30-FFF3-4D05-A43A-9EC630384CB2}" srcOrd="8" destOrd="0" presId="urn:microsoft.com/office/officeart/2005/8/layout/hList7"/>
    <dgm:cxn modelId="{E0B7A1A0-BAD0-464D-85F5-8BD4DB07FE09}" type="presParOf" srcId="{FD5F0A30-FFF3-4D05-A43A-9EC630384CB2}" destId="{623AAEA4-545D-49E1-9A99-C7BC57F941D8}" srcOrd="0" destOrd="0" presId="urn:microsoft.com/office/officeart/2005/8/layout/hList7"/>
    <dgm:cxn modelId="{63E6B95A-82BE-487F-A2B9-536723B35049}" type="presParOf" srcId="{FD5F0A30-FFF3-4D05-A43A-9EC630384CB2}" destId="{9D05E3E2-8E97-4B2F-A6D5-1AEB4B44C32B}" srcOrd="1" destOrd="0" presId="urn:microsoft.com/office/officeart/2005/8/layout/hList7"/>
    <dgm:cxn modelId="{23C80B09-C299-4EBA-913C-D50C77D7EBE1}" type="presParOf" srcId="{FD5F0A30-FFF3-4D05-A43A-9EC630384CB2}" destId="{2BC6456B-1CDB-453E-9312-2B1E19198DDC}" srcOrd="2" destOrd="0" presId="urn:microsoft.com/office/officeart/2005/8/layout/hList7"/>
    <dgm:cxn modelId="{633B66E0-A206-4689-A402-5EA19AAF49FA}" type="presParOf" srcId="{FD5F0A30-FFF3-4D05-A43A-9EC630384CB2}" destId="{3F775F79-CAB5-41C3-9B74-E4F0377721C1}" srcOrd="3" destOrd="0" presId="urn:microsoft.com/office/officeart/2005/8/layout/hList7"/>
    <dgm:cxn modelId="{6C6DCF6C-DF58-4772-82FB-792E6420B39F}" type="presParOf" srcId="{CBC5072B-8E84-4FB5-A329-FA7AC71B1982}" destId="{7B0FF5A0-139C-4832-93E6-099645E51C50}" srcOrd="9" destOrd="0" presId="urn:microsoft.com/office/officeart/2005/8/layout/hList7"/>
    <dgm:cxn modelId="{6FEA5224-BE75-4079-8113-3FAB489DED65}" type="presParOf" srcId="{CBC5072B-8E84-4FB5-A329-FA7AC71B1982}" destId="{D8D4715F-52CD-42C2-AFD8-463848B7440F}" srcOrd="10" destOrd="0" presId="urn:microsoft.com/office/officeart/2005/8/layout/hList7"/>
    <dgm:cxn modelId="{C966A1B9-314F-4D46-AB42-C16CB024C9B3}" type="presParOf" srcId="{D8D4715F-52CD-42C2-AFD8-463848B7440F}" destId="{438B76F3-93F7-4B35-8441-85C35102C62D}" srcOrd="0" destOrd="0" presId="urn:microsoft.com/office/officeart/2005/8/layout/hList7"/>
    <dgm:cxn modelId="{5C7FF45D-45B0-460A-9C20-6FF71B3E6E8D}" type="presParOf" srcId="{D8D4715F-52CD-42C2-AFD8-463848B7440F}" destId="{9B00383F-1D1A-42CA-93AA-3D8EE5C67CA8}" srcOrd="1" destOrd="0" presId="urn:microsoft.com/office/officeart/2005/8/layout/hList7"/>
    <dgm:cxn modelId="{A5528D1B-62C2-4D42-831D-BD7B5BE74D54}" type="presParOf" srcId="{D8D4715F-52CD-42C2-AFD8-463848B7440F}" destId="{9659284D-7DB4-44FC-8A3B-9934E2CE14E5}" srcOrd="2" destOrd="0" presId="urn:microsoft.com/office/officeart/2005/8/layout/hList7"/>
    <dgm:cxn modelId="{58B987EE-3A52-4D24-857B-8BCC4A92F1BA}" type="presParOf" srcId="{D8D4715F-52CD-42C2-AFD8-463848B7440F}" destId="{C18C8E60-508B-4DBA-BDCF-3DBA734C423D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271C39-C2D1-4422-B97D-87C2FEFE28AE}" type="doc">
      <dgm:prSet loTypeId="urn:microsoft.com/office/officeart/2005/8/layout/hList7" loCatId="list" qsTypeId="urn:microsoft.com/office/officeart/2005/8/quickstyle/simple1#2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2CEF14CE-6CE4-412F-B3F3-EBB1820A25B5}">
      <dgm:prSet/>
      <dgm:spPr>
        <a:xfrm>
          <a:off x="138" y="0"/>
          <a:ext cx="1844426" cy="4744681"/>
        </a:xfrm>
        <a:prstGeom prst="roundRect">
          <a:avLst>
            <a:gd name="adj" fmla="val 10000"/>
          </a:avLst>
        </a:prstGeom>
        <a:solidFill>
          <a:srgbClr val="DA784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  <a:t>U.S. Immigration</a:t>
          </a:r>
          <a:b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  <a:t>Work visas &amp; green cards, handled end-to-end</a:t>
          </a:r>
          <a:endParaRPr lang="en-US" b="1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93821195-4B8E-467F-9718-253A63E4B9DA}" type="parTrans" cxnId="{72E152AA-7419-44C1-AD68-7C7C3BCCE6E5}">
      <dgm:prSet/>
      <dgm:spPr/>
      <dgm:t>
        <a:bodyPr/>
        <a:lstStyle/>
        <a:p>
          <a:endParaRPr lang="en-US" b="1"/>
        </a:p>
      </dgm:t>
    </dgm:pt>
    <dgm:pt modelId="{CFC262C7-8001-4D18-B500-274059E25F37}" type="sibTrans" cxnId="{72E152AA-7419-44C1-AD68-7C7C3BCCE6E5}">
      <dgm:prSet/>
      <dgm:spPr/>
      <dgm:t>
        <a:bodyPr/>
        <a:lstStyle/>
        <a:p>
          <a:endParaRPr lang="en-US" b="1"/>
        </a:p>
      </dgm:t>
    </dgm:pt>
    <dgm:pt modelId="{657E8CE3-9391-4CAC-9B39-5F8EDD6FD4CA}">
      <dgm:prSet/>
      <dgm:spPr>
        <a:xfrm>
          <a:off x="1899898" y="0"/>
          <a:ext cx="1844426" cy="4744681"/>
        </a:xfrm>
        <a:prstGeom prst="roundRect">
          <a:avLst>
            <a:gd name="adj" fmla="val 10000"/>
          </a:avLst>
        </a:prstGeom>
        <a:solidFill>
          <a:srgbClr val="79986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  <a:t>Global Immigration</a:t>
          </a:r>
          <a:b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  <a:t>Worldwide mobility support through a single partner</a:t>
          </a:r>
          <a:endParaRPr lang="en-US" b="1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DF2A4F78-D198-4C6D-8D94-F804254B8AA5}" type="parTrans" cxnId="{D99AB6B0-DF40-4667-AA34-8E1AFA26BBFA}">
      <dgm:prSet/>
      <dgm:spPr/>
      <dgm:t>
        <a:bodyPr/>
        <a:lstStyle/>
        <a:p>
          <a:endParaRPr lang="en-US" b="1"/>
        </a:p>
      </dgm:t>
    </dgm:pt>
    <dgm:pt modelId="{F4AB555B-9A8D-49CA-BF00-87DBB3860423}" type="sibTrans" cxnId="{D99AB6B0-DF40-4667-AA34-8E1AFA26BBFA}">
      <dgm:prSet/>
      <dgm:spPr/>
      <dgm:t>
        <a:bodyPr/>
        <a:lstStyle/>
        <a:p>
          <a:endParaRPr lang="en-US" b="1"/>
        </a:p>
      </dgm:t>
    </dgm:pt>
    <dgm:pt modelId="{5F4284EE-DBEE-4D26-A181-050F21C02704}">
      <dgm:prSet/>
      <dgm:spPr>
        <a:xfrm>
          <a:off x="3799657" y="0"/>
          <a:ext cx="1844426" cy="4744681"/>
        </a:xfrm>
        <a:prstGeom prst="roundRect">
          <a:avLst>
            <a:gd name="adj" fmla="val 10000"/>
          </a:avLst>
        </a:prstGeom>
        <a:solidFill>
          <a:srgbClr val="48786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  <a:t>Consular Visa Processing</a:t>
          </a:r>
          <a:b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  <a:t>Interview prep &amp; DS-160 review to reduce travel risk</a:t>
          </a:r>
          <a:endParaRPr lang="en-US" b="1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2524BAF6-12A6-4E54-8BF0-E19C839AB79D}" type="parTrans" cxnId="{771F4949-47BF-4996-AFFD-A3F659875901}">
      <dgm:prSet/>
      <dgm:spPr/>
      <dgm:t>
        <a:bodyPr/>
        <a:lstStyle/>
        <a:p>
          <a:endParaRPr lang="en-US" b="1"/>
        </a:p>
      </dgm:t>
    </dgm:pt>
    <dgm:pt modelId="{1C8BBAE3-272F-46CD-8E52-1B4C502E44F9}" type="sibTrans" cxnId="{771F4949-47BF-4996-AFFD-A3F659875901}">
      <dgm:prSet/>
      <dgm:spPr/>
      <dgm:t>
        <a:bodyPr/>
        <a:lstStyle/>
        <a:p>
          <a:endParaRPr lang="en-US" b="1"/>
        </a:p>
      </dgm:t>
    </dgm:pt>
    <dgm:pt modelId="{E5425238-EE2B-4F49-975A-597EFC3C36F8}">
      <dgm:prSet/>
      <dgm:spPr>
        <a:xfrm>
          <a:off x="5699417" y="0"/>
          <a:ext cx="1844426" cy="4744681"/>
        </a:xfrm>
        <a:prstGeom prst="roundRect">
          <a:avLst>
            <a:gd name="adj" fmla="val 10000"/>
          </a:avLst>
        </a:prstGeom>
        <a:solidFill>
          <a:srgbClr val="546587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  <a:t>I-9 &amp; Immigration Compliance</a:t>
          </a:r>
          <a:b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  <a:t>Audits, training, and government enforcement support</a:t>
          </a:r>
          <a:endParaRPr lang="en-US" b="1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F020995D-D58B-409B-BEA7-1EA9A363B0A3}" type="parTrans" cxnId="{CBC8D1E3-826F-4EFB-98A2-DBD5576A4486}">
      <dgm:prSet/>
      <dgm:spPr/>
      <dgm:t>
        <a:bodyPr/>
        <a:lstStyle/>
        <a:p>
          <a:endParaRPr lang="en-US" b="1"/>
        </a:p>
      </dgm:t>
    </dgm:pt>
    <dgm:pt modelId="{0B31770B-AF0E-433F-A2B2-4958AD4CDA11}" type="sibTrans" cxnId="{CBC8D1E3-826F-4EFB-98A2-DBD5576A4486}">
      <dgm:prSet/>
      <dgm:spPr/>
      <dgm:t>
        <a:bodyPr/>
        <a:lstStyle/>
        <a:p>
          <a:endParaRPr lang="en-US" b="1"/>
        </a:p>
      </dgm:t>
    </dgm:pt>
    <dgm:pt modelId="{B975B9E7-68E3-4DDF-B179-73120C421C92}">
      <dgm:prSet/>
      <dgm:spPr>
        <a:xfrm>
          <a:off x="7599177" y="0"/>
          <a:ext cx="1844426" cy="4744681"/>
        </a:xfrm>
        <a:prstGeom prst="roundRect">
          <a:avLst>
            <a:gd name="adj" fmla="val 10000"/>
          </a:avLst>
        </a:prstGeom>
        <a:solidFill>
          <a:srgbClr val="936D44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  <a:t>Immigration Litigation</a:t>
          </a:r>
          <a:b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  <a:t>Challenging delays &amp; wrongful denials</a:t>
          </a:r>
          <a:endParaRPr lang="en-US" b="1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339E1FC6-72A4-4234-B8AB-846ECA70976C}" type="parTrans" cxnId="{D4733AEF-0A96-4581-AA2D-B4E6DB7B9899}">
      <dgm:prSet/>
      <dgm:spPr/>
      <dgm:t>
        <a:bodyPr/>
        <a:lstStyle/>
        <a:p>
          <a:endParaRPr lang="en-US" b="1"/>
        </a:p>
      </dgm:t>
    </dgm:pt>
    <dgm:pt modelId="{0326A0A9-73B7-43AA-8AE6-A7528C628D17}" type="sibTrans" cxnId="{D4733AEF-0A96-4581-AA2D-B4E6DB7B9899}">
      <dgm:prSet/>
      <dgm:spPr/>
      <dgm:t>
        <a:bodyPr/>
        <a:lstStyle/>
        <a:p>
          <a:endParaRPr lang="en-US" b="1"/>
        </a:p>
      </dgm:t>
    </dgm:pt>
    <dgm:pt modelId="{6231B27C-548D-4D34-B837-A971494E1CC8}">
      <dgm:prSet/>
      <dgm:spPr>
        <a:xfrm>
          <a:off x="9498936" y="0"/>
          <a:ext cx="1844426" cy="4744681"/>
        </a:xfrm>
        <a:prstGeom prst="roundRect">
          <a:avLst>
            <a:gd name="adj" fmla="val 10000"/>
          </a:avLst>
        </a:prstGeom>
        <a:solidFill>
          <a:srgbClr val="C59A2C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  <a:t>In-House Immigration Specialist</a:t>
          </a:r>
          <a:b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  <a:t>Embedded experts without adding headcount</a:t>
          </a:r>
          <a:endParaRPr lang="en-US" b="1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8740022B-188C-4483-B515-78C64FEF733C}" type="parTrans" cxnId="{2C5EB3A7-1468-4C1D-905B-305FB1527C2F}">
      <dgm:prSet/>
      <dgm:spPr/>
      <dgm:t>
        <a:bodyPr/>
        <a:lstStyle/>
        <a:p>
          <a:endParaRPr lang="en-US" b="1"/>
        </a:p>
      </dgm:t>
    </dgm:pt>
    <dgm:pt modelId="{867D7CB5-62EF-4FB2-B771-F686116E19DE}" type="sibTrans" cxnId="{2C5EB3A7-1468-4C1D-905B-305FB1527C2F}">
      <dgm:prSet/>
      <dgm:spPr/>
      <dgm:t>
        <a:bodyPr/>
        <a:lstStyle/>
        <a:p>
          <a:endParaRPr lang="en-US" b="1"/>
        </a:p>
      </dgm:t>
    </dgm:pt>
    <dgm:pt modelId="{C17CB11F-7EDB-44EA-9F29-CF4908117800}" type="pres">
      <dgm:prSet presAssocID="{12271C39-C2D1-4422-B97D-87C2FEFE28AE}" presName="Name0" presStyleCnt="0">
        <dgm:presLayoutVars>
          <dgm:dir/>
          <dgm:resizeHandles val="exact"/>
        </dgm:presLayoutVars>
      </dgm:prSet>
      <dgm:spPr/>
    </dgm:pt>
    <dgm:pt modelId="{3F52132E-4DFC-4587-A207-B81DEEF45518}" type="pres">
      <dgm:prSet presAssocID="{12271C39-C2D1-4422-B97D-87C2FEFE28AE}" presName="fgShape" presStyleLbl="fgShp" presStyleIdx="0" presStyleCnt="1" custScaleY="30612"/>
      <dgm:spPr>
        <a:xfrm>
          <a:off x="453740" y="4042662"/>
          <a:ext cx="10436021" cy="217866"/>
        </a:xfrm>
        <a:prstGeom prst="leftRightArrow">
          <a:avLst/>
        </a:prstGeom>
        <a:solidFill>
          <a:srgbClr val="FFFFFF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CBC5072B-8E84-4FB5-A329-FA7AC71B1982}" type="pres">
      <dgm:prSet presAssocID="{12271C39-C2D1-4422-B97D-87C2FEFE28AE}" presName="linComp" presStyleCnt="0"/>
      <dgm:spPr/>
    </dgm:pt>
    <dgm:pt modelId="{87043388-0020-4DE9-93E6-67D4A4BB4E6A}" type="pres">
      <dgm:prSet presAssocID="{2CEF14CE-6CE4-412F-B3F3-EBB1820A25B5}" presName="compNode" presStyleCnt="0"/>
      <dgm:spPr/>
    </dgm:pt>
    <dgm:pt modelId="{A11E846C-4803-4509-B864-24BC212A2369}" type="pres">
      <dgm:prSet presAssocID="{2CEF14CE-6CE4-412F-B3F3-EBB1820A25B5}" presName="bkgdShape" presStyleLbl="node1" presStyleIdx="0" presStyleCnt="6"/>
      <dgm:spPr/>
    </dgm:pt>
    <dgm:pt modelId="{18A01622-E795-47EB-81CE-94B08E4379EC}" type="pres">
      <dgm:prSet presAssocID="{2CEF14CE-6CE4-412F-B3F3-EBB1820A25B5}" presName="nodeTx" presStyleLbl="node1" presStyleIdx="0" presStyleCnt="6">
        <dgm:presLayoutVars>
          <dgm:bulletEnabled val="1"/>
        </dgm:presLayoutVars>
      </dgm:prSet>
      <dgm:spPr/>
    </dgm:pt>
    <dgm:pt modelId="{93E28764-D5AE-49A0-BD52-CC4B124DB0F9}" type="pres">
      <dgm:prSet presAssocID="{2CEF14CE-6CE4-412F-B3F3-EBB1820A25B5}" presName="invisiNode" presStyleLbl="node1" presStyleIdx="0" presStyleCnt="6"/>
      <dgm:spPr/>
    </dgm:pt>
    <dgm:pt modelId="{14756421-8AF6-413B-932F-7C4850CCF896}" type="pres">
      <dgm:prSet presAssocID="{2CEF14CE-6CE4-412F-B3F3-EBB1820A25B5}" presName="imagNode" presStyleLbl="fgImgPlace1" presStyleIdx="0" presStyleCnt="6"/>
      <dgm:spPr>
        <a:xfrm>
          <a:off x="132362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City with solid fill"/>
        </a:ext>
      </dgm:extLst>
    </dgm:pt>
    <dgm:pt modelId="{9C5960B5-801E-406A-A177-2E91782F56BF}" type="pres">
      <dgm:prSet presAssocID="{CFC262C7-8001-4D18-B500-274059E25F37}" presName="sibTrans" presStyleLbl="sibTrans2D1" presStyleIdx="0" presStyleCnt="0"/>
      <dgm:spPr/>
    </dgm:pt>
    <dgm:pt modelId="{8709136E-C207-4BF1-99DA-36C591A89BE9}" type="pres">
      <dgm:prSet presAssocID="{657E8CE3-9391-4CAC-9B39-5F8EDD6FD4CA}" presName="compNode" presStyleCnt="0"/>
      <dgm:spPr/>
    </dgm:pt>
    <dgm:pt modelId="{2C13EE97-57D5-4B59-81F6-2498DFF24559}" type="pres">
      <dgm:prSet presAssocID="{657E8CE3-9391-4CAC-9B39-5F8EDD6FD4CA}" presName="bkgdShape" presStyleLbl="node1" presStyleIdx="1" presStyleCnt="6"/>
      <dgm:spPr/>
    </dgm:pt>
    <dgm:pt modelId="{4EF9FD58-2C47-4EAA-AB93-65DCFD581AD1}" type="pres">
      <dgm:prSet presAssocID="{657E8CE3-9391-4CAC-9B39-5F8EDD6FD4CA}" presName="nodeTx" presStyleLbl="node1" presStyleIdx="1" presStyleCnt="6">
        <dgm:presLayoutVars>
          <dgm:bulletEnabled val="1"/>
        </dgm:presLayoutVars>
      </dgm:prSet>
      <dgm:spPr/>
    </dgm:pt>
    <dgm:pt modelId="{A8AF9E7B-C7E8-4B2D-9481-10700AC47130}" type="pres">
      <dgm:prSet presAssocID="{657E8CE3-9391-4CAC-9B39-5F8EDD6FD4CA}" presName="invisiNode" presStyleLbl="node1" presStyleIdx="1" presStyleCnt="6"/>
      <dgm:spPr/>
    </dgm:pt>
    <dgm:pt modelId="{4EA24603-2EB2-4CAC-9F4B-40BBC4B8A168}" type="pres">
      <dgm:prSet presAssocID="{657E8CE3-9391-4CAC-9B39-5F8EDD6FD4CA}" presName="imagNode" presStyleLbl="fgImgPlace1" presStyleIdx="1" presStyleCnt="6"/>
      <dgm:spPr>
        <a:xfrm>
          <a:off x="2032122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Earth globe: Americas with solid fill"/>
        </a:ext>
      </dgm:extLst>
    </dgm:pt>
    <dgm:pt modelId="{E00BF23E-2DB4-4EB9-A2BA-AA0591D42098}" type="pres">
      <dgm:prSet presAssocID="{F4AB555B-9A8D-49CA-BF00-87DBB3860423}" presName="sibTrans" presStyleLbl="sibTrans2D1" presStyleIdx="0" presStyleCnt="0"/>
      <dgm:spPr/>
    </dgm:pt>
    <dgm:pt modelId="{D5B9E788-18B3-4655-88F5-AA9DC0C898F9}" type="pres">
      <dgm:prSet presAssocID="{5F4284EE-DBEE-4D26-A181-050F21C02704}" presName="compNode" presStyleCnt="0"/>
      <dgm:spPr/>
    </dgm:pt>
    <dgm:pt modelId="{251FD322-A3D3-45C0-9D11-454C50ED8CFE}" type="pres">
      <dgm:prSet presAssocID="{5F4284EE-DBEE-4D26-A181-050F21C02704}" presName="bkgdShape" presStyleLbl="node1" presStyleIdx="2" presStyleCnt="6"/>
      <dgm:spPr/>
    </dgm:pt>
    <dgm:pt modelId="{1AAA169C-8E50-4154-8F35-2273F07D7C78}" type="pres">
      <dgm:prSet presAssocID="{5F4284EE-DBEE-4D26-A181-050F21C02704}" presName="nodeTx" presStyleLbl="node1" presStyleIdx="2" presStyleCnt="6">
        <dgm:presLayoutVars>
          <dgm:bulletEnabled val="1"/>
        </dgm:presLayoutVars>
      </dgm:prSet>
      <dgm:spPr/>
    </dgm:pt>
    <dgm:pt modelId="{C2BAA001-C9B6-4DC6-9AE2-E557CEB0168D}" type="pres">
      <dgm:prSet presAssocID="{5F4284EE-DBEE-4D26-A181-050F21C02704}" presName="invisiNode" presStyleLbl="node1" presStyleIdx="2" presStyleCnt="6"/>
      <dgm:spPr/>
    </dgm:pt>
    <dgm:pt modelId="{EAEDD4AD-F5A9-423C-9A56-9662A520E081}" type="pres">
      <dgm:prSet presAssocID="{5F4284EE-DBEE-4D26-A181-050F21C02704}" presName="imagNode" presStyleLbl="fgImgPlace1" presStyleIdx="2" presStyleCnt="6"/>
      <dgm:spPr>
        <a:xfrm>
          <a:off x="3931881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Boardroom with solid fill"/>
        </a:ext>
      </dgm:extLst>
    </dgm:pt>
    <dgm:pt modelId="{0678C716-ABBF-404A-8162-FDD3CC630C8B}" type="pres">
      <dgm:prSet presAssocID="{1C8BBAE3-272F-46CD-8E52-1B4C502E44F9}" presName="sibTrans" presStyleLbl="sibTrans2D1" presStyleIdx="0" presStyleCnt="0"/>
      <dgm:spPr/>
    </dgm:pt>
    <dgm:pt modelId="{6F880827-BC87-4512-A615-BC75E3091F0A}" type="pres">
      <dgm:prSet presAssocID="{E5425238-EE2B-4F49-975A-597EFC3C36F8}" presName="compNode" presStyleCnt="0"/>
      <dgm:spPr/>
    </dgm:pt>
    <dgm:pt modelId="{63E65C78-7CC3-4DE2-81BB-D2991E43444E}" type="pres">
      <dgm:prSet presAssocID="{E5425238-EE2B-4F49-975A-597EFC3C36F8}" presName="bkgdShape" presStyleLbl="node1" presStyleIdx="3" presStyleCnt="6"/>
      <dgm:spPr/>
    </dgm:pt>
    <dgm:pt modelId="{5FC5774F-AC72-46E0-9701-9939B658E7BA}" type="pres">
      <dgm:prSet presAssocID="{E5425238-EE2B-4F49-975A-597EFC3C36F8}" presName="nodeTx" presStyleLbl="node1" presStyleIdx="3" presStyleCnt="6">
        <dgm:presLayoutVars>
          <dgm:bulletEnabled val="1"/>
        </dgm:presLayoutVars>
      </dgm:prSet>
      <dgm:spPr/>
    </dgm:pt>
    <dgm:pt modelId="{32CE96C5-5ABA-4067-A7B3-35DF2BB03363}" type="pres">
      <dgm:prSet presAssocID="{E5425238-EE2B-4F49-975A-597EFC3C36F8}" presName="invisiNode" presStyleLbl="node1" presStyleIdx="3" presStyleCnt="6"/>
      <dgm:spPr/>
    </dgm:pt>
    <dgm:pt modelId="{26DEEAFE-3B43-43C7-9821-6EEAE1EE5BC5}" type="pres">
      <dgm:prSet presAssocID="{E5425238-EE2B-4F49-975A-597EFC3C36F8}" presName="imagNode" presStyleLbl="fgImgPlace1" presStyleIdx="3" presStyleCnt="6"/>
      <dgm:spPr>
        <a:xfrm>
          <a:off x="5831641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Teacher with solid fill"/>
        </a:ext>
      </dgm:extLst>
    </dgm:pt>
    <dgm:pt modelId="{CE548962-7703-4C73-9A3C-A27CC2C3490C}" type="pres">
      <dgm:prSet presAssocID="{0B31770B-AF0E-433F-A2B2-4958AD4CDA11}" presName="sibTrans" presStyleLbl="sibTrans2D1" presStyleIdx="0" presStyleCnt="0"/>
      <dgm:spPr/>
    </dgm:pt>
    <dgm:pt modelId="{FD5F0A30-FFF3-4D05-A43A-9EC630384CB2}" type="pres">
      <dgm:prSet presAssocID="{B975B9E7-68E3-4DDF-B179-73120C421C92}" presName="compNode" presStyleCnt="0"/>
      <dgm:spPr/>
    </dgm:pt>
    <dgm:pt modelId="{623AAEA4-545D-49E1-9A99-C7BC57F941D8}" type="pres">
      <dgm:prSet presAssocID="{B975B9E7-68E3-4DDF-B179-73120C421C92}" presName="bkgdShape" presStyleLbl="node1" presStyleIdx="4" presStyleCnt="6"/>
      <dgm:spPr/>
    </dgm:pt>
    <dgm:pt modelId="{9D05E3E2-8E97-4B2F-A6D5-1AEB4B44C32B}" type="pres">
      <dgm:prSet presAssocID="{B975B9E7-68E3-4DDF-B179-73120C421C92}" presName="nodeTx" presStyleLbl="node1" presStyleIdx="4" presStyleCnt="6">
        <dgm:presLayoutVars>
          <dgm:bulletEnabled val="1"/>
        </dgm:presLayoutVars>
      </dgm:prSet>
      <dgm:spPr/>
    </dgm:pt>
    <dgm:pt modelId="{2BC6456B-1CDB-453E-9312-2B1E19198DDC}" type="pres">
      <dgm:prSet presAssocID="{B975B9E7-68E3-4DDF-B179-73120C421C92}" presName="invisiNode" presStyleLbl="node1" presStyleIdx="4" presStyleCnt="6"/>
      <dgm:spPr/>
    </dgm:pt>
    <dgm:pt modelId="{3F775F79-CAB5-41C3-9B74-E4F0377721C1}" type="pres">
      <dgm:prSet presAssocID="{B975B9E7-68E3-4DDF-B179-73120C421C92}" presName="imagNode" presStyleLbl="fgImgPlace1" presStyleIdx="4" presStyleCnt="6"/>
      <dgm:spPr>
        <a:xfrm>
          <a:off x="7731401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Scales of justice with solid fill"/>
        </a:ext>
      </dgm:extLst>
    </dgm:pt>
    <dgm:pt modelId="{7B0FF5A0-139C-4832-93E6-099645E51C50}" type="pres">
      <dgm:prSet presAssocID="{0326A0A9-73B7-43AA-8AE6-A7528C628D17}" presName="sibTrans" presStyleLbl="sibTrans2D1" presStyleIdx="0" presStyleCnt="0"/>
      <dgm:spPr/>
    </dgm:pt>
    <dgm:pt modelId="{D8D4715F-52CD-42C2-AFD8-463848B7440F}" type="pres">
      <dgm:prSet presAssocID="{6231B27C-548D-4D34-B837-A971494E1CC8}" presName="compNode" presStyleCnt="0"/>
      <dgm:spPr/>
    </dgm:pt>
    <dgm:pt modelId="{438B76F3-93F7-4B35-8441-85C35102C62D}" type="pres">
      <dgm:prSet presAssocID="{6231B27C-548D-4D34-B837-A971494E1CC8}" presName="bkgdShape" presStyleLbl="node1" presStyleIdx="5" presStyleCnt="6"/>
      <dgm:spPr/>
    </dgm:pt>
    <dgm:pt modelId="{9B00383F-1D1A-42CA-93AA-3D8EE5C67CA8}" type="pres">
      <dgm:prSet presAssocID="{6231B27C-548D-4D34-B837-A971494E1CC8}" presName="nodeTx" presStyleLbl="node1" presStyleIdx="5" presStyleCnt="6">
        <dgm:presLayoutVars>
          <dgm:bulletEnabled val="1"/>
        </dgm:presLayoutVars>
      </dgm:prSet>
      <dgm:spPr/>
    </dgm:pt>
    <dgm:pt modelId="{9659284D-7DB4-44FC-8A3B-9934E2CE14E5}" type="pres">
      <dgm:prSet presAssocID="{6231B27C-548D-4D34-B837-A971494E1CC8}" presName="invisiNode" presStyleLbl="node1" presStyleIdx="5" presStyleCnt="6"/>
      <dgm:spPr/>
    </dgm:pt>
    <dgm:pt modelId="{C18C8E60-508B-4DBA-BDCF-3DBA734C423D}" type="pres">
      <dgm:prSet presAssocID="{6231B27C-548D-4D34-B837-A971494E1CC8}" presName="imagNode" presStyleLbl="fgImgPlace1" presStyleIdx="5" presStyleCnt="6"/>
      <dgm:spPr>
        <a:xfrm>
          <a:off x="9631160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Office Chair with solid fill"/>
        </a:ext>
      </dgm:extLst>
    </dgm:pt>
  </dgm:ptLst>
  <dgm:cxnLst>
    <dgm:cxn modelId="{320C960E-4BD1-451D-AB57-FAFA9AB62171}" type="presOf" srcId="{6231B27C-548D-4D34-B837-A971494E1CC8}" destId="{9B00383F-1D1A-42CA-93AA-3D8EE5C67CA8}" srcOrd="1" destOrd="0" presId="urn:microsoft.com/office/officeart/2005/8/layout/hList7"/>
    <dgm:cxn modelId="{4019C51C-282E-4AD8-A311-B65988A483DD}" type="presOf" srcId="{2CEF14CE-6CE4-412F-B3F3-EBB1820A25B5}" destId="{A11E846C-4803-4509-B864-24BC212A2369}" srcOrd="0" destOrd="0" presId="urn:microsoft.com/office/officeart/2005/8/layout/hList7"/>
    <dgm:cxn modelId="{1A61E929-E30B-436D-B342-1486C7696BC4}" type="presOf" srcId="{E5425238-EE2B-4F49-975A-597EFC3C36F8}" destId="{5FC5774F-AC72-46E0-9701-9939B658E7BA}" srcOrd="1" destOrd="0" presId="urn:microsoft.com/office/officeart/2005/8/layout/hList7"/>
    <dgm:cxn modelId="{DDDD9C37-A805-4C70-9E6F-53511D86F1BD}" type="presOf" srcId="{0326A0A9-73B7-43AA-8AE6-A7528C628D17}" destId="{7B0FF5A0-139C-4832-93E6-099645E51C50}" srcOrd="0" destOrd="0" presId="urn:microsoft.com/office/officeart/2005/8/layout/hList7"/>
    <dgm:cxn modelId="{45A3EF3E-6EDA-463D-9D6A-034AEE3C5F79}" type="presOf" srcId="{5F4284EE-DBEE-4D26-A181-050F21C02704}" destId="{1AAA169C-8E50-4154-8F35-2273F07D7C78}" srcOrd="1" destOrd="0" presId="urn:microsoft.com/office/officeart/2005/8/layout/hList7"/>
    <dgm:cxn modelId="{771F4949-47BF-4996-AFFD-A3F659875901}" srcId="{12271C39-C2D1-4422-B97D-87C2FEFE28AE}" destId="{5F4284EE-DBEE-4D26-A181-050F21C02704}" srcOrd="2" destOrd="0" parTransId="{2524BAF6-12A6-4E54-8BF0-E19C839AB79D}" sibTransId="{1C8BBAE3-272F-46CD-8E52-1B4C502E44F9}"/>
    <dgm:cxn modelId="{138D366F-19FA-4E32-BD08-65D90C0C4DEE}" type="presOf" srcId="{B975B9E7-68E3-4DDF-B179-73120C421C92}" destId="{9D05E3E2-8E97-4B2F-A6D5-1AEB4B44C32B}" srcOrd="1" destOrd="0" presId="urn:microsoft.com/office/officeart/2005/8/layout/hList7"/>
    <dgm:cxn modelId="{88AC904F-66FB-46F0-8692-8A6FE235F207}" type="presOf" srcId="{12271C39-C2D1-4422-B97D-87C2FEFE28AE}" destId="{C17CB11F-7EDB-44EA-9F29-CF4908117800}" srcOrd="0" destOrd="0" presId="urn:microsoft.com/office/officeart/2005/8/layout/hList7"/>
    <dgm:cxn modelId="{425ECB4F-EE8A-4270-BF07-408C60BAFBDC}" type="presOf" srcId="{657E8CE3-9391-4CAC-9B39-5F8EDD6FD4CA}" destId="{4EF9FD58-2C47-4EAA-AB93-65DCFD581AD1}" srcOrd="1" destOrd="0" presId="urn:microsoft.com/office/officeart/2005/8/layout/hList7"/>
    <dgm:cxn modelId="{62B35E71-C3FD-491D-9C73-09F594921E1A}" type="presOf" srcId="{E5425238-EE2B-4F49-975A-597EFC3C36F8}" destId="{63E65C78-7CC3-4DE2-81BB-D2991E43444E}" srcOrd="0" destOrd="0" presId="urn:microsoft.com/office/officeart/2005/8/layout/hList7"/>
    <dgm:cxn modelId="{C1EDE453-3ECB-4FDF-95B7-9A38E6C479F4}" type="presOf" srcId="{0B31770B-AF0E-433F-A2B2-4958AD4CDA11}" destId="{CE548962-7703-4C73-9A3C-A27CC2C3490C}" srcOrd="0" destOrd="0" presId="urn:microsoft.com/office/officeart/2005/8/layout/hList7"/>
    <dgm:cxn modelId="{4E1B3890-0402-4E6C-A78F-4FCCCB4B1AC7}" type="presOf" srcId="{F4AB555B-9A8D-49CA-BF00-87DBB3860423}" destId="{E00BF23E-2DB4-4EB9-A2BA-AA0591D42098}" srcOrd="0" destOrd="0" presId="urn:microsoft.com/office/officeart/2005/8/layout/hList7"/>
    <dgm:cxn modelId="{2C5EB3A7-1468-4C1D-905B-305FB1527C2F}" srcId="{12271C39-C2D1-4422-B97D-87C2FEFE28AE}" destId="{6231B27C-548D-4D34-B837-A971494E1CC8}" srcOrd="5" destOrd="0" parTransId="{8740022B-188C-4483-B515-78C64FEF733C}" sibTransId="{867D7CB5-62EF-4FB2-B771-F686116E19DE}"/>
    <dgm:cxn modelId="{72E152AA-7419-44C1-AD68-7C7C3BCCE6E5}" srcId="{12271C39-C2D1-4422-B97D-87C2FEFE28AE}" destId="{2CEF14CE-6CE4-412F-B3F3-EBB1820A25B5}" srcOrd="0" destOrd="0" parTransId="{93821195-4B8E-467F-9718-253A63E4B9DA}" sibTransId="{CFC262C7-8001-4D18-B500-274059E25F37}"/>
    <dgm:cxn modelId="{F1DE24AD-4599-4F8C-879D-48CEC3372439}" type="presOf" srcId="{657E8CE3-9391-4CAC-9B39-5F8EDD6FD4CA}" destId="{2C13EE97-57D5-4B59-81F6-2498DFF24559}" srcOrd="0" destOrd="0" presId="urn:microsoft.com/office/officeart/2005/8/layout/hList7"/>
    <dgm:cxn modelId="{D99AB6B0-DF40-4667-AA34-8E1AFA26BBFA}" srcId="{12271C39-C2D1-4422-B97D-87C2FEFE28AE}" destId="{657E8CE3-9391-4CAC-9B39-5F8EDD6FD4CA}" srcOrd="1" destOrd="0" parTransId="{DF2A4F78-D198-4C6D-8D94-F804254B8AA5}" sibTransId="{F4AB555B-9A8D-49CA-BF00-87DBB3860423}"/>
    <dgm:cxn modelId="{FCEBA6CA-BCF9-4362-8B29-76DAF91369D2}" type="presOf" srcId="{5F4284EE-DBEE-4D26-A181-050F21C02704}" destId="{251FD322-A3D3-45C0-9D11-454C50ED8CFE}" srcOrd="0" destOrd="0" presId="urn:microsoft.com/office/officeart/2005/8/layout/hList7"/>
    <dgm:cxn modelId="{D7C2F6D7-3870-4868-9320-DBE254565EC8}" type="presOf" srcId="{1C8BBAE3-272F-46CD-8E52-1B4C502E44F9}" destId="{0678C716-ABBF-404A-8162-FDD3CC630C8B}" srcOrd="0" destOrd="0" presId="urn:microsoft.com/office/officeart/2005/8/layout/hList7"/>
    <dgm:cxn modelId="{3FC108DA-35BE-4001-BC3D-6EEF0863F32B}" type="presOf" srcId="{B975B9E7-68E3-4DDF-B179-73120C421C92}" destId="{623AAEA4-545D-49E1-9A99-C7BC57F941D8}" srcOrd="0" destOrd="0" presId="urn:microsoft.com/office/officeart/2005/8/layout/hList7"/>
    <dgm:cxn modelId="{CBC8D1E3-826F-4EFB-98A2-DBD5576A4486}" srcId="{12271C39-C2D1-4422-B97D-87C2FEFE28AE}" destId="{E5425238-EE2B-4F49-975A-597EFC3C36F8}" srcOrd="3" destOrd="0" parTransId="{F020995D-D58B-409B-BEA7-1EA9A363B0A3}" sibTransId="{0B31770B-AF0E-433F-A2B2-4958AD4CDA11}"/>
    <dgm:cxn modelId="{D4733AEF-0A96-4581-AA2D-B4E6DB7B9899}" srcId="{12271C39-C2D1-4422-B97D-87C2FEFE28AE}" destId="{B975B9E7-68E3-4DDF-B179-73120C421C92}" srcOrd="4" destOrd="0" parTransId="{339E1FC6-72A4-4234-B8AB-846ECA70976C}" sibTransId="{0326A0A9-73B7-43AA-8AE6-A7528C628D17}"/>
    <dgm:cxn modelId="{360BCEF4-3386-444E-B6DE-0BCAF4CECB6C}" type="presOf" srcId="{CFC262C7-8001-4D18-B500-274059E25F37}" destId="{9C5960B5-801E-406A-A177-2E91782F56BF}" srcOrd="0" destOrd="0" presId="urn:microsoft.com/office/officeart/2005/8/layout/hList7"/>
    <dgm:cxn modelId="{9A1B28FA-87E6-41BE-993C-2472FD446FA0}" type="presOf" srcId="{6231B27C-548D-4D34-B837-A971494E1CC8}" destId="{438B76F3-93F7-4B35-8441-85C35102C62D}" srcOrd="0" destOrd="0" presId="urn:microsoft.com/office/officeart/2005/8/layout/hList7"/>
    <dgm:cxn modelId="{17240FFD-BBCA-40C3-89AA-50B65DAEFEFC}" type="presOf" srcId="{2CEF14CE-6CE4-412F-B3F3-EBB1820A25B5}" destId="{18A01622-E795-47EB-81CE-94B08E4379EC}" srcOrd="1" destOrd="0" presId="urn:microsoft.com/office/officeart/2005/8/layout/hList7"/>
    <dgm:cxn modelId="{1C5DF7AB-0B70-4AE5-9152-21699A2EBFA1}" type="presParOf" srcId="{C17CB11F-7EDB-44EA-9F29-CF4908117800}" destId="{3F52132E-4DFC-4587-A207-B81DEEF45518}" srcOrd="0" destOrd="0" presId="urn:microsoft.com/office/officeart/2005/8/layout/hList7"/>
    <dgm:cxn modelId="{DCC5AD84-F8DE-4C65-AB19-45A825525DD4}" type="presParOf" srcId="{C17CB11F-7EDB-44EA-9F29-CF4908117800}" destId="{CBC5072B-8E84-4FB5-A329-FA7AC71B1982}" srcOrd="1" destOrd="0" presId="urn:microsoft.com/office/officeart/2005/8/layout/hList7"/>
    <dgm:cxn modelId="{2AA83ED9-14B6-4833-AB3B-2039832C75E5}" type="presParOf" srcId="{CBC5072B-8E84-4FB5-A329-FA7AC71B1982}" destId="{87043388-0020-4DE9-93E6-67D4A4BB4E6A}" srcOrd="0" destOrd="0" presId="urn:microsoft.com/office/officeart/2005/8/layout/hList7"/>
    <dgm:cxn modelId="{F30BC145-99F9-4A18-BE39-A2A0E01435D4}" type="presParOf" srcId="{87043388-0020-4DE9-93E6-67D4A4BB4E6A}" destId="{A11E846C-4803-4509-B864-24BC212A2369}" srcOrd="0" destOrd="0" presId="urn:microsoft.com/office/officeart/2005/8/layout/hList7"/>
    <dgm:cxn modelId="{6B159C42-A77D-44D8-91BE-E5FA3885AF69}" type="presParOf" srcId="{87043388-0020-4DE9-93E6-67D4A4BB4E6A}" destId="{18A01622-E795-47EB-81CE-94B08E4379EC}" srcOrd="1" destOrd="0" presId="urn:microsoft.com/office/officeart/2005/8/layout/hList7"/>
    <dgm:cxn modelId="{D6B43763-2EA8-4206-B39F-462EA426A0BC}" type="presParOf" srcId="{87043388-0020-4DE9-93E6-67D4A4BB4E6A}" destId="{93E28764-D5AE-49A0-BD52-CC4B124DB0F9}" srcOrd="2" destOrd="0" presId="urn:microsoft.com/office/officeart/2005/8/layout/hList7"/>
    <dgm:cxn modelId="{CA35A01F-1C6C-4354-A49E-354EDFEB6265}" type="presParOf" srcId="{87043388-0020-4DE9-93E6-67D4A4BB4E6A}" destId="{14756421-8AF6-413B-932F-7C4850CCF896}" srcOrd="3" destOrd="0" presId="urn:microsoft.com/office/officeart/2005/8/layout/hList7"/>
    <dgm:cxn modelId="{D696F4E3-A915-4F6D-9C58-C6BA15ABDFDA}" type="presParOf" srcId="{CBC5072B-8E84-4FB5-A329-FA7AC71B1982}" destId="{9C5960B5-801E-406A-A177-2E91782F56BF}" srcOrd="1" destOrd="0" presId="urn:microsoft.com/office/officeart/2005/8/layout/hList7"/>
    <dgm:cxn modelId="{0AE2D34F-F6E2-47B2-AD4F-5458A497CD25}" type="presParOf" srcId="{CBC5072B-8E84-4FB5-A329-FA7AC71B1982}" destId="{8709136E-C207-4BF1-99DA-36C591A89BE9}" srcOrd="2" destOrd="0" presId="urn:microsoft.com/office/officeart/2005/8/layout/hList7"/>
    <dgm:cxn modelId="{9B6FC331-CF23-4E36-89A3-7ADB1C1067F7}" type="presParOf" srcId="{8709136E-C207-4BF1-99DA-36C591A89BE9}" destId="{2C13EE97-57D5-4B59-81F6-2498DFF24559}" srcOrd="0" destOrd="0" presId="urn:microsoft.com/office/officeart/2005/8/layout/hList7"/>
    <dgm:cxn modelId="{B85918C5-54B5-421B-8050-2B6F1D3E72E9}" type="presParOf" srcId="{8709136E-C207-4BF1-99DA-36C591A89BE9}" destId="{4EF9FD58-2C47-4EAA-AB93-65DCFD581AD1}" srcOrd="1" destOrd="0" presId="urn:microsoft.com/office/officeart/2005/8/layout/hList7"/>
    <dgm:cxn modelId="{36591298-E9A3-4A51-8A65-E7CC1A7812E7}" type="presParOf" srcId="{8709136E-C207-4BF1-99DA-36C591A89BE9}" destId="{A8AF9E7B-C7E8-4B2D-9481-10700AC47130}" srcOrd="2" destOrd="0" presId="urn:microsoft.com/office/officeart/2005/8/layout/hList7"/>
    <dgm:cxn modelId="{A5FEFE8A-96DD-4AB9-9808-921A47FA78E0}" type="presParOf" srcId="{8709136E-C207-4BF1-99DA-36C591A89BE9}" destId="{4EA24603-2EB2-4CAC-9F4B-40BBC4B8A168}" srcOrd="3" destOrd="0" presId="urn:microsoft.com/office/officeart/2005/8/layout/hList7"/>
    <dgm:cxn modelId="{C3054EBF-3920-4265-A892-C294CC76B043}" type="presParOf" srcId="{CBC5072B-8E84-4FB5-A329-FA7AC71B1982}" destId="{E00BF23E-2DB4-4EB9-A2BA-AA0591D42098}" srcOrd="3" destOrd="0" presId="urn:microsoft.com/office/officeart/2005/8/layout/hList7"/>
    <dgm:cxn modelId="{32BE23B4-42F1-4AC3-910E-35F8FD9F073F}" type="presParOf" srcId="{CBC5072B-8E84-4FB5-A329-FA7AC71B1982}" destId="{D5B9E788-18B3-4655-88F5-AA9DC0C898F9}" srcOrd="4" destOrd="0" presId="urn:microsoft.com/office/officeart/2005/8/layout/hList7"/>
    <dgm:cxn modelId="{69A55F56-B4E2-4396-A2C6-3C208D73677C}" type="presParOf" srcId="{D5B9E788-18B3-4655-88F5-AA9DC0C898F9}" destId="{251FD322-A3D3-45C0-9D11-454C50ED8CFE}" srcOrd="0" destOrd="0" presId="urn:microsoft.com/office/officeart/2005/8/layout/hList7"/>
    <dgm:cxn modelId="{A15385EC-C695-4613-BE52-671D0A26B8AA}" type="presParOf" srcId="{D5B9E788-18B3-4655-88F5-AA9DC0C898F9}" destId="{1AAA169C-8E50-4154-8F35-2273F07D7C78}" srcOrd="1" destOrd="0" presId="urn:microsoft.com/office/officeart/2005/8/layout/hList7"/>
    <dgm:cxn modelId="{3F6C608E-24B4-4851-A907-04A88D66EA06}" type="presParOf" srcId="{D5B9E788-18B3-4655-88F5-AA9DC0C898F9}" destId="{C2BAA001-C9B6-4DC6-9AE2-E557CEB0168D}" srcOrd="2" destOrd="0" presId="urn:microsoft.com/office/officeart/2005/8/layout/hList7"/>
    <dgm:cxn modelId="{93661A70-0CDF-44F2-832A-567E1C52855F}" type="presParOf" srcId="{D5B9E788-18B3-4655-88F5-AA9DC0C898F9}" destId="{EAEDD4AD-F5A9-423C-9A56-9662A520E081}" srcOrd="3" destOrd="0" presId="urn:microsoft.com/office/officeart/2005/8/layout/hList7"/>
    <dgm:cxn modelId="{05577FC6-AA66-4B20-A755-972C3A5E1E6A}" type="presParOf" srcId="{CBC5072B-8E84-4FB5-A329-FA7AC71B1982}" destId="{0678C716-ABBF-404A-8162-FDD3CC630C8B}" srcOrd="5" destOrd="0" presId="urn:microsoft.com/office/officeart/2005/8/layout/hList7"/>
    <dgm:cxn modelId="{4953AF27-172A-41FF-93F5-1DB4655629D2}" type="presParOf" srcId="{CBC5072B-8E84-4FB5-A329-FA7AC71B1982}" destId="{6F880827-BC87-4512-A615-BC75E3091F0A}" srcOrd="6" destOrd="0" presId="urn:microsoft.com/office/officeart/2005/8/layout/hList7"/>
    <dgm:cxn modelId="{059A7A95-4C71-4044-939A-C715F1AE5358}" type="presParOf" srcId="{6F880827-BC87-4512-A615-BC75E3091F0A}" destId="{63E65C78-7CC3-4DE2-81BB-D2991E43444E}" srcOrd="0" destOrd="0" presId="urn:microsoft.com/office/officeart/2005/8/layout/hList7"/>
    <dgm:cxn modelId="{E66DCDFD-7C31-4293-8FAB-A500C80BCCF2}" type="presParOf" srcId="{6F880827-BC87-4512-A615-BC75E3091F0A}" destId="{5FC5774F-AC72-46E0-9701-9939B658E7BA}" srcOrd="1" destOrd="0" presId="urn:microsoft.com/office/officeart/2005/8/layout/hList7"/>
    <dgm:cxn modelId="{92062CC9-A90E-423F-9EA6-2B2EE6D53CC7}" type="presParOf" srcId="{6F880827-BC87-4512-A615-BC75E3091F0A}" destId="{32CE96C5-5ABA-4067-A7B3-35DF2BB03363}" srcOrd="2" destOrd="0" presId="urn:microsoft.com/office/officeart/2005/8/layout/hList7"/>
    <dgm:cxn modelId="{ACA5AC77-4BAC-4132-A7EB-463000B3414F}" type="presParOf" srcId="{6F880827-BC87-4512-A615-BC75E3091F0A}" destId="{26DEEAFE-3B43-43C7-9821-6EEAE1EE5BC5}" srcOrd="3" destOrd="0" presId="urn:microsoft.com/office/officeart/2005/8/layout/hList7"/>
    <dgm:cxn modelId="{C6AE693C-B4BB-483D-81F4-0B3BA43DFA56}" type="presParOf" srcId="{CBC5072B-8E84-4FB5-A329-FA7AC71B1982}" destId="{CE548962-7703-4C73-9A3C-A27CC2C3490C}" srcOrd="7" destOrd="0" presId="urn:microsoft.com/office/officeart/2005/8/layout/hList7"/>
    <dgm:cxn modelId="{BB2C5167-7890-44D6-9CE7-1C7148AC5213}" type="presParOf" srcId="{CBC5072B-8E84-4FB5-A329-FA7AC71B1982}" destId="{FD5F0A30-FFF3-4D05-A43A-9EC630384CB2}" srcOrd="8" destOrd="0" presId="urn:microsoft.com/office/officeart/2005/8/layout/hList7"/>
    <dgm:cxn modelId="{E0B7A1A0-BAD0-464D-85F5-8BD4DB07FE09}" type="presParOf" srcId="{FD5F0A30-FFF3-4D05-A43A-9EC630384CB2}" destId="{623AAEA4-545D-49E1-9A99-C7BC57F941D8}" srcOrd="0" destOrd="0" presId="urn:microsoft.com/office/officeart/2005/8/layout/hList7"/>
    <dgm:cxn modelId="{63E6B95A-82BE-487F-A2B9-536723B35049}" type="presParOf" srcId="{FD5F0A30-FFF3-4D05-A43A-9EC630384CB2}" destId="{9D05E3E2-8E97-4B2F-A6D5-1AEB4B44C32B}" srcOrd="1" destOrd="0" presId="urn:microsoft.com/office/officeart/2005/8/layout/hList7"/>
    <dgm:cxn modelId="{23C80B09-C299-4EBA-913C-D50C77D7EBE1}" type="presParOf" srcId="{FD5F0A30-FFF3-4D05-A43A-9EC630384CB2}" destId="{2BC6456B-1CDB-453E-9312-2B1E19198DDC}" srcOrd="2" destOrd="0" presId="urn:microsoft.com/office/officeart/2005/8/layout/hList7"/>
    <dgm:cxn modelId="{633B66E0-A206-4689-A402-5EA19AAF49FA}" type="presParOf" srcId="{FD5F0A30-FFF3-4D05-A43A-9EC630384CB2}" destId="{3F775F79-CAB5-41C3-9B74-E4F0377721C1}" srcOrd="3" destOrd="0" presId="urn:microsoft.com/office/officeart/2005/8/layout/hList7"/>
    <dgm:cxn modelId="{6C6DCF6C-DF58-4772-82FB-792E6420B39F}" type="presParOf" srcId="{CBC5072B-8E84-4FB5-A329-FA7AC71B1982}" destId="{7B0FF5A0-139C-4832-93E6-099645E51C50}" srcOrd="9" destOrd="0" presId="urn:microsoft.com/office/officeart/2005/8/layout/hList7"/>
    <dgm:cxn modelId="{6FEA5224-BE75-4079-8113-3FAB489DED65}" type="presParOf" srcId="{CBC5072B-8E84-4FB5-A329-FA7AC71B1982}" destId="{D8D4715F-52CD-42C2-AFD8-463848B7440F}" srcOrd="10" destOrd="0" presId="urn:microsoft.com/office/officeart/2005/8/layout/hList7"/>
    <dgm:cxn modelId="{C966A1B9-314F-4D46-AB42-C16CB024C9B3}" type="presParOf" srcId="{D8D4715F-52CD-42C2-AFD8-463848B7440F}" destId="{438B76F3-93F7-4B35-8441-85C35102C62D}" srcOrd="0" destOrd="0" presId="urn:microsoft.com/office/officeart/2005/8/layout/hList7"/>
    <dgm:cxn modelId="{5C7FF45D-45B0-460A-9C20-6FF71B3E6E8D}" type="presParOf" srcId="{D8D4715F-52CD-42C2-AFD8-463848B7440F}" destId="{9B00383F-1D1A-42CA-93AA-3D8EE5C67CA8}" srcOrd="1" destOrd="0" presId="urn:microsoft.com/office/officeart/2005/8/layout/hList7"/>
    <dgm:cxn modelId="{A5528D1B-62C2-4D42-831D-BD7B5BE74D54}" type="presParOf" srcId="{D8D4715F-52CD-42C2-AFD8-463848B7440F}" destId="{9659284D-7DB4-44FC-8A3B-9934E2CE14E5}" srcOrd="2" destOrd="0" presId="urn:microsoft.com/office/officeart/2005/8/layout/hList7"/>
    <dgm:cxn modelId="{58B987EE-3A52-4D24-857B-8BCC4A92F1BA}" type="presParOf" srcId="{D8D4715F-52CD-42C2-AFD8-463848B7440F}" destId="{C18C8E60-508B-4DBA-BDCF-3DBA734C423D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2271C39-C2D1-4422-B97D-87C2FEFE28AE}" type="doc">
      <dgm:prSet loTypeId="urn:microsoft.com/office/officeart/2005/8/layout/hList7" loCatId="list" qsTypeId="urn:microsoft.com/office/officeart/2005/8/quickstyle/simple1#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2CEF14CE-6CE4-412F-B3F3-EBB1820A25B5}">
      <dgm:prSet/>
      <dgm:spPr>
        <a:xfrm>
          <a:off x="138" y="0"/>
          <a:ext cx="1844426" cy="4744681"/>
        </a:xfrm>
        <a:prstGeom prst="roundRect">
          <a:avLst>
            <a:gd name="adj" fmla="val 10000"/>
          </a:avLst>
        </a:prstGeom>
        <a:solidFill>
          <a:srgbClr val="DA784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  <a:t>U.S. Immigration</a:t>
          </a:r>
          <a:b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  <a:t>Work visas &amp; green cards, handled end-to-end</a:t>
          </a:r>
          <a:endParaRPr lang="en-US" b="1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93821195-4B8E-467F-9718-253A63E4B9DA}" type="parTrans" cxnId="{72E152AA-7419-44C1-AD68-7C7C3BCCE6E5}">
      <dgm:prSet/>
      <dgm:spPr/>
      <dgm:t>
        <a:bodyPr/>
        <a:lstStyle/>
        <a:p>
          <a:endParaRPr lang="en-US" b="1"/>
        </a:p>
      </dgm:t>
    </dgm:pt>
    <dgm:pt modelId="{CFC262C7-8001-4D18-B500-274059E25F37}" type="sibTrans" cxnId="{72E152AA-7419-44C1-AD68-7C7C3BCCE6E5}">
      <dgm:prSet/>
      <dgm:spPr/>
      <dgm:t>
        <a:bodyPr/>
        <a:lstStyle/>
        <a:p>
          <a:endParaRPr lang="en-US" b="1"/>
        </a:p>
      </dgm:t>
    </dgm:pt>
    <dgm:pt modelId="{657E8CE3-9391-4CAC-9B39-5F8EDD6FD4CA}">
      <dgm:prSet/>
      <dgm:spPr>
        <a:xfrm>
          <a:off x="1899898" y="0"/>
          <a:ext cx="1844426" cy="4744681"/>
        </a:xfrm>
        <a:prstGeom prst="roundRect">
          <a:avLst>
            <a:gd name="adj" fmla="val 10000"/>
          </a:avLst>
        </a:prstGeom>
        <a:solidFill>
          <a:srgbClr val="79986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  <a:t>Global Immigration</a:t>
          </a:r>
          <a:b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  <a:t>Worldwide mobility support through a single partner</a:t>
          </a:r>
          <a:endParaRPr lang="en-US" b="1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DF2A4F78-D198-4C6D-8D94-F804254B8AA5}" type="parTrans" cxnId="{D99AB6B0-DF40-4667-AA34-8E1AFA26BBFA}">
      <dgm:prSet/>
      <dgm:spPr/>
      <dgm:t>
        <a:bodyPr/>
        <a:lstStyle/>
        <a:p>
          <a:endParaRPr lang="en-US" b="1"/>
        </a:p>
      </dgm:t>
    </dgm:pt>
    <dgm:pt modelId="{F4AB555B-9A8D-49CA-BF00-87DBB3860423}" type="sibTrans" cxnId="{D99AB6B0-DF40-4667-AA34-8E1AFA26BBFA}">
      <dgm:prSet/>
      <dgm:spPr/>
      <dgm:t>
        <a:bodyPr/>
        <a:lstStyle/>
        <a:p>
          <a:endParaRPr lang="en-US" b="1"/>
        </a:p>
      </dgm:t>
    </dgm:pt>
    <dgm:pt modelId="{5F4284EE-DBEE-4D26-A181-050F21C02704}">
      <dgm:prSet/>
      <dgm:spPr>
        <a:xfrm>
          <a:off x="3799657" y="0"/>
          <a:ext cx="1844426" cy="4744681"/>
        </a:xfrm>
        <a:prstGeom prst="roundRect">
          <a:avLst>
            <a:gd name="adj" fmla="val 10000"/>
          </a:avLst>
        </a:prstGeom>
        <a:solidFill>
          <a:srgbClr val="48786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  <a:t>Consular Visa Processing</a:t>
          </a:r>
          <a:b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  <a:t>Interview prep &amp; DS-160 review to reduce travel risk</a:t>
          </a:r>
          <a:endParaRPr lang="en-US" b="1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2524BAF6-12A6-4E54-8BF0-E19C839AB79D}" type="parTrans" cxnId="{771F4949-47BF-4996-AFFD-A3F659875901}">
      <dgm:prSet/>
      <dgm:spPr/>
      <dgm:t>
        <a:bodyPr/>
        <a:lstStyle/>
        <a:p>
          <a:endParaRPr lang="en-US" b="1"/>
        </a:p>
      </dgm:t>
    </dgm:pt>
    <dgm:pt modelId="{1C8BBAE3-272F-46CD-8E52-1B4C502E44F9}" type="sibTrans" cxnId="{771F4949-47BF-4996-AFFD-A3F659875901}">
      <dgm:prSet/>
      <dgm:spPr/>
      <dgm:t>
        <a:bodyPr/>
        <a:lstStyle/>
        <a:p>
          <a:endParaRPr lang="en-US" b="1"/>
        </a:p>
      </dgm:t>
    </dgm:pt>
    <dgm:pt modelId="{E5425238-EE2B-4F49-975A-597EFC3C36F8}">
      <dgm:prSet/>
      <dgm:spPr>
        <a:xfrm>
          <a:off x="5699417" y="0"/>
          <a:ext cx="1844426" cy="4744681"/>
        </a:xfrm>
        <a:prstGeom prst="roundRect">
          <a:avLst>
            <a:gd name="adj" fmla="val 10000"/>
          </a:avLst>
        </a:prstGeom>
        <a:solidFill>
          <a:srgbClr val="546587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  <a:t>I-9 &amp; Immigration Compliance</a:t>
          </a:r>
          <a:b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  <a:t>Audits, training, and government enforcement support</a:t>
          </a:r>
          <a:endParaRPr lang="en-US" b="1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F020995D-D58B-409B-BEA7-1EA9A363B0A3}" type="parTrans" cxnId="{CBC8D1E3-826F-4EFB-98A2-DBD5576A4486}">
      <dgm:prSet/>
      <dgm:spPr/>
      <dgm:t>
        <a:bodyPr/>
        <a:lstStyle/>
        <a:p>
          <a:endParaRPr lang="en-US" b="1"/>
        </a:p>
      </dgm:t>
    </dgm:pt>
    <dgm:pt modelId="{0B31770B-AF0E-433F-A2B2-4958AD4CDA11}" type="sibTrans" cxnId="{CBC8D1E3-826F-4EFB-98A2-DBD5576A4486}">
      <dgm:prSet/>
      <dgm:spPr/>
      <dgm:t>
        <a:bodyPr/>
        <a:lstStyle/>
        <a:p>
          <a:endParaRPr lang="en-US" b="1"/>
        </a:p>
      </dgm:t>
    </dgm:pt>
    <dgm:pt modelId="{B975B9E7-68E3-4DDF-B179-73120C421C92}">
      <dgm:prSet/>
      <dgm:spPr>
        <a:xfrm>
          <a:off x="7599177" y="0"/>
          <a:ext cx="1844426" cy="4744681"/>
        </a:xfrm>
        <a:prstGeom prst="roundRect">
          <a:avLst>
            <a:gd name="adj" fmla="val 10000"/>
          </a:avLst>
        </a:prstGeom>
        <a:solidFill>
          <a:srgbClr val="936D44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  <a:t>Immigration Litigation</a:t>
          </a:r>
          <a:b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b="1" i="0">
              <a:solidFill>
                <a:srgbClr val="FFFFFF"/>
              </a:solidFill>
              <a:latin typeface="Arial"/>
              <a:ea typeface="+mn-ea"/>
              <a:cs typeface="+mn-cs"/>
            </a:rPr>
            <a:t>Challenging delays &amp; wrongful denials</a:t>
          </a:r>
          <a:endParaRPr lang="en-US" b="1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339E1FC6-72A4-4234-B8AB-846ECA70976C}" type="parTrans" cxnId="{D4733AEF-0A96-4581-AA2D-B4E6DB7B9899}">
      <dgm:prSet/>
      <dgm:spPr/>
      <dgm:t>
        <a:bodyPr/>
        <a:lstStyle/>
        <a:p>
          <a:endParaRPr lang="en-US" b="1"/>
        </a:p>
      </dgm:t>
    </dgm:pt>
    <dgm:pt modelId="{0326A0A9-73B7-43AA-8AE6-A7528C628D17}" type="sibTrans" cxnId="{D4733AEF-0A96-4581-AA2D-B4E6DB7B9899}">
      <dgm:prSet/>
      <dgm:spPr/>
      <dgm:t>
        <a:bodyPr/>
        <a:lstStyle/>
        <a:p>
          <a:endParaRPr lang="en-US" b="1"/>
        </a:p>
      </dgm:t>
    </dgm:pt>
    <dgm:pt modelId="{6231B27C-548D-4D34-B837-A971494E1CC8}">
      <dgm:prSet/>
      <dgm:spPr>
        <a:xfrm>
          <a:off x="9498936" y="0"/>
          <a:ext cx="1844426" cy="4744681"/>
        </a:xfrm>
        <a:prstGeom prst="roundRect">
          <a:avLst>
            <a:gd name="adj" fmla="val 10000"/>
          </a:avLst>
        </a:prstGeom>
        <a:solidFill>
          <a:srgbClr val="C59A2C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  <a:t>In-House Immigration Specialist</a:t>
          </a:r>
          <a:b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b="1" i="0" dirty="0">
              <a:solidFill>
                <a:srgbClr val="FFFFFF"/>
              </a:solidFill>
              <a:latin typeface="Arial"/>
              <a:ea typeface="+mn-ea"/>
              <a:cs typeface="+mn-cs"/>
            </a:rPr>
            <a:t>Embedded experts without adding headcount</a:t>
          </a:r>
          <a:endParaRPr lang="en-US" b="1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8740022B-188C-4483-B515-78C64FEF733C}" type="parTrans" cxnId="{2C5EB3A7-1468-4C1D-905B-305FB1527C2F}">
      <dgm:prSet/>
      <dgm:spPr/>
      <dgm:t>
        <a:bodyPr/>
        <a:lstStyle/>
        <a:p>
          <a:endParaRPr lang="en-US" b="1"/>
        </a:p>
      </dgm:t>
    </dgm:pt>
    <dgm:pt modelId="{867D7CB5-62EF-4FB2-B771-F686116E19DE}" type="sibTrans" cxnId="{2C5EB3A7-1468-4C1D-905B-305FB1527C2F}">
      <dgm:prSet/>
      <dgm:spPr/>
      <dgm:t>
        <a:bodyPr/>
        <a:lstStyle/>
        <a:p>
          <a:endParaRPr lang="en-US" b="1"/>
        </a:p>
      </dgm:t>
    </dgm:pt>
    <dgm:pt modelId="{C17CB11F-7EDB-44EA-9F29-CF4908117800}" type="pres">
      <dgm:prSet presAssocID="{12271C39-C2D1-4422-B97D-87C2FEFE28AE}" presName="Name0" presStyleCnt="0">
        <dgm:presLayoutVars>
          <dgm:dir/>
          <dgm:resizeHandles val="exact"/>
        </dgm:presLayoutVars>
      </dgm:prSet>
      <dgm:spPr/>
    </dgm:pt>
    <dgm:pt modelId="{3F52132E-4DFC-4587-A207-B81DEEF45518}" type="pres">
      <dgm:prSet presAssocID="{12271C39-C2D1-4422-B97D-87C2FEFE28AE}" presName="fgShape" presStyleLbl="fgShp" presStyleIdx="0" presStyleCnt="1" custScaleY="30612"/>
      <dgm:spPr>
        <a:xfrm>
          <a:off x="453740" y="4042662"/>
          <a:ext cx="10436021" cy="217866"/>
        </a:xfrm>
        <a:prstGeom prst="leftRightArrow">
          <a:avLst/>
        </a:prstGeom>
        <a:solidFill>
          <a:srgbClr val="FFFFFF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CBC5072B-8E84-4FB5-A329-FA7AC71B1982}" type="pres">
      <dgm:prSet presAssocID="{12271C39-C2D1-4422-B97D-87C2FEFE28AE}" presName="linComp" presStyleCnt="0"/>
      <dgm:spPr/>
    </dgm:pt>
    <dgm:pt modelId="{87043388-0020-4DE9-93E6-67D4A4BB4E6A}" type="pres">
      <dgm:prSet presAssocID="{2CEF14CE-6CE4-412F-B3F3-EBB1820A25B5}" presName="compNode" presStyleCnt="0"/>
      <dgm:spPr/>
    </dgm:pt>
    <dgm:pt modelId="{A11E846C-4803-4509-B864-24BC212A2369}" type="pres">
      <dgm:prSet presAssocID="{2CEF14CE-6CE4-412F-B3F3-EBB1820A25B5}" presName="bkgdShape" presStyleLbl="node1" presStyleIdx="0" presStyleCnt="6"/>
      <dgm:spPr/>
    </dgm:pt>
    <dgm:pt modelId="{18A01622-E795-47EB-81CE-94B08E4379EC}" type="pres">
      <dgm:prSet presAssocID="{2CEF14CE-6CE4-412F-B3F3-EBB1820A25B5}" presName="nodeTx" presStyleLbl="node1" presStyleIdx="0" presStyleCnt="6">
        <dgm:presLayoutVars>
          <dgm:bulletEnabled val="1"/>
        </dgm:presLayoutVars>
      </dgm:prSet>
      <dgm:spPr/>
    </dgm:pt>
    <dgm:pt modelId="{93E28764-D5AE-49A0-BD52-CC4B124DB0F9}" type="pres">
      <dgm:prSet presAssocID="{2CEF14CE-6CE4-412F-B3F3-EBB1820A25B5}" presName="invisiNode" presStyleLbl="node1" presStyleIdx="0" presStyleCnt="6"/>
      <dgm:spPr/>
    </dgm:pt>
    <dgm:pt modelId="{14756421-8AF6-413B-932F-7C4850CCF896}" type="pres">
      <dgm:prSet presAssocID="{2CEF14CE-6CE4-412F-B3F3-EBB1820A25B5}" presName="imagNode" presStyleLbl="fgImgPlace1" presStyleIdx="0" presStyleCnt="6"/>
      <dgm:spPr>
        <a:xfrm>
          <a:off x="132362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City with solid fill"/>
        </a:ext>
      </dgm:extLst>
    </dgm:pt>
    <dgm:pt modelId="{9C5960B5-801E-406A-A177-2E91782F56BF}" type="pres">
      <dgm:prSet presAssocID="{CFC262C7-8001-4D18-B500-274059E25F37}" presName="sibTrans" presStyleLbl="sibTrans2D1" presStyleIdx="0" presStyleCnt="0"/>
      <dgm:spPr/>
    </dgm:pt>
    <dgm:pt modelId="{8709136E-C207-4BF1-99DA-36C591A89BE9}" type="pres">
      <dgm:prSet presAssocID="{657E8CE3-9391-4CAC-9B39-5F8EDD6FD4CA}" presName="compNode" presStyleCnt="0"/>
      <dgm:spPr/>
    </dgm:pt>
    <dgm:pt modelId="{2C13EE97-57D5-4B59-81F6-2498DFF24559}" type="pres">
      <dgm:prSet presAssocID="{657E8CE3-9391-4CAC-9B39-5F8EDD6FD4CA}" presName="bkgdShape" presStyleLbl="node1" presStyleIdx="1" presStyleCnt="6"/>
      <dgm:spPr/>
    </dgm:pt>
    <dgm:pt modelId="{4EF9FD58-2C47-4EAA-AB93-65DCFD581AD1}" type="pres">
      <dgm:prSet presAssocID="{657E8CE3-9391-4CAC-9B39-5F8EDD6FD4CA}" presName="nodeTx" presStyleLbl="node1" presStyleIdx="1" presStyleCnt="6">
        <dgm:presLayoutVars>
          <dgm:bulletEnabled val="1"/>
        </dgm:presLayoutVars>
      </dgm:prSet>
      <dgm:spPr/>
    </dgm:pt>
    <dgm:pt modelId="{A8AF9E7B-C7E8-4B2D-9481-10700AC47130}" type="pres">
      <dgm:prSet presAssocID="{657E8CE3-9391-4CAC-9B39-5F8EDD6FD4CA}" presName="invisiNode" presStyleLbl="node1" presStyleIdx="1" presStyleCnt="6"/>
      <dgm:spPr/>
    </dgm:pt>
    <dgm:pt modelId="{4EA24603-2EB2-4CAC-9F4B-40BBC4B8A168}" type="pres">
      <dgm:prSet presAssocID="{657E8CE3-9391-4CAC-9B39-5F8EDD6FD4CA}" presName="imagNode" presStyleLbl="fgImgPlace1" presStyleIdx="1" presStyleCnt="6"/>
      <dgm:spPr>
        <a:xfrm>
          <a:off x="2032122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Earth globe: Americas with solid fill"/>
        </a:ext>
      </dgm:extLst>
    </dgm:pt>
    <dgm:pt modelId="{E00BF23E-2DB4-4EB9-A2BA-AA0591D42098}" type="pres">
      <dgm:prSet presAssocID="{F4AB555B-9A8D-49CA-BF00-87DBB3860423}" presName="sibTrans" presStyleLbl="sibTrans2D1" presStyleIdx="0" presStyleCnt="0"/>
      <dgm:spPr/>
    </dgm:pt>
    <dgm:pt modelId="{D5B9E788-18B3-4655-88F5-AA9DC0C898F9}" type="pres">
      <dgm:prSet presAssocID="{5F4284EE-DBEE-4D26-A181-050F21C02704}" presName="compNode" presStyleCnt="0"/>
      <dgm:spPr/>
    </dgm:pt>
    <dgm:pt modelId="{251FD322-A3D3-45C0-9D11-454C50ED8CFE}" type="pres">
      <dgm:prSet presAssocID="{5F4284EE-DBEE-4D26-A181-050F21C02704}" presName="bkgdShape" presStyleLbl="node1" presStyleIdx="2" presStyleCnt="6"/>
      <dgm:spPr/>
    </dgm:pt>
    <dgm:pt modelId="{1AAA169C-8E50-4154-8F35-2273F07D7C78}" type="pres">
      <dgm:prSet presAssocID="{5F4284EE-DBEE-4D26-A181-050F21C02704}" presName="nodeTx" presStyleLbl="node1" presStyleIdx="2" presStyleCnt="6">
        <dgm:presLayoutVars>
          <dgm:bulletEnabled val="1"/>
        </dgm:presLayoutVars>
      </dgm:prSet>
      <dgm:spPr/>
    </dgm:pt>
    <dgm:pt modelId="{C2BAA001-C9B6-4DC6-9AE2-E557CEB0168D}" type="pres">
      <dgm:prSet presAssocID="{5F4284EE-DBEE-4D26-A181-050F21C02704}" presName="invisiNode" presStyleLbl="node1" presStyleIdx="2" presStyleCnt="6"/>
      <dgm:spPr/>
    </dgm:pt>
    <dgm:pt modelId="{EAEDD4AD-F5A9-423C-9A56-9662A520E081}" type="pres">
      <dgm:prSet presAssocID="{5F4284EE-DBEE-4D26-A181-050F21C02704}" presName="imagNode" presStyleLbl="fgImgPlace1" presStyleIdx="2" presStyleCnt="6"/>
      <dgm:spPr>
        <a:xfrm>
          <a:off x="3931881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Boardroom with solid fill"/>
        </a:ext>
      </dgm:extLst>
    </dgm:pt>
    <dgm:pt modelId="{0678C716-ABBF-404A-8162-FDD3CC630C8B}" type="pres">
      <dgm:prSet presAssocID="{1C8BBAE3-272F-46CD-8E52-1B4C502E44F9}" presName="sibTrans" presStyleLbl="sibTrans2D1" presStyleIdx="0" presStyleCnt="0"/>
      <dgm:spPr/>
    </dgm:pt>
    <dgm:pt modelId="{6F880827-BC87-4512-A615-BC75E3091F0A}" type="pres">
      <dgm:prSet presAssocID="{E5425238-EE2B-4F49-975A-597EFC3C36F8}" presName="compNode" presStyleCnt="0"/>
      <dgm:spPr/>
    </dgm:pt>
    <dgm:pt modelId="{63E65C78-7CC3-4DE2-81BB-D2991E43444E}" type="pres">
      <dgm:prSet presAssocID="{E5425238-EE2B-4F49-975A-597EFC3C36F8}" presName="bkgdShape" presStyleLbl="node1" presStyleIdx="3" presStyleCnt="6"/>
      <dgm:spPr/>
    </dgm:pt>
    <dgm:pt modelId="{5FC5774F-AC72-46E0-9701-9939B658E7BA}" type="pres">
      <dgm:prSet presAssocID="{E5425238-EE2B-4F49-975A-597EFC3C36F8}" presName="nodeTx" presStyleLbl="node1" presStyleIdx="3" presStyleCnt="6">
        <dgm:presLayoutVars>
          <dgm:bulletEnabled val="1"/>
        </dgm:presLayoutVars>
      </dgm:prSet>
      <dgm:spPr/>
    </dgm:pt>
    <dgm:pt modelId="{32CE96C5-5ABA-4067-A7B3-35DF2BB03363}" type="pres">
      <dgm:prSet presAssocID="{E5425238-EE2B-4F49-975A-597EFC3C36F8}" presName="invisiNode" presStyleLbl="node1" presStyleIdx="3" presStyleCnt="6"/>
      <dgm:spPr/>
    </dgm:pt>
    <dgm:pt modelId="{26DEEAFE-3B43-43C7-9821-6EEAE1EE5BC5}" type="pres">
      <dgm:prSet presAssocID="{E5425238-EE2B-4F49-975A-597EFC3C36F8}" presName="imagNode" presStyleLbl="fgImgPlace1" presStyleIdx="3" presStyleCnt="6"/>
      <dgm:spPr>
        <a:xfrm>
          <a:off x="5831641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Teacher with solid fill"/>
        </a:ext>
      </dgm:extLst>
    </dgm:pt>
    <dgm:pt modelId="{CE548962-7703-4C73-9A3C-A27CC2C3490C}" type="pres">
      <dgm:prSet presAssocID="{0B31770B-AF0E-433F-A2B2-4958AD4CDA11}" presName="sibTrans" presStyleLbl="sibTrans2D1" presStyleIdx="0" presStyleCnt="0"/>
      <dgm:spPr/>
    </dgm:pt>
    <dgm:pt modelId="{FD5F0A30-FFF3-4D05-A43A-9EC630384CB2}" type="pres">
      <dgm:prSet presAssocID="{B975B9E7-68E3-4DDF-B179-73120C421C92}" presName="compNode" presStyleCnt="0"/>
      <dgm:spPr/>
    </dgm:pt>
    <dgm:pt modelId="{623AAEA4-545D-49E1-9A99-C7BC57F941D8}" type="pres">
      <dgm:prSet presAssocID="{B975B9E7-68E3-4DDF-B179-73120C421C92}" presName="bkgdShape" presStyleLbl="node1" presStyleIdx="4" presStyleCnt="6"/>
      <dgm:spPr/>
    </dgm:pt>
    <dgm:pt modelId="{9D05E3E2-8E97-4B2F-A6D5-1AEB4B44C32B}" type="pres">
      <dgm:prSet presAssocID="{B975B9E7-68E3-4DDF-B179-73120C421C92}" presName="nodeTx" presStyleLbl="node1" presStyleIdx="4" presStyleCnt="6">
        <dgm:presLayoutVars>
          <dgm:bulletEnabled val="1"/>
        </dgm:presLayoutVars>
      </dgm:prSet>
      <dgm:spPr/>
    </dgm:pt>
    <dgm:pt modelId="{2BC6456B-1CDB-453E-9312-2B1E19198DDC}" type="pres">
      <dgm:prSet presAssocID="{B975B9E7-68E3-4DDF-B179-73120C421C92}" presName="invisiNode" presStyleLbl="node1" presStyleIdx="4" presStyleCnt="6"/>
      <dgm:spPr/>
    </dgm:pt>
    <dgm:pt modelId="{3F775F79-CAB5-41C3-9B74-E4F0377721C1}" type="pres">
      <dgm:prSet presAssocID="{B975B9E7-68E3-4DDF-B179-73120C421C92}" presName="imagNode" presStyleLbl="fgImgPlace1" presStyleIdx="4" presStyleCnt="6"/>
      <dgm:spPr>
        <a:xfrm>
          <a:off x="7731401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Scales of justice with solid fill"/>
        </a:ext>
      </dgm:extLst>
    </dgm:pt>
    <dgm:pt modelId="{7B0FF5A0-139C-4832-93E6-099645E51C50}" type="pres">
      <dgm:prSet presAssocID="{0326A0A9-73B7-43AA-8AE6-A7528C628D17}" presName="sibTrans" presStyleLbl="sibTrans2D1" presStyleIdx="0" presStyleCnt="0"/>
      <dgm:spPr/>
    </dgm:pt>
    <dgm:pt modelId="{D8D4715F-52CD-42C2-AFD8-463848B7440F}" type="pres">
      <dgm:prSet presAssocID="{6231B27C-548D-4D34-B837-A971494E1CC8}" presName="compNode" presStyleCnt="0"/>
      <dgm:spPr/>
    </dgm:pt>
    <dgm:pt modelId="{438B76F3-93F7-4B35-8441-85C35102C62D}" type="pres">
      <dgm:prSet presAssocID="{6231B27C-548D-4D34-B837-A971494E1CC8}" presName="bkgdShape" presStyleLbl="node1" presStyleIdx="5" presStyleCnt="6"/>
      <dgm:spPr/>
    </dgm:pt>
    <dgm:pt modelId="{9B00383F-1D1A-42CA-93AA-3D8EE5C67CA8}" type="pres">
      <dgm:prSet presAssocID="{6231B27C-548D-4D34-B837-A971494E1CC8}" presName="nodeTx" presStyleLbl="node1" presStyleIdx="5" presStyleCnt="6">
        <dgm:presLayoutVars>
          <dgm:bulletEnabled val="1"/>
        </dgm:presLayoutVars>
      </dgm:prSet>
      <dgm:spPr/>
    </dgm:pt>
    <dgm:pt modelId="{9659284D-7DB4-44FC-8A3B-9934E2CE14E5}" type="pres">
      <dgm:prSet presAssocID="{6231B27C-548D-4D34-B837-A971494E1CC8}" presName="invisiNode" presStyleLbl="node1" presStyleIdx="5" presStyleCnt="6"/>
      <dgm:spPr/>
    </dgm:pt>
    <dgm:pt modelId="{C18C8E60-508B-4DBA-BDCF-3DBA734C423D}" type="pres">
      <dgm:prSet presAssocID="{6231B27C-548D-4D34-B837-A971494E1CC8}" presName="imagNode" presStyleLbl="fgImgPlace1" presStyleIdx="5" presStyleCnt="6"/>
      <dgm:spPr>
        <a:xfrm>
          <a:off x="9631160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Office Chair with solid fill"/>
        </a:ext>
      </dgm:extLst>
    </dgm:pt>
  </dgm:ptLst>
  <dgm:cxnLst>
    <dgm:cxn modelId="{320C960E-4BD1-451D-AB57-FAFA9AB62171}" type="presOf" srcId="{6231B27C-548D-4D34-B837-A971494E1CC8}" destId="{9B00383F-1D1A-42CA-93AA-3D8EE5C67CA8}" srcOrd="1" destOrd="0" presId="urn:microsoft.com/office/officeart/2005/8/layout/hList7"/>
    <dgm:cxn modelId="{4019C51C-282E-4AD8-A311-B65988A483DD}" type="presOf" srcId="{2CEF14CE-6CE4-412F-B3F3-EBB1820A25B5}" destId="{A11E846C-4803-4509-B864-24BC212A2369}" srcOrd="0" destOrd="0" presId="urn:microsoft.com/office/officeart/2005/8/layout/hList7"/>
    <dgm:cxn modelId="{1A61E929-E30B-436D-B342-1486C7696BC4}" type="presOf" srcId="{E5425238-EE2B-4F49-975A-597EFC3C36F8}" destId="{5FC5774F-AC72-46E0-9701-9939B658E7BA}" srcOrd="1" destOrd="0" presId="urn:microsoft.com/office/officeart/2005/8/layout/hList7"/>
    <dgm:cxn modelId="{DDDD9C37-A805-4C70-9E6F-53511D86F1BD}" type="presOf" srcId="{0326A0A9-73B7-43AA-8AE6-A7528C628D17}" destId="{7B0FF5A0-139C-4832-93E6-099645E51C50}" srcOrd="0" destOrd="0" presId="urn:microsoft.com/office/officeart/2005/8/layout/hList7"/>
    <dgm:cxn modelId="{45A3EF3E-6EDA-463D-9D6A-034AEE3C5F79}" type="presOf" srcId="{5F4284EE-DBEE-4D26-A181-050F21C02704}" destId="{1AAA169C-8E50-4154-8F35-2273F07D7C78}" srcOrd="1" destOrd="0" presId="urn:microsoft.com/office/officeart/2005/8/layout/hList7"/>
    <dgm:cxn modelId="{771F4949-47BF-4996-AFFD-A3F659875901}" srcId="{12271C39-C2D1-4422-B97D-87C2FEFE28AE}" destId="{5F4284EE-DBEE-4D26-A181-050F21C02704}" srcOrd="2" destOrd="0" parTransId="{2524BAF6-12A6-4E54-8BF0-E19C839AB79D}" sibTransId="{1C8BBAE3-272F-46CD-8E52-1B4C502E44F9}"/>
    <dgm:cxn modelId="{138D366F-19FA-4E32-BD08-65D90C0C4DEE}" type="presOf" srcId="{B975B9E7-68E3-4DDF-B179-73120C421C92}" destId="{9D05E3E2-8E97-4B2F-A6D5-1AEB4B44C32B}" srcOrd="1" destOrd="0" presId="urn:microsoft.com/office/officeart/2005/8/layout/hList7"/>
    <dgm:cxn modelId="{88AC904F-66FB-46F0-8692-8A6FE235F207}" type="presOf" srcId="{12271C39-C2D1-4422-B97D-87C2FEFE28AE}" destId="{C17CB11F-7EDB-44EA-9F29-CF4908117800}" srcOrd="0" destOrd="0" presId="urn:microsoft.com/office/officeart/2005/8/layout/hList7"/>
    <dgm:cxn modelId="{425ECB4F-EE8A-4270-BF07-408C60BAFBDC}" type="presOf" srcId="{657E8CE3-9391-4CAC-9B39-5F8EDD6FD4CA}" destId="{4EF9FD58-2C47-4EAA-AB93-65DCFD581AD1}" srcOrd="1" destOrd="0" presId="urn:microsoft.com/office/officeart/2005/8/layout/hList7"/>
    <dgm:cxn modelId="{62B35E71-C3FD-491D-9C73-09F594921E1A}" type="presOf" srcId="{E5425238-EE2B-4F49-975A-597EFC3C36F8}" destId="{63E65C78-7CC3-4DE2-81BB-D2991E43444E}" srcOrd="0" destOrd="0" presId="urn:microsoft.com/office/officeart/2005/8/layout/hList7"/>
    <dgm:cxn modelId="{C1EDE453-3ECB-4FDF-95B7-9A38E6C479F4}" type="presOf" srcId="{0B31770B-AF0E-433F-A2B2-4958AD4CDA11}" destId="{CE548962-7703-4C73-9A3C-A27CC2C3490C}" srcOrd="0" destOrd="0" presId="urn:microsoft.com/office/officeart/2005/8/layout/hList7"/>
    <dgm:cxn modelId="{4E1B3890-0402-4E6C-A78F-4FCCCB4B1AC7}" type="presOf" srcId="{F4AB555B-9A8D-49CA-BF00-87DBB3860423}" destId="{E00BF23E-2DB4-4EB9-A2BA-AA0591D42098}" srcOrd="0" destOrd="0" presId="urn:microsoft.com/office/officeart/2005/8/layout/hList7"/>
    <dgm:cxn modelId="{2C5EB3A7-1468-4C1D-905B-305FB1527C2F}" srcId="{12271C39-C2D1-4422-B97D-87C2FEFE28AE}" destId="{6231B27C-548D-4D34-B837-A971494E1CC8}" srcOrd="5" destOrd="0" parTransId="{8740022B-188C-4483-B515-78C64FEF733C}" sibTransId="{867D7CB5-62EF-4FB2-B771-F686116E19DE}"/>
    <dgm:cxn modelId="{72E152AA-7419-44C1-AD68-7C7C3BCCE6E5}" srcId="{12271C39-C2D1-4422-B97D-87C2FEFE28AE}" destId="{2CEF14CE-6CE4-412F-B3F3-EBB1820A25B5}" srcOrd="0" destOrd="0" parTransId="{93821195-4B8E-467F-9718-253A63E4B9DA}" sibTransId="{CFC262C7-8001-4D18-B500-274059E25F37}"/>
    <dgm:cxn modelId="{F1DE24AD-4599-4F8C-879D-48CEC3372439}" type="presOf" srcId="{657E8CE3-9391-4CAC-9B39-5F8EDD6FD4CA}" destId="{2C13EE97-57D5-4B59-81F6-2498DFF24559}" srcOrd="0" destOrd="0" presId="urn:microsoft.com/office/officeart/2005/8/layout/hList7"/>
    <dgm:cxn modelId="{D99AB6B0-DF40-4667-AA34-8E1AFA26BBFA}" srcId="{12271C39-C2D1-4422-B97D-87C2FEFE28AE}" destId="{657E8CE3-9391-4CAC-9B39-5F8EDD6FD4CA}" srcOrd="1" destOrd="0" parTransId="{DF2A4F78-D198-4C6D-8D94-F804254B8AA5}" sibTransId="{F4AB555B-9A8D-49CA-BF00-87DBB3860423}"/>
    <dgm:cxn modelId="{FCEBA6CA-BCF9-4362-8B29-76DAF91369D2}" type="presOf" srcId="{5F4284EE-DBEE-4D26-A181-050F21C02704}" destId="{251FD322-A3D3-45C0-9D11-454C50ED8CFE}" srcOrd="0" destOrd="0" presId="urn:microsoft.com/office/officeart/2005/8/layout/hList7"/>
    <dgm:cxn modelId="{D7C2F6D7-3870-4868-9320-DBE254565EC8}" type="presOf" srcId="{1C8BBAE3-272F-46CD-8E52-1B4C502E44F9}" destId="{0678C716-ABBF-404A-8162-FDD3CC630C8B}" srcOrd="0" destOrd="0" presId="urn:microsoft.com/office/officeart/2005/8/layout/hList7"/>
    <dgm:cxn modelId="{3FC108DA-35BE-4001-BC3D-6EEF0863F32B}" type="presOf" srcId="{B975B9E7-68E3-4DDF-B179-73120C421C92}" destId="{623AAEA4-545D-49E1-9A99-C7BC57F941D8}" srcOrd="0" destOrd="0" presId="urn:microsoft.com/office/officeart/2005/8/layout/hList7"/>
    <dgm:cxn modelId="{CBC8D1E3-826F-4EFB-98A2-DBD5576A4486}" srcId="{12271C39-C2D1-4422-B97D-87C2FEFE28AE}" destId="{E5425238-EE2B-4F49-975A-597EFC3C36F8}" srcOrd="3" destOrd="0" parTransId="{F020995D-D58B-409B-BEA7-1EA9A363B0A3}" sibTransId="{0B31770B-AF0E-433F-A2B2-4958AD4CDA11}"/>
    <dgm:cxn modelId="{D4733AEF-0A96-4581-AA2D-B4E6DB7B9899}" srcId="{12271C39-C2D1-4422-B97D-87C2FEFE28AE}" destId="{B975B9E7-68E3-4DDF-B179-73120C421C92}" srcOrd="4" destOrd="0" parTransId="{339E1FC6-72A4-4234-B8AB-846ECA70976C}" sibTransId="{0326A0A9-73B7-43AA-8AE6-A7528C628D17}"/>
    <dgm:cxn modelId="{360BCEF4-3386-444E-B6DE-0BCAF4CECB6C}" type="presOf" srcId="{CFC262C7-8001-4D18-B500-274059E25F37}" destId="{9C5960B5-801E-406A-A177-2E91782F56BF}" srcOrd="0" destOrd="0" presId="urn:microsoft.com/office/officeart/2005/8/layout/hList7"/>
    <dgm:cxn modelId="{9A1B28FA-87E6-41BE-993C-2472FD446FA0}" type="presOf" srcId="{6231B27C-548D-4D34-B837-A971494E1CC8}" destId="{438B76F3-93F7-4B35-8441-85C35102C62D}" srcOrd="0" destOrd="0" presId="urn:microsoft.com/office/officeart/2005/8/layout/hList7"/>
    <dgm:cxn modelId="{17240FFD-BBCA-40C3-89AA-50B65DAEFEFC}" type="presOf" srcId="{2CEF14CE-6CE4-412F-B3F3-EBB1820A25B5}" destId="{18A01622-E795-47EB-81CE-94B08E4379EC}" srcOrd="1" destOrd="0" presId="urn:microsoft.com/office/officeart/2005/8/layout/hList7"/>
    <dgm:cxn modelId="{1C5DF7AB-0B70-4AE5-9152-21699A2EBFA1}" type="presParOf" srcId="{C17CB11F-7EDB-44EA-9F29-CF4908117800}" destId="{3F52132E-4DFC-4587-A207-B81DEEF45518}" srcOrd="0" destOrd="0" presId="urn:microsoft.com/office/officeart/2005/8/layout/hList7"/>
    <dgm:cxn modelId="{DCC5AD84-F8DE-4C65-AB19-45A825525DD4}" type="presParOf" srcId="{C17CB11F-7EDB-44EA-9F29-CF4908117800}" destId="{CBC5072B-8E84-4FB5-A329-FA7AC71B1982}" srcOrd="1" destOrd="0" presId="urn:microsoft.com/office/officeart/2005/8/layout/hList7"/>
    <dgm:cxn modelId="{2AA83ED9-14B6-4833-AB3B-2039832C75E5}" type="presParOf" srcId="{CBC5072B-8E84-4FB5-A329-FA7AC71B1982}" destId="{87043388-0020-4DE9-93E6-67D4A4BB4E6A}" srcOrd="0" destOrd="0" presId="urn:microsoft.com/office/officeart/2005/8/layout/hList7"/>
    <dgm:cxn modelId="{F30BC145-99F9-4A18-BE39-A2A0E01435D4}" type="presParOf" srcId="{87043388-0020-4DE9-93E6-67D4A4BB4E6A}" destId="{A11E846C-4803-4509-B864-24BC212A2369}" srcOrd="0" destOrd="0" presId="urn:microsoft.com/office/officeart/2005/8/layout/hList7"/>
    <dgm:cxn modelId="{6B159C42-A77D-44D8-91BE-E5FA3885AF69}" type="presParOf" srcId="{87043388-0020-4DE9-93E6-67D4A4BB4E6A}" destId="{18A01622-E795-47EB-81CE-94B08E4379EC}" srcOrd="1" destOrd="0" presId="urn:microsoft.com/office/officeart/2005/8/layout/hList7"/>
    <dgm:cxn modelId="{D6B43763-2EA8-4206-B39F-462EA426A0BC}" type="presParOf" srcId="{87043388-0020-4DE9-93E6-67D4A4BB4E6A}" destId="{93E28764-D5AE-49A0-BD52-CC4B124DB0F9}" srcOrd="2" destOrd="0" presId="urn:microsoft.com/office/officeart/2005/8/layout/hList7"/>
    <dgm:cxn modelId="{CA35A01F-1C6C-4354-A49E-354EDFEB6265}" type="presParOf" srcId="{87043388-0020-4DE9-93E6-67D4A4BB4E6A}" destId="{14756421-8AF6-413B-932F-7C4850CCF896}" srcOrd="3" destOrd="0" presId="urn:microsoft.com/office/officeart/2005/8/layout/hList7"/>
    <dgm:cxn modelId="{D696F4E3-A915-4F6D-9C58-C6BA15ABDFDA}" type="presParOf" srcId="{CBC5072B-8E84-4FB5-A329-FA7AC71B1982}" destId="{9C5960B5-801E-406A-A177-2E91782F56BF}" srcOrd="1" destOrd="0" presId="urn:microsoft.com/office/officeart/2005/8/layout/hList7"/>
    <dgm:cxn modelId="{0AE2D34F-F6E2-47B2-AD4F-5458A497CD25}" type="presParOf" srcId="{CBC5072B-8E84-4FB5-A329-FA7AC71B1982}" destId="{8709136E-C207-4BF1-99DA-36C591A89BE9}" srcOrd="2" destOrd="0" presId="urn:microsoft.com/office/officeart/2005/8/layout/hList7"/>
    <dgm:cxn modelId="{9B6FC331-CF23-4E36-89A3-7ADB1C1067F7}" type="presParOf" srcId="{8709136E-C207-4BF1-99DA-36C591A89BE9}" destId="{2C13EE97-57D5-4B59-81F6-2498DFF24559}" srcOrd="0" destOrd="0" presId="urn:microsoft.com/office/officeart/2005/8/layout/hList7"/>
    <dgm:cxn modelId="{B85918C5-54B5-421B-8050-2B6F1D3E72E9}" type="presParOf" srcId="{8709136E-C207-4BF1-99DA-36C591A89BE9}" destId="{4EF9FD58-2C47-4EAA-AB93-65DCFD581AD1}" srcOrd="1" destOrd="0" presId="urn:microsoft.com/office/officeart/2005/8/layout/hList7"/>
    <dgm:cxn modelId="{36591298-E9A3-4A51-8A65-E7CC1A7812E7}" type="presParOf" srcId="{8709136E-C207-4BF1-99DA-36C591A89BE9}" destId="{A8AF9E7B-C7E8-4B2D-9481-10700AC47130}" srcOrd="2" destOrd="0" presId="urn:microsoft.com/office/officeart/2005/8/layout/hList7"/>
    <dgm:cxn modelId="{A5FEFE8A-96DD-4AB9-9808-921A47FA78E0}" type="presParOf" srcId="{8709136E-C207-4BF1-99DA-36C591A89BE9}" destId="{4EA24603-2EB2-4CAC-9F4B-40BBC4B8A168}" srcOrd="3" destOrd="0" presId="urn:microsoft.com/office/officeart/2005/8/layout/hList7"/>
    <dgm:cxn modelId="{C3054EBF-3920-4265-A892-C294CC76B043}" type="presParOf" srcId="{CBC5072B-8E84-4FB5-A329-FA7AC71B1982}" destId="{E00BF23E-2DB4-4EB9-A2BA-AA0591D42098}" srcOrd="3" destOrd="0" presId="urn:microsoft.com/office/officeart/2005/8/layout/hList7"/>
    <dgm:cxn modelId="{32BE23B4-42F1-4AC3-910E-35F8FD9F073F}" type="presParOf" srcId="{CBC5072B-8E84-4FB5-A329-FA7AC71B1982}" destId="{D5B9E788-18B3-4655-88F5-AA9DC0C898F9}" srcOrd="4" destOrd="0" presId="urn:microsoft.com/office/officeart/2005/8/layout/hList7"/>
    <dgm:cxn modelId="{69A55F56-B4E2-4396-A2C6-3C208D73677C}" type="presParOf" srcId="{D5B9E788-18B3-4655-88F5-AA9DC0C898F9}" destId="{251FD322-A3D3-45C0-9D11-454C50ED8CFE}" srcOrd="0" destOrd="0" presId="urn:microsoft.com/office/officeart/2005/8/layout/hList7"/>
    <dgm:cxn modelId="{A15385EC-C695-4613-BE52-671D0A26B8AA}" type="presParOf" srcId="{D5B9E788-18B3-4655-88F5-AA9DC0C898F9}" destId="{1AAA169C-8E50-4154-8F35-2273F07D7C78}" srcOrd="1" destOrd="0" presId="urn:microsoft.com/office/officeart/2005/8/layout/hList7"/>
    <dgm:cxn modelId="{3F6C608E-24B4-4851-A907-04A88D66EA06}" type="presParOf" srcId="{D5B9E788-18B3-4655-88F5-AA9DC0C898F9}" destId="{C2BAA001-C9B6-4DC6-9AE2-E557CEB0168D}" srcOrd="2" destOrd="0" presId="urn:microsoft.com/office/officeart/2005/8/layout/hList7"/>
    <dgm:cxn modelId="{93661A70-0CDF-44F2-832A-567E1C52855F}" type="presParOf" srcId="{D5B9E788-18B3-4655-88F5-AA9DC0C898F9}" destId="{EAEDD4AD-F5A9-423C-9A56-9662A520E081}" srcOrd="3" destOrd="0" presId="urn:microsoft.com/office/officeart/2005/8/layout/hList7"/>
    <dgm:cxn modelId="{05577FC6-AA66-4B20-A755-972C3A5E1E6A}" type="presParOf" srcId="{CBC5072B-8E84-4FB5-A329-FA7AC71B1982}" destId="{0678C716-ABBF-404A-8162-FDD3CC630C8B}" srcOrd="5" destOrd="0" presId="urn:microsoft.com/office/officeart/2005/8/layout/hList7"/>
    <dgm:cxn modelId="{4953AF27-172A-41FF-93F5-1DB4655629D2}" type="presParOf" srcId="{CBC5072B-8E84-4FB5-A329-FA7AC71B1982}" destId="{6F880827-BC87-4512-A615-BC75E3091F0A}" srcOrd="6" destOrd="0" presId="urn:microsoft.com/office/officeart/2005/8/layout/hList7"/>
    <dgm:cxn modelId="{059A7A95-4C71-4044-939A-C715F1AE5358}" type="presParOf" srcId="{6F880827-BC87-4512-A615-BC75E3091F0A}" destId="{63E65C78-7CC3-4DE2-81BB-D2991E43444E}" srcOrd="0" destOrd="0" presId="urn:microsoft.com/office/officeart/2005/8/layout/hList7"/>
    <dgm:cxn modelId="{E66DCDFD-7C31-4293-8FAB-A500C80BCCF2}" type="presParOf" srcId="{6F880827-BC87-4512-A615-BC75E3091F0A}" destId="{5FC5774F-AC72-46E0-9701-9939B658E7BA}" srcOrd="1" destOrd="0" presId="urn:microsoft.com/office/officeart/2005/8/layout/hList7"/>
    <dgm:cxn modelId="{92062CC9-A90E-423F-9EA6-2B2EE6D53CC7}" type="presParOf" srcId="{6F880827-BC87-4512-A615-BC75E3091F0A}" destId="{32CE96C5-5ABA-4067-A7B3-35DF2BB03363}" srcOrd="2" destOrd="0" presId="urn:microsoft.com/office/officeart/2005/8/layout/hList7"/>
    <dgm:cxn modelId="{ACA5AC77-4BAC-4132-A7EB-463000B3414F}" type="presParOf" srcId="{6F880827-BC87-4512-A615-BC75E3091F0A}" destId="{26DEEAFE-3B43-43C7-9821-6EEAE1EE5BC5}" srcOrd="3" destOrd="0" presId="urn:microsoft.com/office/officeart/2005/8/layout/hList7"/>
    <dgm:cxn modelId="{C6AE693C-B4BB-483D-81F4-0B3BA43DFA56}" type="presParOf" srcId="{CBC5072B-8E84-4FB5-A329-FA7AC71B1982}" destId="{CE548962-7703-4C73-9A3C-A27CC2C3490C}" srcOrd="7" destOrd="0" presId="urn:microsoft.com/office/officeart/2005/8/layout/hList7"/>
    <dgm:cxn modelId="{BB2C5167-7890-44D6-9CE7-1C7148AC5213}" type="presParOf" srcId="{CBC5072B-8E84-4FB5-A329-FA7AC71B1982}" destId="{FD5F0A30-FFF3-4D05-A43A-9EC630384CB2}" srcOrd="8" destOrd="0" presId="urn:microsoft.com/office/officeart/2005/8/layout/hList7"/>
    <dgm:cxn modelId="{E0B7A1A0-BAD0-464D-85F5-8BD4DB07FE09}" type="presParOf" srcId="{FD5F0A30-FFF3-4D05-A43A-9EC630384CB2}" destId="{623AAEA4-545D-49E1-9A99-C7BC57F941D8}" srcOrd="0" destOrd="0" presId="urn:microsoft.com/office/officeart/2005/8/layout/hList7"/>
    <dgm:cxn modelId="{63E6B95A-82BE-487F-A2B9-536723B35049}" type="presParOf" srcId="{FD5F0A30-FFF3-4D05-A43A-9EC630384CB2}" destId="{9D05E3E2-8E97-4B2F-A6D5-1AEB4B44C32B}" srcOrd="1" destOrd="0" presId="urn:microsoft.com/office/officeart/2005/8/layout/hList7"/>
    <dgm:cxn modelId="{23C80B09-C299-4EBA-913C-D50C77D7EBE1}" type="presParOf" srcId="{FD5F0A30-FFF3-4D05-A43A-9EC630384CB2}" destId="{2BC6456B-1CDB-453E-9312-2B1E19198DDC}" srcOrd="2" destOrd="0" presId="urn:microsoft.com/office/officeart/2005/8/layout/hList7"/>
    <dgm:cxn modelId="{633B66E0-A206-4689-A402-5EA19AAF49FA}" type="presParOf" srcId="{FD5F0A30-FFF3-4D05-A43A-9EC630384CB2}" destId="{3F775F79-CAB5-41C3-9B74-E4F0377721C1}" srcOrd="3" destOrd="0" presId="urn:microsoft.com/office/officeart/2005/8/layout/hList7"/>
    <dgm:cxn modelId="{6C6DCF6C-DF58-4772-82FB-792E6420B39F}" type="presParOf" srcId="{CBC5072B-8E84-4FB5-A329-FA7AC71B1982}" destId="{7B0FF5A0-139C-4832-93E6-099645E51C50}" srcOrd="9" destOrd="0" presId="urn:microsoft.com/office/officeart/2005/8/layout/hList7"/>
    <dgm:cxn modelId="{6FEA5224-BE75-4079-8113-3FAB489DED65}" type="presParOf" srcId="{CBC5072B-8E84-4FB5-A329-FA7AC71B1982}" destId="{D8D4715F-52CD-42C2-AFD8-463848B7440F}" srcOrd="10" destOrd="0" presId="urn:microsoft.com/office/officeart/2005/8/layout/hList7"/>
    <dgm:cxn modelId="{C966A1B9-314F-4D46-AB42-C16CB024C9B3}" type="presParOf" srcId="{D8D4715F-52CD-42C2-AFD8-463848B7440F}" destId="{438B76F3-93F7-4B35-8441-85C35102C62D}" srcOrd="0" destOrd="0" presId="urn:microsoft.com/office/officeart/2005/8/layout/hList7"/>
    <dgm:cxn modelId="{5C7FF45D-45B0-460A-9C20-6FF71B3E6E8D}" type="presParOf" srcId="{D8D4715F-52CD-42C2-AFD8-463848B7440F}" destId="{9B00383F-1D1A-42CA-93AA-3D8EE5C67CA8}" srcOrd="1" destOrd="0" presId="urn:microsoft.com/office/officeart/2005/8/layout/hList7"/>
    <dgm:cxn modelId="{A5528D1B-62C2-4D42-831D-BD7B5BE74D54}" type="presParOf" srcId="{D8D4715F-52CD-42C2-AFD8-463848B7440F}" destId="{9659284D-7DB4-44FC-8A3B-9934E2CE14E5}" srcOrd="2" destOrd="0" presId="urn:microsoft.com/office/officeart/2005/8/layout/hList7"/>
    <dgm:cxn modelId="{58B987EE-3A52-4D24-857B-8BCC4A92F1BA}" type="presParOf" srcId="{D8D4715F-52CD-42C2-AFD8-463848B7440F}" destId="{C18C8E60-508B-4DBA-BDCF-3DBA734C423D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1E846C-4803-4509-B864-24BC212A2369}">
      <dsp:nvSpPr>
        <dsp:cNvPr id="0" name=""/>
        <dsp:cNvSpPr/>
      </dsp:nvSpPr>
      <dsp:spPr>
        <a:xfrm>
          <a:off x="138" y="0"/>
          <a:ext cx="1844426" cy="4744681"/>
        </a:xfrm>
        <a:prstGeom prst="roundRect">
          <a:avLst>
            <a:gd name="adj" fmla="val 10000"/>
          </a:avLst>
        </a:prstGeom>
        <a:solidFill>
          <a:srgbClr val="DA784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U.S. Immigration</a:t>
          </a:r>
          <a:b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Work visas &amp; green cards, handled end-to-end</a:t>
          </a:r>
          <a:endParaRPr lang="en-US" sz="1500" b="1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54159" y="1951893"/>
        <a:ext cx="1736384" cy="1789830"/>
      </dsp:txXfrm>
    </dsp:sp>
    <dsp:sp modelId="{14756421-8AF6-413B-932F-7C4850CCF896}">
      <dsp:nvSpPr>
        <dsp:cNvPr id="0" name=""/>
        <dsp:cNvSpPr/>
      </dsp:nvSpPr>
      <dsp:spPr>
        <a:xfrm>
          <a:off x="132362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13EE97-57D5-4B59-81F6-2498DFF24559}">
      <dsp:nvSpPr>
        <dsp:cNvPr id="0" name=""/>
        <dsp:cNvSpPr/>
      </dsp:nvSpPr>
      <dsp:spPr>
        <a:xfrm>
          <a:off x="1899898" y="0"/>
          <a:ext cx="1844426" cy="4744681"/>
        </a:xfrm>
        <a:prstGeom prst="roundRect">
          <a:avLst>
            <a:gd name="adj" fmla="val 10000"/>
          </a:avLst>
        </a:prstGeom>
        <a:solidFill>
          <a:srgbClr val="79986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  <a:t>Global Immigration</a:t>
          </a:r>
          <a:b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  <a:t>Worldwide mobility support through a single partner</a:t>
          </a:r>
          <a:endParaRPr lang="en-US" sz="1500" b="1" kern="120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1953919" y="1951893"/>
        <a:ext cx="1736384" cy="1789830"/>
      </dsp:txXfrm>
    </dsp:sp>
    <dsp:sp modelId="{4EA24603-2EB2-4CAC-9F4B-40BBC4B8A168}">
      <dsp:nvSpPr>
        <dsp:cNvPr id="0" name=""/>
        <dsp:cNvSpPr/>
      </dsp:nvSpPr>
      <dsp:spPr>
        <a:xfrm>
          <a:off x="2032122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1FD322-A3D3-45C0-9D11-454C50ED8CFE}">
      <dsp:nvSpPr>
        <dsp:cNvPr id="0" name=""/>
        <dsp:cNvSpPr/>
      </dsp:nvSpPr>
      <dsp:spPr>
        <a:xfrm>
          <a:off x="3799657" y="0"/>
          <a:ext cx="1844426" cy="4744681"/>
        </a:xfrm>
        <a:prstGeom prst="roundRect">
          <a:avLst>
            <a:gd name="adj" fmla="val 10000"/>
          </a:avLst>
        </a:prstGeom>
        <a:solidFill>
          <a:srgbClr val="48786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Consular Visa Processing</a:t>
          </a:r>
          <a:b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Interview prep &amp; DS-160 review to reduce travel risk</a:t>
          </a:r>
          <a:endParaRPr lang="en-US" sz="1500" b="1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3853678" y="1951893"/>
        <a:ext cx="1736384" cy="1789830"/>
      </dsp:txXfrm>
    </dsp:sp>
    <dsp:sp modelId="{EAEDD4AD-F5A9-423C-9A56-9662A520E081}">
      <dsp:nvSpPr>
        <dsp:cNvPr id="0" name=""/>
        <dsp:cNvSpPr/>
      </dsp:nvSpPr>
      <dsp:spPr>
        <a:xfrm>
          <a:off x="3931881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E65C78-7CC3-4DE2-81BB-D2991E43444E}">
      <dsp:nvSpPr>
        <dsp:cNvPr id="0" name=""/>
        <dsp:cNvSpPr/>
      </dsp:nvSpPr>
      <dsp:spPr>
        <a:xfrm>
          <a:off x="5699417" y="0"/>
          <a:ext cx="1844426" cy="4744681"/>
        </a:xfrm>
        <a:prstGeom prst="roundRect">
          <a:avLst>
            <a:gd name="adj" fmla="val 10000"/>
          </a:avLst>
        </a:prstGeom>
        <a:solidFill>
          <a:srgbClr val="546587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  <a:t>I-9 &amp; Immigration Compliance</a:t>
          </a:r>
          <a:b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  <a:t>Audits, training, and government enforcement support</a:t>
          </a:r>
          <a:endParaRPr lang="en-US" sz="1500" b="1" kern="120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5753438" y="1951893"/>
        <a:ext cx="1736384" cy="1789830"/>
      </dsp:txXfrm>
    </dsp:sp>
    <dsp:sp modelId="{26DEEAFE-3B43-43C7-9821-6EEAE1EE5BC5}">
      <dsp:nvSpPr>
        <dsp:cNvPr id="0" name=""/>
        <dsp:cNvSpPr/>
      </dsp:nvSpPr>
      <dsp:spPr>
        <a:xfrm>
          <a:off x="5831641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3AAEA4-545D-49E1-9A99-C7BC57F941D8}">
      <dsp:nvSpPr>
        <dsp:cNvPr id="0" name=""/>
        <dsp:cNvSpPr/>
      </dsp:nvSpPr>
      <dsp:spPr>
        <a:xfrm>
          <a:off x="7599177" y="0"/>
          <a:ext cx="1844426" cy="4744681"/>
        </a:xfrm>
        <a:prstGeom prst="roundRect">
          <a:avLst>
            <a:gd name="adj" fmla="val 10000"/>
          </a:avLst>
        </a:prstGeom>
        <a:solidFill>
          <a:srgbClr val="936D44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  <a:t>Immigration Litigation</a:t>
          </a:r>
          <a:b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  <a:t>Challenging delays &amp; wrongful denials</a:t>
          </a:r>
          <a:endParaRPr lang="en-US" sz="1500" b="1" kern="120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7653198" y="1951893"/>
        <a:ext cx="1736384" cy="1789830"/>
      </dsp:txXfrm>
    </dsp:sp>
    <dsp:sp modelId="{3F775F79-CAB5-41C3-9B74-E4F0377721C1}">
      <dsp:nvSpPr>
        <dsp:cNvPr id="0" name=""/>
        <dsp:cNvSpPr/>
      </dsp:nvSpPr>
      <dsp:spPr>
        <a:xfrm>
          <a:off x="7731401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8B76F3-93F7-4B35-8441-85C35102C62D}">
      <dsp:nvSpPr>
        <dsp:cNvPr id="0" name=""/>
        <dsp:cNvSpPr/>
      </dsp:nvSpPr>
      <dsp:spPr>
        <a:xfrm>
          <a:off x="9498936" y="0"/>
          <a:ext cx="1844426" cy="4744681"/>
        </a:xfrm>
        <a:prstGeom prst="roundRect">
          <a:avLst>
            <a:gd name="adj" fmla="val 10000"/>
          </a:avLst>
        </a:prstGeom>
        <a:solidFill>
          <a:srgbClr val="C59A2C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In-House Immigration Specialist</a:t>
          </a:r>
          <a:b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Embedded experts without adding headcount</a:t>
          </a:r>
          <a:endParaRPr lang="en-US" sz="1500" b="1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9552957" y="1951893"/>
        <a:ext cx="1736384" cy="1789830"/>
      </dsp:txXfrm>
    </dsp:sp>
    <dsp:sp modelId="{C18C8E60-508B-4DBA-BDCF-3DBA734C423D}">
      <dsp:nvSpPr>
        <dsp:cNvPr id="0" name=""/>
        <dsp:cNvSpPr/>
      </dsp:nvSpPr>
      <dsp:spPr>
        <a:xfrm>
          <a:off x="9631160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52132E-4DFC-4587-A207-B81DEEF45518}">
      <dsp:nvSpPr>
        <dsp:cNvPr id="0" name=""/>
        <dsp:cNvSpPr/>
      </dsp:nvSpPr>
      <dsp:spPr>
        <a:xfrm>
          <a:off x="453740" y="4042662"/>
          <a:ext cx="10436021" cy="217866"/>
        </a:xfrm>
        <a:prstGeom prst="leftRightArrow">
          <a:avLst/>
        </a:prstGeom>
        <a:solidFill>
          <a:srgbClr val="FFFFFF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1E846C-4803-4509-B864-24BC212A2369}">
      <dsp:nvSpPr>
        <dsp:cNvPr id="0" name=""/>
        <dsp:cNvSpPr/>
      </dsp:nvSpPr>
      <dsp:spPr>
        <a:xfrm>
          <a:off x="138" y="0"/>
          <a:ext cx="1844426" cy="4744681"/>
        </a:xfrm>
        <a:prstGeom prst="roundRect">
          <a:avLst>
            <a:gd name="adj" fmla="val 10000"/>
          </a:avLst>
        </a:prstGeom>
        <a:solidFill>
          <a:srgbClr val="DA784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U.S. Immigration</a:t>
          </a:r>
          <a:b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Work visas &amp; green cards, handled end-to-end</a:t>
          </a:r>
          <a:endParaRPr lang="en-US" sz="1500" b="1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54159" y="1951893"/>
        <a:ext cx="1736384" cy="1789830"/>
      </dsp:txXfrm>
    </dsp:sp>
    <dsp:sp modelId="{14756421-8AF6-413B-932F-7C4850CCF896}">
      <dsp:nvSpPr>
        <dsp:cNvPr id="0" name=""/>
        <dsp:cNvSpPr/>
      </dsp:nvSpPr>
      <dsp:spPr>
        <a:xfrm>
          <a:off x="132362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13EE97-57D5-4B59-81F6-2498DFF24559}">
      <dsp:nvSpPr>
        <dsp:cNvPr id="0" name=""/>
        <dsp:cNvSpPr/>
      </dsp:nvSpPr>
      <dsp:spPr>
        <a:xfrm>
          <a:off x="1899898" y="0"/>
          <a:ext cx="1844426" cy="4744681"/>
        </a:xfrm>
        <a:prstGeom prst="roundRect">
          <a:avLst>
            <a:gd name="adj" fmla="val 10000"/>
          </a:avLst>
        </a:prstGeom>
        <a:solidFill>
          <a:srgbClr val="79986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  <a:t>Global Immigration</a:t>
          </a:r>
          <a:b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  <a:t>Worldwide mobility support through a single partner</a:t>
          </a:r>
          <a:endParaRPr lang="en-US" sz="1500" b="1" kern="120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1953919" y="1951893"/>
        <a:ext cx="1736384" cy="1789830"/>
      </dsp:txXfrm>
    </dsp:sp>
    <dsp:sp modelId="{4EA24603-2EB2-4CAC-9F4B-40BBC4B8A168}">
      <dsp:nvSpPr>
        <dsp:cNvPr id="0" name=""/>
        <dsp:cNvSpPr/>
      </dsp:nvSpPr>
      <dsp:spPr>
        <a:xfrm>
          <a:off x="2032122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1FD322-A3D3-45C0-9D11-454C50ED8CFE}">
      <dsp:nvSpPr>
        <dsp:cNvPr id="0" name=""/>
        <dsp:cNvSpPr/>
      </dsp:nvSpPr>
      <dsp:spPr>
        <a:xfrm>
          <a:off x="3799657" y="0"/>
          <a:ext cx="1844426" cy="4744681"/>
        </a:xfrm>
        <a:prstGeom prst="roundRect">
          <a:avLst>
            <a:gd name="adj" fmla="val 10000"/>
          </a:avLst>
        </a:prstGeom>
        <a:solidFill>
          <a:srgbClr val="48786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Consular Visa Processing</a:t>
          </a:r>
          <a:b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Interview prep &amp; DS-160 review to reduce travel risk</a:t>
          </a:r>
          <a:endParaRPr lang="en-US" sz="1500" b="1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3853678" y="1951893"/>
        <a:ext cx="1736384" cy="1789830"/>
      </dsp:txXfrm>
    </dsp:sp>
    <dsp:sp modelId="{EAEDD4AD-F5A9-423C-9A56-9662A520E081}">
      <dsp:nvSpPr>
        <dsp:cNvPr id="0" name=""/>
        <dsp:cNvSpPr/>
      </dsp:nvSpPr>
      <dsp:spPr>
        <a:xfrm>
          <a:off x="3931881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E65C78-7CC3-4DE2-81BB-D2991E43444E}">
      <dsp:nvSpPr>
        <dsp:cNvPr id="0" name=""/>
        <dsp:cNvSpPr/>
      </dsp:nvSpPr>
      <dsp:spPr>
        <a:xfrm>
          <a:off x="5699417" y="0"/>
          <a:ext cx="1844426" cy="4744681"/>
        </a:xfrm>
        <a:prstGeom prst="roundRect">
          <a:avLst>
            <a:gd name="adj" fmla="val 10000"/>
          </a:avLst>
        </a:prstGeom>
        <a:solidFill>
          <a:srgbClr val="546587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  <a:t>I-9 &amp; Immigration Compliance</a:t>
          </a:r>
          <a:b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  <a:t>Audits, training, and government enforcement support</a:t>
          </a:r>
          <a:endParaRPr lang="en-US" sz="1500" b="1" kern="120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5753438" y="1951893"/>
        <a:ext cx="1736384" cy="1789830"/>
      </dsp:txXfrm>
    </dsp:sp>
    <dsp:sp modelId="{26DEEAFE-3B43-43C7-9821-6EEAE1EE5BC5}">
      <dsp:nvSpPr>
        <dsp:cNvPr id="0" name=""/>
        <dsp:cNvSpPr/>
      </dsp:nvSpPr>
      <dsp:spPr>
        <a:xfrm>
          <a:off x="5831641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3AAEA4-545D-49E1-9A99-C7BC57F941D8}">
      <dsp:nvSpPr>
        <dsp:cNvPr id="0" name=""/>
        <dsp:cNvSpPr/>
      </dsp:nvSpPr>
      <dsp:spPr>
        <a:xfrm>
          <a:off x="7599177" y="0"/>
          <a:ext cx="1844426" cy="4744681"/>
        </a:xfrm>
        <a:prstGeom prst="roundRect">
          <a:avLst>
            <a:gd name="adj" fmla="val 10000"/>
          </a:avLst>
        </a:prstGeom>
        <a:solidFill>
          <a:srgbClr val="936D44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  <a:t>Immigration Litigation</a:t>
          </a:r>
          <a:b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  <a:t>Challenging delays &amp; wrongful denials</a:t>
          </a:r>
          <a:endParaRPr lang="en-US" sz="1500" b="1" kern="120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7653198" y="1951893"/>
        <a:ext cx="1736384" cy="1789830"/>
      </dsp:txXfrm>
    </dsp:sp>
    <dsp:sp modelId="{3F775F79-CAB5-41C3-9B74-E4F0377721C1}">
      <dsp:nvSpPr>
        <dsp:cNvPr id="0" name=""/>
        <dsp:cNvSpPr/>
      </dsp:nvSpPr>
      <dsp:spPr>
        <a:xfrm>
          <a:off x="7731401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8B76F3-93F7-4B35-8441-85C35102C62D}">
      <dsp:nvSpPr>
        <dsp:cNvPr id="0" name=""/>
        <dsp:cNvSpPr/>
      </dsp:nvSpPr>
      <dsp:spPr>
        <a:xfrm>
          <a:off x="9498936" y="0"/>
          <a:ext cx="1844426" cy="4744681"/>
        </a:xfrm>
        <a:prstGeom prst="roundRect">
          <a:avLst>
            <a:gd name="adj" fmla="val 10000"/>
          </a:avLst>
        </a:prstGeom>
        <a:solidFill>
          <a:srgbClr val="C59A2C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In-House Immigration Specialist</a:t>
          </a:r>
          <a:b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Embedded experts without adding headcount</a:t>
          </a:r>
          <a:endParaRPr lang="en-US" sz="1500" b="1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9552957" y="1951893"/>
        <a:ext cx="1736384" cy="1789830"/>
      </dsp:txXfrm>
    </dsp:sp>
    <dsp:sp modelId="{C18C8E60-508B-4DBA-BDCF-3DBA734C423D}">
      <dsp:nvSpPr>
        <dsp:cNvPr id="0" name=""/>
        <dsp:cNvSpPr/>
      </dsp:nvSpPr>
      <dsp:spPr>
        <a:xfrm>
          <a:off x="9631160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52132E-4DFC-4587-A207-B81DEEF45518}">
      <dsp:nvSpPr>
        <dsp:cNvPr id="0" name=""/>
        <dsp:cNvSpPr/>
      </dsp:nvSpPr>
      <dsp:spPr>
        <a:xfrm>
          <a:off x="453740" y="4042662"/>
          <a:ext cx="10436021" cy="217866"/>
        </a:xfrm>
        <a:prstGeom prst="leftRightArrow">
          <a:avLst/>
        </a:prstGeom>
        <a:solidFill>
          <a:srgbClr val="FFFFFF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1E846C-4803-4509-B864-24BC212A2369}">
      <dsp:nvSpPr>
        <dsp:cNvPr id="0" name=""/>
        <dsp:cNvSpPr/>
      </dsp:nvSpPr>
      <dsp:spPr>
        <a:xfrm>
          <a:off x="138" y="0"/>
          <a:ext cx="1844426" cy="4744681"/>
        </a:xfrm>
        <a:prstGeom prst="roundRect">
          <a:avLst>
            <a:gd name="adj" fmla="val 10000"/>
          </a:avLst>
        </a:prstGeom>
        <a:solidFill>
          <a:srgbClr val="DA784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U.S. Immigration</a:t>
          </a:r>
          <a:b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Work visas &amp; green cards, handled end-to-end</a:t>
          </a:r>
          <a:endParaRPr lang="en-US" sz="1500" b="1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54159" y="1951893"/>
        <a:ext cx="1736384" cy="1789830"/>
      </dsp:txXfrm>
    </dsp:sp>
    <dsp:sp modelId="{14756421-8AF6-413B-932F-7C4850CCF896}">
      <dsp:nvSpPr>
        <dsp:cNvPr id="0" name=""/>
        <dsp:cNvSpPr/>
      </dsp:nvSpPr>
      <dsp:spPr>
        <a:xfrm>
          <a:off x="132362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13EE97-57D5-4B59-81F6-2498DFF24559}">
      <dsp:nvSpPr>
        <dsp:cNvPr id="0" name=""/>
        <dsp:cNvSpPr/>
      </dsp:nvSpPr>
      <dsp:spPr>
        <a:xfrm>
          <a:off x="1899898" y="0"/>
          <a:ext cx="1844426" cy="4744681"/>
        </a:xfrm>
        <a:prstGeom prst="roundRect">
          <a:avLst>
            <a:gd name="adj" fmla="val 10000"/>
          </a:avLst>
        </a:prstGeom>
        <a:solidFill>
          <a:srgbClr val="79986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  <a:t>Global Immigration</a:t>
          </a:r>
          <a:b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  <a:t>Worldwide mobility support through a single partner</a:t>
          </a:r>
          <a:endParaRPr lang="en-US" sz="1500" b="1" kern="120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1953919" y="1951893"/>
        <a:ext cx="1736384" cy="1789830"/>
      </dsp:txXfrm>
    </dsp:sp>
    <dsp:sp modelId="{4EA24603-2EB2-4CAC-9F4B-40BBC4B8A168}">
      <dsp:nvSpPr>
        <dsp:cNvPr id="0" name=""/>
        <dsp:cNvSpPr/>
      </dsp:nvSpPr>
      <dsp:spPr>
        <a:xfrm>
          <a:off x="2032122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1FD322-A3D3-45C0-9D11-454C50ED8CFE}">
      <dsp:nvSpPr>
        <dsp:cNvPr id="0" name=""/>
        <dsp:cNvSpPr/>
      </dsp:nvSpPr>
      <dsp:spPr>
        <a:xfrm>
          <a:off x="3799657" y="0"/>
          <a:ext cx="1844426" cy="4744681"/>
        </a:xfrm>
        <a:prstGeom prst="roundRect">
          <a:avLst>
            <a:gd name="adj" fmla="val 10000"/>
          </a:avLst>
        </a:prstGeom>
        <a:solidFill>
          <a:srgbClr val="487861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Consular Visa Processing</a:t>
          </a:r>
          <a:b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Interview prep &amp; DS-160 review to reduce travel risk</a:t>
          </a:r>
          <a:endParaRPr lang="en-US" sz="1500" b="1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3853678" y="1951893"/>
        <a:ext cx="1736384" cy="1789830"/>
      </dsp:txXfrm>
    </dsp:sp>
    <dsp:sp modelId="{EAEDD4AD-F5A9-423C-9A56-9662A520E081}">
      <dsp:nvSpPr>
        <dsp:cNvPr id="0" name=""/>
        <dsp:cNvSpPr/>
      </dsp:nvSpPr>
      <dsp:spPr>
        <a:xfrm>
          <a:off x="3931881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E65C78-7CC3-4DE2-81BB-D2991E43444E}">
      <dsp:nvSpPr>
        <dsp:cNvPr id="0" name=""/>
        <dsp:cNvSpPr/>
      </dsp:nvSpPr>
      <dsp:spPr>
        <a:xfrm>
          <a:off x="5699417" y="0"/>
          <a:ext cx="1844426" cy="4744681"/>
        </a:xfrm>
        <a:prstGeom prst="roundRect">
          <a:avLst>
            <a:gd name="adj" fmla="val 10000"/>
          </a:avLst>
        </a:prstGeom>
        <a:solidFill>
          <a:srgbClr val="546587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  <a:t>I-9 &amp; Immigration Compliance</a:t>
          </a:r>
          <a:b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  <a:t>Audits, training, and government enforcement support</a:t>
          </a:r>
          <a:endParaRPr lang="en-US" sz="1500" b="1" kern="120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5753438" y="1951893"/>
        <a:ext cx="1736384" cy="1789830"/>
      </dsp:txXfrm>
    </dsp:sp>
    <dsp:sp modelId="{26DEEAFE-3B43-43C7-9821-6EEAE1EE5BC5}">
      <dsp:nvSpPr>
        <dsp:cNvPr id="0" name=""/>
        <dsp:cNvSpPr/>
      </dsp:nvSpPr>
      <dsp:spPr>
        <a:xfrm>
          <a:off x="5831641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3AAEA4-545D-49E1-9A99-C7BC57F941D8}">
      <dsp:nvSpPr>
        <dsp:cNvPr id="0" name=""/>
        <dsp:cNvSpPr/>
      </dsp:nvSpPr>
      <dsp:spPr>
        <a:xfrm>
          <a:off x="7599177" y="0"/>
          <a:ext cx="1844426" cy="4744681"/>
        </a:xfrm>
        <a:prstGeom prst="roundRect">
          <a:avLst>
            <a:gd name="adj" fmla="val 10000"/>
          </a:avLst>
        </a:prstGeom>
        <a:solidFill>
          <a:srgbClr val="936D44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  <a:t>Immigration Litigation</a:t>
          </a:r>
          <a:b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sz="1500" b="1" i="0" kern="1200">
              <a:solidFill>
                <a:srgbClr val="FFFFFF"/>
              </a:solidFill>
              <a:latin typeface="Arial"/>
              <a:ea typeface="+mn-ea"/>
              <a:cs typeface="+mn-cs"/>
            </a:rPr>
            <a:t>Challenging delays &amp; wrongful denials</a:t>
          </a:r>
          <a:endParaRPr lang="en-US" sz="1500" b="1" kern="120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7653198" y="1951893"/>
        <a:ext cx="1736384" cy="1789830"/>
      </dsp:txXfrm>
    </dsp:sp>
    <dsp:sp modelId="{3F775F79-CAB5-41C3-9B74-E4F0377721C1}">
      <dsp:nvSpPr>
        <dsp:cNvPr id="0" name=""/>
        <dsp:cNvSpPr/>
      </dsp:nvSpPr>
      <dsp:spPr>
        <a:xfrm>
          <a:off x="7731401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8B76F3-93F7-4B35-8441-85C35102C62D}">
      <dsp:nvSpPr>
        <dsp:cNvPr id="0" name=""/>
        <dsp:cNvSpPr/>
      </dsp:nvSpPr>
      <dsp:spPr>
        <a:xfrm>
          <a:off x="9498936" y="0"/>
          <a:ext cx="1844426" cy="4744681"/>
        </a:xfrm>
        <a:prstGeom prst="roundRect">
          <a:avLst>
            <a:gd name="adj" fmla="val 10000"/>
          </a:avLst>
        </a:prstGeom>
        <a:solidFill>
          <a:srgbClr val="C59A2C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In-House Immigration Specialist</a:t>
          </a:r>
          <a:b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US" sz="1500" b="1" i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Embedded experts without adding headcount</a:t>
          </a:r>
          <a:endParaRPr lang="en-US" sz="1500" b="1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9552957" y="1951893"/>
        <a:ext cx="1736384" cy="1789830"/>
      </dsp:txXfrm>
    </dsp:sp>
    <dsp:sp modelId="{C18C8E60-508B-4DBA-BDCF-3DBA734C423D}">
      <dsp:nvSpPr>
        <dsp:cNvPr id="0" name=""/>
        <dsp:cNvSpPr/>
      </dsp:nvSpPr>
      <dsp:spPr>
        <a:xfrm>
          <a:off x="9631160" y="284680"/>
          <a:ext cx="1579978" cy="1579978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52132E-4DFC-4587-A207-B81DEEF45518}">
      <dsp:nvSpPr>
        <dsp:cNvPr id="0" name=""/>
        <dsp:cNvSpPr/>
      </dsp:nvSpPr>
      <dsp:spPr>
        <a:xfrm>
          <a:off x="453740" y="4042662"/>
          <a:ext cx="10436021" cy="217866"/>
        </a:xfrm>
        <a:prstGeom prst="leftRightArrow">
          <a:avLst/>
        </a:prstGeom>
        <a:solidFill>
          <a:srgbClr val="FFFFFF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6EA18DB-8A28-9D1E-6EE7-E7573C01D58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A0D0B6-BAE5-71ED-3993-9EF41743EF2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2E9287-01EF-4D8B-B283-BC0744A76D3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825E4C-CEA1-FD47-5ECF-4250EF4A8E4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1404C5-BBC3-FD54-7947-D4747562218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9F2F42-CDDD-495A-B128-02E327957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228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Proxima Nova" panose="020B0604020202020204" charset="0"/>
              </a:defRPr>
            </a:lvl1pPr>
          </a:lstStyle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</a:rPr>
              <a:pPr algn="r"/>
              <a:t>‹#›</a:t>
            </a:fld>
            <a:endParaRPr lang="en-US" sz="1200" dirty="0">
              <a:solidFill>
                <a:schemeClr val="dk1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Proxima Nova" panose="020B0604020202020204" charset="0"/>
        <a:ea typeface="Proxima Nova" panose="020B0604020202020204" charset="0"/>
        <a:cs typeface="Arial"/>
        <a:sym typeface="Arial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2f95e617128_0_28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78" name="Google Shape;378;g2f95e617128_0_2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>
          <a:extLst>
            <a:ext uri="{FF2B5EF4-FFF2-40B4-BE49-F238E27FC236}">
              <a16:creationId xmlns:a16="http://schemas.microsoft.com/office/drawing/2014/main" id="{EFE3CEAB-3B39-3474-F0DC-227F3F53A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2f95e617128_0_286:notes">
            <a:extLst>
              <a:ext uri="{FF2B5EF4-FFF2-40B4-BE49-F238E27FC236}">
                <a16:creationId xmlns:a16="http://schemas.microsoft.com/office/drawing/2014/main" id="{7F093D3E-24C3-31E3-F0B6-FA6778816D6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8" name="Google Shape;378;g2f95e617128_0_286:notes">
            <a:extLst>
              <a:ext uri="{FF2B5EF4-FFF2-40B4-BE49-F238E27FC236}">
                <a16:creationId xmlns:a16="http://schemas.microsoft.com/office/drawing/2014/main" id="{9EEA3150-F163-5BA1-CB80-DAD17EF56E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551363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2f95e617128_0_29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393" name="Google Shape;393;g2f95e617128_0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>
          <a:extLst>
            <a:ext uri="{FF2B5EF4-FFF2-40B4-BE49-F238E27FC236}">
              <a16:creationId xmlns:a16="http://schemas.microsoft.com/office/drawing/2014/main" id="{D9B82E42-1BF6-C99B-6706-DA450A4E0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27296a242a3_0_372:notes">
            <a:extLst>
              <a:ext uri="{FF2B5EF4-FFF2-40B4-BE49-F238E27FC236}">
                <a16:creationId xmlns:a16="http://schemas.microsoft.com/office/drawing/2014/main" id="{73BD636F-27FA-37F0-7C80-5FB88C4D76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1" name="Google Shape;401;g27296a242a3_0_372:notes">
            <a:extLst>
              <a:ext uri="{FF2B5EF4-FFF2-40B4-BE49-F238E27FC236}">
                <a16:creationId xmlns:a16="http://schemas.microsoft.com/office/drawing/2014/main" id="{AF68FB84-661D-6B82-55D4-E86CA42637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15750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>
          <a:extLst>
            <a:ext uri="{FF2B5EF4-FFF2-40B4-BE49-F238E27FC236}">
              <a16:creationId xmlns:a16="http://schemas.microsoft.com/office/drawing/2014/main" id="{FC78142C-A3B4-FBFE-8BC9-050A9E1E5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27296a242a3_0_372:notes">
            <a:extLst>
              <a:ext uri="{FF2B5EF4-FFF2-40B4-BE49-F238E27FC236}">
                <a16:creationId xmlns:a16="http://schemas.microsoft.com/office/drawing/2014/main" id="{E92D9616-787B-0D9E-A4D0-02638BDD37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1" name="Google Shape;401;g27296a242a3_0_372:notes">
            <a:extLst>
              <a:ext uri="{FF2B5EF4-FFF2-40B4-BE49-F238E27FC236}">
                <a16:creationId xmlns:a16="http://schemas.microsoft.com/office/drawing/2014/main" id="{4B65D046-F95D-2545-B9E6-6AFC0EE1D6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969874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Proxima Nova" panose="020B0604020202020204" charset="0"/>
            </a:endParaRPr>
          </a:p>
        </p:txBody>
      </p:sp>
      <p:sp>
        <p:nvSpPr>
          <p:cNvPr id="431" name="Google Shape;43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09" name="Google Shape;809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mailto:mmeltzer@meltzerhellrung.com" TargetMode="External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hyperlink" Target="about:blank" TargetMode="External"/><Relationship Id="rId4" Type="http://schemas.openxmlformats.org/officeDocument/2006/relationships/hyperlink" Target="mailto:mhellrung@meltzerhellrung.com" TargetMode="External"/><Relationship Id="rId9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slideMaster" Target="../slideMasters/slideMaster9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Master" Target="../slideMasters/slideMaster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24.png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27.png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0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0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Master" Target="../slideMasters/slideMaster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Master" Target="../slideMasters/slideMaster1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24.png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5.xml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27.png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5.xml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5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5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5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1"/>
          <p:cNvSpPr txBox="1">
            <a:spLocks noGrp="1"/>
          </p:cNvSpPr>
          <p:nvPr>
            <p:ph type="ctrTitle"/>
          </p:nvPr>
        </p:nvSpPr>
        <p:spPr>
          <a:xfrm>
            <a:off x="838200" y="2299063"/>
            <a:ext cx="10515600" cy="1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latin typeface="Proxima Nova" panose="020B060402020202020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2" name="Google Shape;22;p71"/>
          <p:cNvSpPr txBox="1">
            <a:spLocks noGrp="1"/>
          </p:cNvSpPr>
          <p:nvPr>
            <p:ph type="subTitle" idx="1"/>
          </p:nvPr>
        </p:nvSpPr>
        <p:spPr>
          <a:xfrm>
            <a:off x="838200" y="4287838"/>
            <a:ext cx="105156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latin typeface="Proxima Nova" panose="020B0604020202020204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23" name="Google Shape;23;p71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4" name="Google Shape;24;p71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solidFill>
          <a:schemeClr val="accent5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72707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solidFill>
          <a:schemeClr val="accent4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03009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EFAUL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0;p43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9E056000-8A23-F54F-B138-42CD8171CB6B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 amt="5000"/>
          </a:blip>
          <a:srcRect t="4763" r="10908" b="5769"/>
          <a:stretch>
            <a:fillRect/>
          </a:stretch>
        </p:blipFill>
        <p:spPr>
          <a:xfrm>
            <a:off x="5362832" y="-1"/>
            <a:ext cx="6829168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B92DA4-ADFE-4C44-2251-B56C9344B62E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D7FBF1-58ED-B8CC-0E8B-EC58E8119A3B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6">
            <a:extLst>
              <a:ext uri="{FF2B5EF4-FFF2-40B4-BE49-F238E27FC236}">
                <a16:creationId xmlns:a16="http://schemas.microsoft.com/office/drawing/2014/main" id="{53C9EFAF-F680-34AC-A936-29C66664815D}"/>
              </a:ext>
            </a:extLst>
          </p:cNvPr>
          <p:cNvSpPr txBox="1">
            <a:spLocks/>
          </p:cNvSpPr>
          <p:nvPr userDrawn="1"/>
        </p:nvSpPr>
        <p:spPr>
          <a:xfrm>
            <a:off x="2446143" y="699469"/>
            <a:ext cx="7299714" cy="669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5300" b="1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Proxima Nova"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oxima Nova"/>
                <a:sym typeface="Proxima Nova"/>
              </a:rPr>
              <a:t>QUESTIONS?</a:t>
            </a:r>
            <a:endParaRPr kumimoji="0" lang="en-PH" sz="4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roxima Nova"/>
              <a:sym typeface="Proxima Nov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E2AAAB-B7A6-6209-E937-AAFF638C777E}"/>
              </a:ext>
            </a:extLst>
          </p:cNvPr>
          <p:cNvSpPr txBox="1"/>
          <p:nvPr userDrawn="1"/>
        </p:nvSpPr>
        <p:spPr>
          <a:xfrm>
            <a:off x="1321302" y="4730770"/>
            <a:ext cx="6096000" cy="1266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A7841"/>
              </a:buClr>
              <a:buSzPts val="32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DA7841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Matthew </a:t>
            </a:r>
            <a:r>
              <a:rPr lang="en-US" sz="2000" b="1" dirty="0">
                <a:solidFill>
                  <a:srgbClr val="DA7841"/>
                </a:solidFill>
                <a:latin typeface="Proxima Nova" panose="020B0604020202020204"/>
              </a:rPr>
              <a:t>Meltzer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Co-Founder and Managing Partner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tabLst/>
              <a:defRPr/>
            </a:pPr>
            <a:r>
              <a:rPr kumimoji="0" lang="en-US" sz="2000" b="0" i="0" u="sng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oxima Nova" panose="020B0604020202020204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mmeltzer@meltzerhellrung.com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38674B-0A4D-1133-DC44-A1B530D6FEED}"/>
              </a:ext>
            </a:extLst>
          </p:cNvPr>
          <p:cNvSpPr txBox="1"/>
          <p:nvPr userDrawn="1"/>
        </p:nvSpPr>
        <p:spPr>
          <a:xfrm>
            <a:off x="1310172" y="3376766"/>
            <a:ext cx="6118260" cy="1185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7841"/>
              </a:buClr>
              <a:buSzPts val="32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DA7841"/>
                </a:solidFill>
                <a:effectLst/>
                <a:uLnTx/>
                <a:uFillTx/>
                <a:latin typeface="Proxima Nova"/>
                <a:ea typeface="Arial"/>
                <a:cs typeface="Arial"/>
                <a:sym typeface="Arial"/>
              </a:rPr>
              <a:t>Michael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DA7841"/>
                </a:solidFill>
                <a:effectLst/>
                <a:uLnTx/>
                <a:uFillTx/>
                <a:latin typeface="Proxima Nova"/>
                <a:ea typeface="Arial"/>
                <a:cs typeface="Arial"/>
                <a:sym typeface="Arial"/>
              </a:rPr>
              <a:t>Turansick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DA7841"/>
              </a:solidFill>
              <a:effectLst/>
              <a:uLnTx/>
              <a:uFillTx/>
              <a:latin typeface="Proxima Nova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7841"/>
              </a:buClr>
              <a:buSzPts val="32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oxima Nova"/>
                <a:ea typeface="Arial"/>
                <a:cs typeface="Arial"/>
                <a:sym typeface="Arial"/>
              </a:rPr>
              <a:t>Senior Counsel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A7841"/>
              </a:buClr>
              <a:buSzPts val="3200"/>
              <a:buFont typeface="Arial"/>
              <a:buNone/>
              <a:tabLst/>
              <a:defRPr/>
            </a:pPr>
            <a:r>
              <a:rPr kumimoji="0" lang="en-US" sz="2000" b="0" i="0" u="sng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oxima Nova"/>
                <a:ea typeface="Arial"/>
                <a:cs typeface="Arial"/>
                <a:sym typeface="Arial"/>
              </a:rPr>
              <a:t>mturansick@meltzerhellrung,com</a:t>
            </a:r>
            <a:endParaRPr kumimoji="0" lang="en-US" sz="2000" b="0" i="0" u="sng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roxima Nova"/>
              <a:ea typeface="Arial"/>
              <a:cs typeface="Arial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5CDC53-05B7-4AA5-9FAF-4B638F59DD58}"/>
              </a:ext>
            </a:extLst>
          </p:cNvPr>
          <p:cNvSpPr txBox="1"/>
          <p:nvPr userDrawn="1"/>
        </p:nvSpPr>
        <p:spPr>
          <a:xfrm>
            <a:off x="1320446" y="1941971"/>
            <a:ext cx="6097712" cy="1266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A7841"/>
              </a:buClr>
              <a:buSzPts val="32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DA7841"/>
                </a:solidFill>
                <a:effectLst/>
                <a:uLnTx/>
                <a:uFillTx/>
                <a:latin typeface="Proxima Nova"/>
                <a:ea typeface="Arial"/>
                <a:cs typeface="Arial"/>
                <a:sym typeface="Arial"/>
              </a:rPr>
              <a:t>MATTHEW HELLRUNG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oxima Nova"/>
                <a:ea typeface="Arial"/>
                <a:cs typeface="Arial"/>
                <a:sym typeface="Arial"/>
              </a:rPr>
              <a:t>Co-Founder and Managing Partner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tabLst/>
              <a:defRPr/>
            </a:pPr>
            <a:r>
              <a:rPr kumimoji="0" lang="en-US" sz="2000" b="0" i="0" u="sng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oxima Nova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mhellrung@meltzerhellrung.com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roxima Nova"/>
              <a:ea typeface="Arial"/>
              <a:cs typeface="Arial"/>
              <a:sym typeface="Arial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C9C6DCA-0A58-9366-D2B2-5772B3E0CFFF}"/>
              </a:ext>
            </a:extLst>
          </p:cNvPr>
          <p:cNvGrpSpPr/>
          <p:nvPr userDrawn="1"/>
        </p:nvGrpSpPr>
        <p:grpSpPr>
          <a:xfrm>
            <a:off x="7847189" y="5721199"/>
            <a:ext cx="3506610" cy="400069"/>
            <a:chOff x="6307979" y="5653775"/>
            <a:chExt cx="3506610" cy="400069"/>
          </a:xfrm>
        </p:grpSpPr>
        <p:pic>
          <p:nvPicPr>
            <p:cNvPr id="12" name="Google Shape;814;p37" descr="Logo, icon&#10;&#10;Description automatically generated">
              <a:hlinkClick r:id="rId5"/>
              <a:extLst>
                <a:ext uri="{FF2B5EF4-FFF2-40B4-BE49-F238E27FC236}">
                  <a16:creationId xmlns:a16="http://schemas.microsoft.com/office/drawing/2014/main" id="{0B0ECD6A-23B6-753A-5EF0-F6A6C92B6046}"/>
                </a:ext>
              </a:extLst>
            </p:cNvPr>
            <p:cNvPicPr preferRelativeResize="0">
              <a:picLocks/>
            </p:cNvPicPr>
            <p:nvPr userDrawn="1"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9470032" y="5681531"/>
              <a:ext cx="344557" cy="3445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Google Shape;815;p37" descr="Icon&#10;&#10;Description automatically generated">
              <a:hlinkClick r:id="rId5"/>
              <a:extLst>
                <a:ext uri="{FF2B5EF4-FFF2-40B4-BE49-F238E27FC236}">
                  <a16:creationId xmlns:a16="http://schemas.microsoft.com/office/drawing/2014/main" id="{82FE8567-CBD5-BD96-8574-6B7F0C68A20F}"/>
                </a:ext>
              </a:extLst>
            </p:cNvPr>
            <p:cNvPicPr preferRelativeResize="0">
              <a:picLocks/>
            </p:cNvPicPr>
            <p:nvPr userDrawn="1"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9043931" y="5681531"/>
              <a:ext cx="344557" cy="3445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Google Shape;816;p37" descr="Icon&#10;&#10;Description automatically generated">
              <a:hlinkClick r:id="rId5"/>
              <a:extLst>
                <a:ext uri="{FF2B5EF4-FFF2-40B4-BE49-F238E27FC236}">
                  <a16:creationId xmlns:a16="http://schemas.microsoft.com/office/drawing/2014/main" id="{A2C14F7D-1914-38AA-9AE7-2958BCDBBE2B}"/>
                </a:ext>
              </a:extLst>
            </p:cNvPr>
            <p:cNvPicPr preferRelativeResize="0">
              <a:picLocks/>
            </p:cNvPicPr>
            <p:nvPr userDrawn="1"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8546225" y="5681531"/>
              <a:ext cx="344557" cy="3445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oogle Shape;818;p37" descr="Icon&#10;&#10;Description automatically generated">
              <a:hlinkClick r:id="rId5"/>
              <a:extLst>
                <a:ext uri="{FF2B5EF4-FFF2-40B4-BE49-F238E27FC236}">
                  <a16:creationId xmlns:a16="http://schemas.microsoft.com/office/drawing/2014/main" id="{2BEA606C-A434-56AC-A2EC-FA857DAD6076}"/>
                </a:ext>
              </a:extLst>
            </p:cNvPr>
            <p:cNvPicPr preferRelativeResize="0">
              <a:picLocks/>
            </p:cNvPicPr>
            <p:nvPr userDrawn="1"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8048399" y="5671592"/>
              <a:ext cx="364435" cy="3644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Google Shape;819;p37">
              <a:extLst>
                <a:ext uri="{FF2B5EF4-FFF2-40B4-BE49-F238E27FC236}">
                  <a16:creationId xmlns:a16="http://schemas.microsoft.com/office/drawing/2014/main" id="{1A3839AE-BD33-4F5C-ED1A-FF05BA7C6F0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307979" y="5653775"/>
              <a:ext cx="1796787" cy="4000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buClr>
                  <a:srgbClr val="FFFFFF"/>
                </a:buClr>
                <a:buSzPts val="1000"/>
                <a:defRPr/>
              </a:pPr>
              <a:r>
                <a:rPr lang="en-US" sz="2000" dirty="0">
                  <a:solidFill>
                    <a:srgbClr val="FFFFFF"/>
                  </a:solidFill>
                  <a:latin typeface="Proxima Nova" panose="020B0604020202020204"/>
                </a:rPr>
                <a:t>Follow us on:</a:t>
              </a:r>
              <a:endParaRPr sz="2000" dirty="0">
                <a:latin typeface="Proxima Nova" panose="020B060402020202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4517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1"/>
          <p:cNvSpPr txBox="1">
            <a:spLocks noGrp="1"/>
          </p:cNvSpPr>
          <p:nvPr>
            <p:ph type="ctrTitle"/>
          </p:nvPr>
        </p:nvSpPr>
        <p:spPr>
          <a:xfrm>
            <a:off x="838200" y="2299063"/>
            <a:ext cx="10515600" cy="18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latin typeface="Proxima Nova" panose="020B060402020202020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2" name="Google Shape;22;p71"/>
          <p:cNvSpPr txBox="1">
            <a:spLocks noGrp="1"/>
          </p:cNvSpPr>
          <p:nvPr>
            <p:ph type="subTitle" idx="1"/>
          </p:nvPr>
        </p:nvSpPr>
        <p:spPr>
          <a:xfrm>
            <a:off x="838200" y="4287838"/>
            <a:ext cx="105156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latin typeface="Proxima Nova" panose="020B0604020202020204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23" name="Google Shape;23;p71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4" name="Google Shape;24;p71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930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26913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solidFill>
          <a:schemeClr val="accent5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227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solidFill>
          <a:schemeClr val="accent4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37623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solidFill>
          <a:schemeClr val="accent3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24274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solidFill>
          <a:schemeClr val="accent2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07019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solidFill>
          <a:schemeClr val="accent6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225437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Pr>
        <a:solidFill>
          <a:schemeClr val="accent1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609387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Title Only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77"/>
          <p:cNvSpPr txBox="1">
            <a:spLocks noGrp="1"/>
          </p:cNvSpPr>
          <p:nvPr>
            <p:ph type="title"/>
          </p:nvPr>
        </p:nvSpPr>
        <p:spPr>
          <a:xfrm>
            <a:off x="838200" y="806557"/>
            <a:ext cx="7182394" cy="5254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9" name="Google Shape;249;p77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0" name="Google Shape;250;p77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6053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_Title Only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77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0" name="Google Shape;250;p77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oogle Shape;388;g2f95e617128_0_293" descr="Voyager Icon">
            <a:extLst>
              <a:ext uri="{FF2B5EF4-FFF2-40B4-BE49-F238E27FC236}">
                <a16:creationId xmlns:a16="http://schemas.microsoft.com/office/drawing/2014/main" id="{7D70C01B-B0C2-D354-D646-84A9FC2E07AB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 amt="5000"/>
          </a:blip>
          <a:srcRect/>
          <a:stretch/>
        </p:blipFill>
        <p:spPr>
          <a:xfrm>
            <a:off x="743244" y="-42454"/>
            <a:ext cx="6942906" cy="6942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90;g2f95e617128_0_293" descr="A white and orange arrow">
            <a:extLst>
              <a:ext uri="{FF2B5EF4-FFF2-40B4-BE49-F238E27FC236}">
                <a16:creationId xmlns:a16="http://schemas.microsoft.com/office/drawing/2014/main" id="{6F39EBAE-F69F-1884-46DC-72111A726AD1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490604" y="2910839"/>
            <a:ext cx="5885698" cy="10363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41672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 preserve="1">
  <p:cSld name="Title and Conten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2f95e617128_0_595"/>
          <p:cNvSpPr txBox="1">
            <a:spLocks noGrp="1"/>
          </p:cNvSpPr>
          <p:nvPr>
            <p:ph type="title"/>
          </p:nvPr>
        </p:nvSpPr>
        <p:spPr>
          <a:xfrm>
            <a:off x="838200" y="384725"/>
            <a:ext cx="10515600" cy="8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g2f95e617128_0_595"/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Proxima Nova" panose="020B0604020202020204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6" name="Google Shape;46;g2f95e617128_0_595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7" name="Google Shape;47;g2f95e617128_0_595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40;g2f95e617128_0_588">
            <a:extLst>
              <a:ext uri="{FF2B5EF4-FFF2-40B4-BE49-F238E27FC236}">
                <a16:creationId xmlns:a16="http://schemas.microsoft.com/office/drawing/2014/main" id="{5CA76A6D-4BBB-B711-BFDB-9C469D0699BF}"/>
              </a:ext>
            </a:extLst>
          </p:cNvPr>
          <p:cNvSpPr txBox="1"/>
          <p:nvPr userDrawn="1"/>
        </p:nvSpPr>
        <p:spPr>
          <a:xfrm>
            <a:off x="838190" y="6241874"/>
            <a:ext cx="60348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7A3D"/>
              </a:buClr>
              <a:buSzPts val="1400"/>
              <a:buFont typeface="Arial"/>
              <a:buNone/>
            </a:pPr>
            <a:r>
              <a:rPr lang="en-US" sz="1400" b="1" i="0" u="none" strike="noStrike" cap="none" dirty="0">
                <a:solidFill>
                  <a:srgbClr val="E27A3D"/>
                </a:solidFill>
                <a:latin typeface="Proxima Nova" panose="020B0604020202020204"/>
                <a:ea typeface="Arial"/>
                <a:cs typeface="Arial"/>
                <a:sym typeface="Arial"/>
              </a:rPr>
              <a:t>MELTZER HELLRUNG</a:t>
            </a:r>
            <a:r>
              <a:rPr lang="en-US" sz="1400" b="1" i="0" u="none" strike="noStrike" cap="none" dirty="0">
                <a:solidFill>
                  <a:srgbClr val="5A5B64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900" b="1" i="0" u="none" strike="noStrike" cap="none" dirty="0">
                <a:solidFill>
                  <a:srgbClr val="5A5B64"/>
                </a:solidFill>
                <a:latin typeface="Proxima Nova"/>
                <a:ea typeface="Proxima Nova"/>
                <a:cs typeface="Proxima Nova"/>
                <a:sym typeface="Proxima Nova"/>
              </a:rPr>
              <a:t>IMMIGRATION SOLUTIONS</a:t>
            </a:r>
            <a:endParaRPr sz="1400" b="0" i="0" u="none" strike="noStrike" cap="none" dirty="0">
              <a:solidFill>
                <a:srgbClr val="000000"/>
              </a:solidFill>
              <a:latin typeface="Proxima Nova" panose="020B0604020202020204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Proxima Nova" panose="020B0604020202020204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80584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Title 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2f95e617128_0_368"/>
          <p:cNvSpPr txBox="1">
            <a:spLocks noGrp="1"/>
          </p:cNvSpPr>
          <p:nvPr>
            <p:ph type="title"/>
          </p:nvPr>
        </p:nvSpPr>
        <p:spPr>
          <a:xfrm>
            <a:off x="838200" y="806557"/>
            <a:ext cx="7182300" cy="52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4" name="Google Shape;34;g2f95e617128_0_368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9pPr>
          </a:lstStyle>
          <a:p>
            <a:endParaRPr lang="en-US" dirty="0"/>
          </a:p>
        </p:txBody>
      </p:sp>
      <p:sp>
        <p:nvSpPr>
          <p:cNvPr id="35" name="Google Shape;35;g2f95e617128_0_368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976302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1_Title 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2f95e617128_0_368"/>
          <p:cNvSpPr txBox="1"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838200" y="806557"/>
            <a:ext cx="7182300" cy="52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oxima Nova"/>
                <a:ea typeface="Arial"/>
                <a:cs typeface="Arial"/>
                <a:sym typeface="Arial"/>
              </a:rPr>
              <a:t>INTRODUCTION</a:t>
            </a:r>
            <a:endParaRPr dirty="0"/>
          </a:p>
        </p:txBody>
      </p:sp>
      <p:sp>
        <p:nvSpPr>
          <p:cNvPr id="34" name="Google Shape;34;g2f95e617128_0_368"/>
          <p:cNvSpPr txBox="1">
            <a:spLocks noGrp="1" noRot="1" noMove="1" noResize="1" noEditPoints="1" noAdjustHandles="1" noChangeArrowheads="1" noChangeShapeType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9pPr>
          </a:lstStyle>
          <a:p>
            <a:endParaRPr lang="en-US" dirty="0"/>
          </a:p>
        </p:txBody>
      </p:sp>
      <p:pic>
        <p:nvPicPr>
          <p:cNvPr id="2" name="Google Shape;375;g2f95e617128_0_280" descr="Icon">
            <a:extLst>
              <a:ext uri="{FF2B5EF4-FFF2-40B4-BE49-F238E27FC236}">
                <a16:creationId xmlns:a16="http://schemas.microsoft.com/office/drawing/2014/main" id="{4FBE6094-4480-45B3-6005-BC9B507E3C2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 amt="5000"/>
          </a:blip>
          <a:srcRect/>
          <a:stretch/>
        </p:blipFill>
        <p:spPr>
          <a:xfrm>
            <a:off x="-916533" y="113667"/>
            <a:ext cx="6496596" cy="64965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g2f95e617128_0_368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191330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85E49-2F46-7189-4340-B88F8AFE09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67F564-626B-F4A8-DF43-8D580F7AA8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Proxima Nova" panose="020B0604020202020204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EED35D-1BDF-E730-1D53-F3D55683B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Proxima Nova" panose="020B0604020202020204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C7FC21-56A1-773F-C94F-B8C52CED7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01F412-0438-3061-04D1-9208DA3CA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628130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F961F-388B-2C2B-AE50-097A2F3B4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2CF50-CD11-0007-5425-E2AF2A0CF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Proxima Nova" panose="020B0604020202020204"/>
              </a:defRPr>
            </a:lvl1pPr>
            <a:lvl2pPr>
              <a:defRPr>
                <a:latin typeface="Proxima Nova" panose="020B0604020202020204"/>
              </a:defRPr>
            </a:lvl2pPr>
            <a:lvl3pPr>
              <a:defRPr>
                <a:latin typeface="Proxima Nova" panose="020B0604020202020204"/>
              </a:defRPr>
            </a:lvl3pPr>
            <a:lvl4pPr>
              <a:defRPr>
                <a:latin typeface="Proxima Nova" panose="020B0604020202020204"/>
              </a:defRPr>
            </a:lvl4pPr>
            <a:lvl5pPr>
              <a:defRPr>
                <a:latin typeface="Proxima Nova" panose="020B0604020202020204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70308-C538-EA08-2972-91A6EF62E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Proxima Nova" panose="020B0604020202020204"/>
              </a:defRPr>
            </a:lvl1pPr>
          </a:lstStyle>
          <a:p>
            <a:fld id="{B7B1BA1A-B4F7-467F-8DEE-A65E9FF29886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714B54-C044-5E16-A5EA-7AEEF4673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38D0D7-8544-F51B-FB00-A934002D1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31790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_Title 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2f95e617128_0_368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9pPr>
          </a:lstStyle>
          <a:p>
            <a:endParaRPr lang="en-US" dirty="0"/>
          </a:p>
        </p:txBody>
      </p:sp>
      <p:sp>
        <p:nvSpPr>
          <p:cNvPr id="35" name="Google Shape;35;g2f95e617128_0_368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oogle Shape;549;p9">
            <a:extLst>
              <a:ext uri="{FF2B5EF4-FFF2-40B4-BE49-F238E27FC236}">
                <a16:creationId xmlns:a16="http://schemas.microsoft.com/office/drawing/2014/main" id="{004AFE71-14D1-A655-5A9F-E329B962F624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-282400" y="382498"/>
            <a:ext cx="4893454" cy="6227818"/>
            <a:chOff x="-282400" y="382498"/>
            <a:chExt cx="4893454" cy="6227818"/>
          </a:xfrm>
        </p:grpSpPr>
        <p:sp>
          <p:nvSpPr>
            <p:cNvPr id="3" name="Google Shape;550;p9">
              <a:extLst>
                <a:ext uri="{FF2B5EF4-FFF2-40B4-BE49-F238E27FC236}">
                  <a16:creationId xmlns:a16="http://schemas.microsoft.com/office/drawing/2014/main" id="{165BECBB-FB47-59E8-A738-C50B5D669E4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282400" y="382498"/>
              <a:ext cx="4228907" cy="5560106"/>
            </a:xfrm>
            <a:custGeom>
              <a:avLst/>
              <a:gdLst/>
              <a:ahLst/>
              <a:cxnLst/>
              <a:rect l="l" t="t" r="r" b="b"/>
              <a:pathLst>
                <a:path w="4228907" h="5560106" extrusionOk="0">
                  <a:moveTo>
                    <a:pt x="1106616" y="0"/>
                  </a:moveTo>
                  <a:lnTo>
                    <a:pt x="4159683" y="0"/>
                  </a:lnTo>
                  <a:cubicBezTo>
                    <a:pt x="4216720" y="42534"/>
                    <a:pt x="4229029" y="100546"/>
                    <a:pt x="4228907" y="169161"/>
                  </a:cubicBezTo>
                  <a:cubicBezTo>
                    <a:pt x="4227689" y="1910010"/>
                    <a:pt x="4227932" y="3650737"/>
                    <a:pt x="4227932" y="5391586"/>
                  </a:cubicBezTo>
                  <a:cubicBezTo>
                    <a:pt x="4227932" y="5401701"/>
                    <a:pt x="4228054" y="5411816"/>
                    <a:pt x="4227932" y="5421932"/>
                  </a:cubicBezTo>
                  <a:cubicBezTo>
                    <a:pt x="4225617" y="5522600"/>
                    <a:pt x="4187957" y="5559894"/>
                    <a:pt x="4086071" y="5560015"/>
                  </a:cubicBezTo>
                  <a:cubicBezTo>
                    <a:pt x="2770806" y="5560137"/>
                    <a:pt x="1455664" y="5560137"/>
                    <a:pt x="140399" y="5560015"/>
                  </a:cubicBezTo>
                  <a:cubicBezTo>
                    <a:pt x="34368" y="5560015"/>
                    <a:pt x="0" y="5524428"/>
                    <a:pt x="0" y="5416813"/>
                  </a:cubicBezTo>
                  <a:cubicBezTo>
                    <a:pt x="0" y="4004293"/>
                    <a:pt x="0" y="2591773"/>
                    <a:pt x="0" y="1179253"/>
                  </a:cubicBezTo>
                  <a:cubicBezTo>
                    <a:pt x="0" y="1157681"/>
                    <a:pt x="0" y="1136110"/>
                    <a:pt x="0" y="1109176"/>
                  </a:cubicBezTo>
                  <a:cubicBezTo>
                    <a:pt x="29372" y="1109176"/>
                    <a:pt x="51187" y="1109176"/>
                    <a:pt x="73003" y="1109176"/>
                  </a:cubicBezTo>
                  <a:cubicBezTo>
                    <a:pt x="314191" y="1109054"/>
                    <a:pt x="555380" y="1110760"/>
                    <a:pt x="796447" y="1108079"/>
                  </a:cubicBezTo>
                  <a:cubicBezTo>
                    <a:pt x="956467" y="1106251"/>
                    <a:pt x="1103326" y="971092"/>
                    <a:pt x="1106251" y="814484"/>
                  </a:cubicBezTo>
                  <a:cubicBezTo>
                    <a:pt x="1111369" y="543071"/>
                    <a:pt x="1106982" y="271535"/>
                    <a:pt x="1106616" y="122"/>
                  </a:cubicBezTo>
                  <a:close/>
                  <a:moveTo>
                    <a:pt x="1774852" y="1777167"/>
                  </a:moveTo>
                  <a:cubicBezTo>
                    <a:pt x="1991422" y="1777167"/>
                    <a:pt x="2207870" y="1777411"/>
                    <a:pt x="2424440" y="1777167"/>
                  </a:cubicBezTo>
                  <a:cubicBezTo>
                    <a:pt x="2507680" y="1777167"/>
                    <a:pt x="2555333" y="1736705"/>
                    <a:pt x="2555089" y="1667846"/>
                  </a:cubicBezTo>
                  <a:cubicBezTo>
                    <a:pt x="2554845" y="1599962"/>
                    <a:pt x="2505730" y="1557185"/>
                    <a:pt x="2423831" y="1557063"/>
                  </a:cubicBezTo>
                  <a:cubicBezTo>
                    <a:pt x="1994834" y="1556575"/>
                    <a:pt x="1565838" y="1556697"/>
                    <a:pt x="1136841" y="1557063"/>
                  </a:cubicBezTo>
                  <a:cubicBezTo>
                    <a:pt x="1052382" y="1557063"/>
                    <a:pt x="1000708" y="1602278"/>
                    <a:pt x="1002780" y="1671502"/>
                  </a:cubicBezTo>
                  <a:cubicBezTo>
                    <a:pt x="1004730" y="1739142"/>
                    <a:pt x="1052504" y="1777167"/>
                    <a:pt x="1137450" y="1777167"/>
                  </a:cubicBezTo>
                  <a:cubicBezTo>
                    <a:pt x="1349877" y="1777411"/>
                    <a:pt x="1562425" y="1777167"/>
                    <a:pt x="1774852" y="1777167"/>
                  </a:cubicBezTo>
                  <a:close/>
                  <a:moveTo>
                    <a:pt x="1782652" y="3561647"/>
                  </a:moveTo>
                  <a:cubicBezTo>
                    <a:pt x="1565716" y="3561647"/>
                    <a:pt x="1348902" y="3561403"/>
                    <a:pt x="1131966" y="3561769"/>
                  </a:cubicBezTo>
                  <a:cubicBezTo>
                    <a:pt x="1051651" y="3561891"/>
                    <a:pt x="1004730" y="3600647"/>
                    <a:pt x="1002780" y="3666458"/>
                  </a:cubicBezTo>
                  <a:cubicBezTo>
                    <a:pt x="1000708" y="3733855"/>
                    <a:pt x="1050676" y="3780898"/>
                    <a:pt x="1131113" y="3781142"/>
                  </a:cubicBezTo>
                  <a:cubicBezTo>
                    <a:pt x="1562791" y="3781995"/>
                    <a:pt x="1994590" y="3781995"/>
                    <a:pt x="2426268" y="3781142"/>
                  </a:cubicBezTo>
                  <a:cubicBezTo>
                    <a:pt x="2508533" y="3781020"/>
                    <a:pt x="2556430" y="3736170"/>
                    <a:pt x="2554967" y="3667434"/>
                  </a:cubicBezTo>
                  <a:cubicBezTo>
                    <a:pt x="2553627" y="3600403"/>
                    <a:pt x="2507924" y="3562012"/>
                    <a:pt x="2427000" y="3561891"/>
                  </a:cubicBezTo>
                  <a:cubicBezTo>
                    <a:pt x="2212136" y="3561525"/>
                    <a:pt x="1997272" y="3561769"/>
                    <a:pt x="1782408" y="3561769"/>
                  </a:cubicBezTo>
                  <a:close/>
                  <a:moveTo>
                    <a:pt x="1781433" y="4560770"/>
                  </a:moveTo>
                  <a:cubicBezTo>
                    <a:pt x="1562913" y="4560770"/>
                    <a:pt x="1344271" y="4560283"/>
                    <a:pt x="1125751" y="4561014"/>
                  </a:cubicBezTo>
                  <a:cubicBezTo>
                    <a:pt x="1039707" y="4561379"/>
                    <a:pt x="989252" y="4620610"/>
                    <a:pt x="1006801" y="4697025"/>
                  </a:cubicBezTo>
                  <a:cubicBezTo>
                    <a:pt x="1019720" y="4753331"/>
                    <a:pt x="1061523" y="4780875"/>
                    <a:pt x="1136353" y="4780875"/>
                  </a:cubicBezTo>
                  <a:cubicBezTo>
                    <a:pt x="1563400" y="4780997"/>
                    <a:pt x="1990447" y="4780997"/>
                    <a:pt x="2417372" y="4780875"/>
                  </a:cubicBezTo>
                  <a:cubicBezTo>
                    <a:pt x="2505243" y="4780875"/>
                    <a:pt x="2554602" y="4741388"/>
                    <a:pt x="2555089" y="4671554"/>
                  </a:cubicBezTo>
                  <a:cubicBezTo>
                    <a:pt x="2555577" y="4601476"/>
                    <a:pt x="2506096" y="4560892"/>
                    <a:pt x="2418956" y="4560770"/>
                  </a:cubicBezTo>
                  <a:cubicBezTo>
                    <a:pt x="2206407" y="4560527"/>
                    <a:pt x="1993981" y="4560770"/>
                    <a:pt x="1781433" y="4560770"/>
                  </a:cubicBezTo>
                  <a:close/>
                  <a:moveTo>
                    <a:pt x="1781798" y="2778606"/>
                  </a:moveTo>
                  <a:lnTo>
                    <a:pt x="1781798" y="2778362"/>
                  </a:lnTo>
                  <a:cubicBezTo>
                    <a:pt x="1998612" y="2778362"/>
                    <a:pt x="2215548" y="2779337"/>
                    <a:pt x="2432362" y="2777875"/>
                  </a:cubicBezTo>
                  <a:cubicBezTo>
                    <a:pt x="2509874" y="2777387"/>
                    <a:pt x="2553261" y="2737291"/>
                    <a:pt x="2555089" y="2672454"/>
                  </a:cubicBezTo>
                  <a:cubicBezTo>
                    <a:pt x="2557039" y="2605058"/>
                    <a:pt x="2512433" y="2563011"/>
                    <a:pt x="2433459" y="2558136"/>
                  </a:cubicBezTo>
                  <a:cubicBezTo>
                    <a:pt x="2421393" y="2557405"/>
                    <a:pt x="2409206" y="2557770"/>
                    <a:pt x="2397018" y="2557770"/>
                  </a:cubicBezTo>
                  <a:cubicBezTo>
                    <a:pt x="1985572" y="2557770"/>
                    <a:pt x="1574247" y="2557649"/>
                    <a:pt x="1162800" y="2558136"/>
                  </a:cubicBezTo>
                  <a:cubicBezTo>
                    <a:pt x="1134647" y="2558136"/>
                    <a:pt x="1105276" y="2558502"/>
                    <a:pt x="1078585" y="2566423"/>
                  </a:cubicBezTo>
                  <a:cubicBezTo>
                    <a:pt x="1025083" y="2582145"/>
                    <a:pt x="1000220" y="2622851"/>
                    <a:pt x="1004120" y="2677329"/>
                  </a:cubicBezTo>
                  <a:cubicBezTo>
                    <a:pt x="1007776" y="2729125"/>
                    <a:pt x="1036660" y="2764225"/>
                    <a:pt x="1089066" y="2774219"/>
                  </a:cubicBezTo>
                  <a:cubicBezTo>
                    <a:pt x="1112710" y="2778728"/>
                    <a:pt x="1137450" y="2778362"/>
                    <a:pt x="1161703" y="2778362"/>
                  </a:cubicBezTo>
                  <a:cubicBezTo>
                    <a:pt x="1368402" y="2778606"/>
                    <a:pt x="1575100" y="2778484"/>
                    <a:pt x="1781798" y="2778484"/>
                  </a:cubicBezTo>
                  <a:close/>
                  <a:moveTo>
                    <a:pt x="3262812" y="2710479"/>
                  </a:moveTo>
                  <a:cubicBezTo>
                    <a:pt x="3240509" y="2683179"/>
                    <a:pt x="3222228" y="2659535"/>
                    <a:pt x="3202484" y="2637110"/>
                  </a:cubicBezTo>
                  <a:cubicBezTo>
                    <a:pt x="3155806" y="2584339"/>
                    <a:pt x="3096332" y="2576173"/>
                    <a:pt x="3046485" y="2614929"/>
                  </a:cubicBezTo>
                  <a:cubicBezTo>
                    <a:pt x="2996761" y="2653685"/>
                    <a:pt x="2988961" y="2714379"/>
                    <a:pt x="3030032" y="2771294"/>
                  </a:cubicBezTo>
                  <a:cubicBezTo>
                    <a:pt x="3070372" y="2827112"/>
                    <a:pt x="3113638" y="2880737"/>
                    <a:pt x="3155928" y="2935092"/>
                  </a:cubicBezTo>
                  <a:cubicBezTo>
                    <a:pt x="3225762" y="3024670"/>
                    <a:pt x="3298277" y="3024426"/>
                    <a:pt x="3367989" y="2934849"/>
                  </a:cubicBezTo>
                  <a:cubicBezTo>
                    <a:pt x="3478772" y="2792622"/>
                    <a:pt x="3589434" y="2650273"/>
                    <a:pt x="3700096" y="2507924"/>
                  </a:cubicBezTo>
                  <a:cubicBezTo>
                    <a:pt x="3756036" y="2435896"/>
                    <a:pt x="3813195" y="2364844"/>
                    <a:pt x="3867185" y="2291476"/>
                  </a:cubicBezTo>
                  <a:cubicBezTo>
                    <a:pt x="3908135" y="2235657"/>
                    <a:pt x="3898629" y="2174477"/>
                    <a:pt x="3847563" y="2135477"/>
                  </a:cubicBezTo>
                  <a:cubicBezTo>
                    <a:pt x="3800885" y="2099768"/>
                    <a:pt x="3738364" y="2107690"/>
                    <a:pt x="3695586" y="2155708"/>
                  </a:cubicBezTo>
                  <a:cubicBezTo>
                    <a:pt x="3680839" y="2172283"/>
                    <a:pt x="3667677" y="2190442"/>
                    <a:pt x="3654027" y="2207992"/>
                  </a:cubicBezTo>
                  <a:cubicBezTo>
                    <a:pt x="3524841" y="2373862"/>
                    <a:pt x="3395654" y="2539855"/>
                    <a:pt x="3262812" y="2710479"/>
                  </a:cubicBezTo>
                  <a:close/>
                  <a:moveTo>
                    <a:pt x="3261958" y="3712771"/>
                  </a:moveTo>
                  <a:cubicBezTo>
                    <a:pt x="3240021" y="3684862"/>
                    <a:pt x="3223203" y="3662437"/>
                    <a:pt x="3205165" y="3640987"/>
                  </a:cubicBezTo>
                  <a:cubicBezTo>
                    <a:pt x="3159828" y="3586997"/>
                    <a:pt x="3093894" y="3577369"/>
                    <a:pt x="3044535" y="3617100"/>
                  </a:cubicBezTo>
                  <a:cubicBezTo>
                    <a:pt x="2996151" y="3655977"/>
                    <a:pt x="2989692" y="3716792"/>
                    <a:pt x="3031007" y="3774073"/>
                  </a:cubicBezTo>
                  <a:cubicBezTo>
                    <a:pt x="3068910" y="3826479"/>
                    <a:pt x="3109982" y="3876691"/>
                    <a:pt x="3149591" y="3927878"/>
                  </a:cubicBezTo>
                  <a:cubicBezTo>
                    <a:pt x="3227956" y="4029034"/>
                    <a:pt x="3294499" y="4029887"/>
                    <a:pt x="3372498" y="3929950"/>
                  </a:cubicBezTo>
                  <a:cubicBezTo>
                    <a:pt x="3488279" y="3781630"/>
                    <a:pt x="3603693" y="3633065"/>
                    <a:pt x="3719108" y="3484501"/>
                  </a:cubicBezTo>
                  <a:cubicBezTo>
                    <a:pt x="3769929" y="3419054"/>
                    <a:pt x="3822213" y="3354461"/>
                    <a:pt x="3870354" y="3287065"/>
                  </a:cubicBezTo>
                  <a:cubicBezTo>
                    <a:pt x="3908135" y="3234171"/>
                    <a:pt x="3896800" y="3173600"/>
                    <a:pt x="3847929" y="3136306"/>
                  </a:cubicBezTo>
                  <a:cubicBezTo>
                    <a:pt x="3801617" y="3100963"/>
                    <a:pt x="3743605" y="3106447"/>
                    <a:pt x="3700583" y="3151053"/>
                  </a:cubicBezTo>
                  <a:cubicBezTo>
                    <a:pt x="3688030" y="3164094"/>
                    <a:pt x="3677305" y="3178962"/>
                    <a:pt x="3666093" y="3193343"/>
                  </a:cubicBezTo>
                  <a:cubicBezTo>
                    <a:pt x="3533128" y="3364089"/>
                    <a:pt x="3400286" y="3534835"/>
                    <a:pt x="3261837" y="3712771"/>
                  </a:cubicBezTo>
                  <a:close/>
                  <a:moveTo>
                    <a:pt x="3262324" y="4712625"/>
                  </a:moveTo>
                  <a:cubicBezTo>
                    <a:pt x="3240387" y="4685569"/>
                    <a:pt x="3223325" y="4663510"/>
                    <a:pt x="3205165" y="4642304"/>
                  </a:cubicBezTo>
                  <a:cubicBezTo>
                    <a:pt x="3160072" y="4589776"/>
                    <a:pt x="3097794" y="4579051"/>
                    <a:pt x="3049288" y="4614882"/>
                  </a:cubicBezTo>
                  <a:cubicBezTo>
                    <a:pt x="2996517" y="4653760"/>
                    <a:pt x="2988229" y="4716891"/>
                    <a:pt x="3031495" y="4775756"/>
                  </a:cubicBezTo>
                  <a:cubicBezTo>
                    <a:pt x="3075857" y="4836084"/>
                    <a:pt x="3121682" y="4895558"/>
                    <a:pt x="3169456" y="4953205"/>
                  </a:cubicBezTo>
                  <a:cubicBezTo>
                    <a:pt x="3226249" y="5021698"/>
                    <a:pt x="3299983" y="5022185"/>
                    <a:pt x="3354705" y="4952473"/>
                  </a:cubicBezTo>
                  <a:cubicBezTo>
                    <a:pt x="3524841" y="4735903"/>
                    <a:pt x="3693880" y="4518480"/>
                    <a:pt x="3862066" y="4300326"/>
                  </a:cubicBezTo>
                  <a:cubicBezTo>
                    <a:pt x="3907769" y="4241095"/>
                    <a:pt x="3901066" y="4178451"/>
                    <a:pt x="3850488" y="4138598"/>
                  </a:cubicBezTo>
                  <a:cubicBezTo>
                    <a:pt x="3798326" y="4097527"/>
                    <a:pt x="3733611" y="4108739"/>
                    <a:pt x="3686202" y="4168458"/>
                  </a:cubicBezTo>
                  <a:cubicBezTo>
                    <a:pt x="3639646" y="4227201"/>
                    <a:pt x="3594431" y="4286919"/>
                    <a:pt x="3548362" y="4346028"/>
                  </a:cubicBezTo>
                  <a:cubicBezTo>
                    <a:pt x="3454276" y="4466805"/>
                    <a:pt x="3359945" y="4587583"/>
                    <a:pt x="3262446" y="4712504"/>
                  </a:cubicBezTo>
                  <a:close/>
                  <a:moveTo>
                    <a:pt x="3262568" y="1710137"/>
                  </a:moveTo>
                  <a:cubicBezTo>
                    <a:pt x="3239046" y="1681252"/>
                    <a:pt x="3221984" y="1658949"/>
                    <a:pt x="3203459" y="1637987"/>
                  </a:cubicBezTo>
                  <a:cubicBezTo>
                    <a:pt x="3157269" y="1585459"/>
                    <a:pt x="3096210" y="1576319"/>
                    <a:pt x="3047704" y="1613734"/>
                  </a:cubicBezTo>
                  <a:cubicBezTo>
                    <a:pt x="2995420" y="1654074"/>
                    <a:pt x="2988717" y="1715377"/>
                    <a:pt x="3032713" y="1774852"/>
                  </a:cubicBezTo>
                  <a:cubicBezTo>
                    <a:pt x="3074882" y="1831889"/>
                    <a:pt x="3118513" y="1887707"/>
                    <a:pt x="3162997" y="1942916"/>
                  </a:cubicBezTo>
                  <a:cubicBezTo>
                    <a:pt x="3227346" y="2022622"/>
                    <a:pt x="3299496" y="2020915"/>
                    <a:pt x="3363845" y="1938650"/>
                  </a:cubicBezTo>
                  <a:cubicBezTo>
                    <a:pt x="3448792" y="1830182"/>
                    <a:pt x="3533007" y="1721227"/>
                    <a:pt x="3617587" y="1612515"/>
                  </a:cubicBezTo>
                  <a:cubicBezTo>
                    <a:pt x="3698511" y="1508557"/>
                    <a:pt x="3779679" y="1404964"/>
                    <a:pt x="3860238" y="1300762"/>
                  </a:cubicBezTo>
                  <a:cubicBezTo>
                    <a:pt x="3893022" y="1258349"/>
                    <a:pt x="3900213" y="1212281"/>
                    <a:pt x="3870110" y="1165603"/>
                  </a:cubicBezTo>
                  <a:cubicBezTo>
                    <a:pt x="3844395" y="1125872"/>
                    <a:pt x="3803932" y="1106860"/>
                    <a:pt x="3760058" y="1120266"/>
                  </a:cubicBezTo>
                  <a:cubicBezTo>
                    <a:pt x="3729833" y="1129650"/>
                    <a:pt x="3698877" y="1152197"/>
                    <a:pt x="3678889" y="1177303"/>
                  </a:cubicBezTo>
                  <a:cubicBezTo>
                    <a:pt x="3540197" y="1351583"/>
                    <a:pt x="3404186" y="1527935"/>
                    <a:pt x="3262568" y="1709893"/>
                  </a:cubicBezTo>
                  <a:close/>
                  <a:moveTo>
                    <a:pt x="609736" y="1777167"/>
                  </a:moveTo>
                  <a:cubicBezTo>
                    <a:pt x="627895" y="1777167"/>
                    <a:pt x="646176" y="1777776"/>
                    <a:pt x="664335" y="1777167"/>
                  </a:cubicBezTo>
                  <a:cubicBezTo>
                    <a:pt x="727588" y="1774486"/>
                    <a:pt x="774509" y="1731099"/>
                    <a:pt x="777556" y="1673087"/>
                  </a:cubicBezTo>
                  <a:cubicBezTo>
                    <a:pt x="780359" y="1619340"/>
                    <a:pt x="738313" y="1566203"/>
                    <a:pt x="679935" y="1559744"/>
                  </a:cubicBezTo>
                  <a:cubicBezTo>
                    <a:pt x="633989" y="1554625"/>
                    <a:pt x="586458" y="1554503"/>
                    <a:pt x="540633" y="1560109"/>
                  </a:cubicBezTo>
                  <a:cubicBezTo>
                    <a:pt x="481037" y="1567422"/>
                    <a:pt x="444962" y="1616903"/>
                    <a:pt x="447887" y="1675646"/>
                  </a:cubicBezTo>
                  <a:cubicBezTo>
                    <a:pt x="450812" y="1733658"/>
                    <a:pt x="492859" y="1773877"/>
                    <a:pt x="555014" y="1777167"/>
                  </a:cubicBezTo>
                  <a:cubicBezTo>
                    <a:pt x="573174" y="1778142"/>
                    <a:pt x="591455" y="1777289"/>
                    <a:pt x="609614" y="1777411"/>
                  </a:cubicBezTo>
                  <a:close/>
                  <a:moveTo>
                    <a:pt x="614611" y="4561379"/>
                  </a:moveTo>
                  <a:cubicBezTo>
                    <a:pt x="614611" y="4561379"/>
                    <a:pt x="614611" y="4561136"/>
                    <a:pt x="614611" y="4561014"/>
                  </a:cubicBezTo>
                  <a:cubicBezTo>
                    <a:pt x="596330" y="4561014"/>
                    <a:pt x="578170" y="4560283"/>
                    <a:pt x="559889" y="4561136"/>
                  </a:cubicBezTo>
                  <a:cubicBezTo>
                    <a:pt x="492249" y="4564183"/>
                    <a:pt x="447765" y="4607935"/>
                    <a:pt x="447887" y="4671066"/>
                  </a:cubicBezTo>
                  <a:cubicBezTo>
                    <a:pt x="447887" y="4734075"/>
                    <a:pt x="492249" y="4778315"/>
                    <a:pt x="560011" y="4780875"/>
                  </a:cubicBezTo>
                  <a:cubicBezTo>
                    <a:pt x="598401" y="4782216"/>
                    <a:pt x="637157" y="4783312"/>
                    <a:pt x="675426" y="4780144"/>
                  </a:cubicBezTo>
                  <a:cubicBezTo>
                    <a:pt x="733438" y="4775390"/>
                    <a:pt x="777678" y="4726153"/>
                    <a:pt x="777678" y="4670944"/>
                  </a:cubicBezTo>
                  <a:cubicBezTo>
                    <a:pt x="777678" y="4615857"/>
                    <a:pt x="733194" y="4567473"/>
                    <a:pt x="675304" y="4561745"/>
                  </a:cubicBezTo>
                  <a:cubicBezTo>
                    <a:pt x="655317" y="4559795"/>
                    <a:pt x="634842" y="4561379"/>
                    <a:pt x="614611" y="4561379"/>
                  </a:cubicBezTo>
                  <a:close/>
                  <a:moveTo>
                    <a:pt x="613026" y="3562012"/>
                  </a:moveTo>
                  <a:cubicBezTo>
                    <a:pt x="594867" y="3562012"/>
                    <a:pt x="576586" y="3561403"/>
                    <a:pt x="558427" y="3562012"/>
                  </a:cubicBezTo>
                  <a:cubicBezTo>
                    <a:pt x="493834" y="3564572"/>
                    <a:pt x="452640" y="3601256"/>
                    <a:pt x="448253" y="3659512"/>
                  </a:cubicBezTo>
                  <a:cubicBezTo>
                    <a:pt x="443500" y="3721667"/>
                    <a:pt x="479209" y="3770661"/>
                    <a:pt x="543680" y="3777973"/>
                  </a:cubicBezTo>
                  <a:cubicBezTo>
                    <a:pt x="591333" y="3783458"/>
                    <a:pt x="641057" y="3782726"/>
                    <a:pt x="688466" y="3775657"/>
                  </a:cubicBezTo>
                  <a:cubicBezTo>
                    <a:pt x="744650" y="3767248"/>
                    <a:pt x="781822" y="3714355"/>
                    <a:pt x="777556" y="3662680"/>
                  </a:cubicBezTo>
                  <a:cubicBezTo>
                    <a:pt x="772925" y="3606375"/>
                    <a:pt x="728197" y="3565181"/>
                    <a:pt x="667870" y="3562256"/>
                  </a:cubicBezTo>
                  <a:cubicBezTo>
                    <a:pt x="649711" y="3561403"/>
                    <a:pt x="631429" y="3562134"/>
                    <a:pt x="613270" y="3562012"/>
                  </a:cubicBezTo>
                  <a:close/>
                  <a:moveTo>
                    <a:pt x="609126" y="2779947"/>
                  </a:moveTo>
                  <a:cubicBezTo>
                    <a:pt x="609126" y="2779094"/>
                    <a:pt x="609126" y="2778362"/>
                    <a:pt x="609126" y="2777509"/>
                  </a:cubicBezTo>
                  <a:cubicBezTo>
                    <a:pt x="629358" y="2777509"/>
                    <a:pt x="649711" y="2778972"/>
                    <a:pt x="669698" y="2777266"/>
                  </a:cubicBezTo>
                  <a:cubicBezTo>
                    <a:pt x="731366" y="2772025"/>
                    <a:pt x="774144" y="2730588"/>
                    <a:pt x="777434" y="2674526"/>
                  </a:cubicBezTo>
                  <a:cubicBezTo>
                    <a:pt x="780725" y="2617854"/>
                    <a:pt x="737825" y="2566911"/>
                    <a:pt x="674207" y="2561548"/>
                  </a:cubicBezTo>
                  <a:cubicBezTo>
                    <a:pt x="626311" y="2557527"/>
                    <a:pt x="576952" y="2558258"/>
                    <a:pt x="529543" y="2565570"/>
                  </a:cubicBezTo>
                  <a:cubicBezTo>
                    <a:pt x="475065" y="2573980"/>
                    <a:pt x="444596" y="2620048"/>
                    <a:pt x="448131" y="2676110"/>
                  </a:cubicBezTo>
                  <a:cubicBezTo>
                    <a:pt x="451665" y="2731806"/>
                    <a:pt x="481768" y="2765687"/>
                    <a:pt x="536490" y="2775316"/>
                  </a:cubicBezTo>
                  <a:cubicBezTo>
                    <a:pt x="560255" y="2779459"/>
                    <a:pt x="584752" y="2778728"/>
                    <a:pt x="609005" y="2780069"/>
                  </a:cubicBezTo>
                  <a:close/>
                </a:path>
              </a:pathLst>
            </a:custGeom>
            <a:solidFill>
              <a:schemeClr val="lt1">
                <a:alpha val="9411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" name="Google Shape;551;p9">
              <a:extLst>
                <a:ext uri="{FF2B5EF4-FFF2-40B4-BE49-F238E27FC236}">
                  <a16:creationId xmlns:a16="http://schemas.microsoft.com/office/drawing/2014/main" id="{58D59724-E326-799B-C91C-D9B9ADDF478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84873" y="1050724"/>
              <a:ext cx="4226181" cy="5559592"/>
            </a:xfrm>
            <a:custGeom>
              <a:avLst/>
              <a:gdLst/>
              <a:ahLst/>
              <a:cxnLst/>
              <a:rect l="l" t="t" r="r" b="b"/>
              <a:pathLst>
                <a:path w="4226181" h="5559592" extrusionOk="0">
                  <a:moveTo>
                    <a:pt x="3780397" y="740"/>
                  </a:moveTo>
                  <a:cubicBezTo>
                    <a:pt x="3902393" y="740"/>
                    <a:pt x="4015614" y="-1454"/>
                    <a:pt x="4128591" y="1715"/>
                  </a:cubicBezTo>
                  <a:cubicBezTo>
                    <a:pt x="4180997" y="3177"/>
                    <a:pt x="4213416" y="37546"/>
                    <a:pt x="4222313" y="89342"/>
                  </a:cubicBezTo>
                  <a:cubicBezTo>
                    <a:pt x="4226700" y="115057"/>
                    <a:pt x="4226091" y="141870"/>
                    <a:pt x="4226091" y="168073"/>
                  </a:cubicBezTo>
                  <a:cubicBezTo>
                    <a:pt x="4226212" y="1909043"/>
                    <a:pt x="4226212" y="3650136"/>
                    <a:pt x="4226091" y="5391106"/>
                  </a:cubicBezTo>
                  <a:cubicBezTo>
                    <a:pt x="4226091" y="5413409"/>
                    <a:pt x="4226456" y="5435834"/>
                    <a:pt x="4224019" y="5457893"/>
                  </a:cubicBezTo>
                  <a:cubicBezTo>
                    <a:pt x="4217316" y="5518952"/>
                    <a:pt x="4177341" y="5556977"/>
                    <a:pt x="4115673" y="5558683"/>
                  </a:cubicBezTo>
                  <a:cubicBezTo>
                    <a:pt x="4052907" y="5560390"/>
                    <a:pt x="3990021" y="5559171"/>
                    <a:pt x="3927134" y="5559171"/>
                  </a:cubicBezTo>
                  <a:cubicBezTo>
                    <a:pt x="2668540" y="5559171"/>
                    <a:pt x="1409825" y="5559171"/>
                    <a:pt x="151232" y="5559171"/>
                  </a:cubicBezTo>
                  <a:cubicBezTo>
                    <a:pt x="32405" y="5559171"/>
                    <a:pt x="352" y="5527118"/>
                    <a:pt x="108" y="5408169"/>
                  </a:cubicBezTo>
                  <a:cubicBezTo>
                    <a:pt x="-135" y="5311523"/>
                    <a:pt x="108" y="5214755"/>
                    <a:pt x="108" y="5111649"/>
                  </a:cubicBezTo>
                  <a:cubicBezTo>
                    <a:pt x="32892" y="5111649"/>
                    <a:pt x="58730" y="5111649"/>
                    <a:pt x="84567" y="5111649"/>
                  </a:cubicBezTo>
                  <a:cubicBezTo>
                    <a:pt x="1185090" y="5111649"/>
                    <a:pt x="2285734" y="5107384"/>
                    <a:pt x="3386257" y="5114940"/>
                  </a:cubicBezTo>
                  <a:cubicBezTo>
                    <a:pt x="3631833" y="5116646"/>
                    <a:pt x="3784053" y="4965888"/>
                    <a:pt x="3783200" y="4713731"/>
                  </a:cubicBezTo>
                  <a:cubicBezTo>
                    <a:pt x="3777960" y="3173364"/>
                    <a:pt x="3780641" y="1632999"/>
                    <a:pt x="3780641" y="92633"/>
                  </a:cubicBezTo>
                  <a:lnTo>
                    <a:pt x="3780641" y="618"/>
                  </a:lnTo>
                  <a:close/>
                </a:path>
              </a:pathLst>
            </a:custGeom>
            <a:solidFill>
              <a:schemeClr val="lt1">
                <a:alpha val="9411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552;p9">
              <a:extLst>
                <a:ext uri="{FF2B5EF4-FFF2-40B4-BE49-F238E27FC236}">
                  <a16:creationId xmlns:a16="http://schemas.microsoft.com/office/drawing/2014/main" id="{E9AFAB4B-CC6A-0F05-38A8-9FAF02B2BFC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6535" y="556899"/>
              <a:ext cx="712601" cy="713632"/>
            </a:xfrm>
            <a:custGeom>
              <a:avLst/>
              <a:gdLst/>
              <a:ahLst/>
              <a:cxnLst/>
              <a:rect l="l" t="t" r="r" b="b"/>
              <a:pathLst>
                <a:path w="712601" h="713632" extrusionOk="0">
                  <a:moveTo>
                    <a:pt x="712354" y="0"/>
                  </a:moveTo>
                  <a:cubicBezTo>
                    <a:pt x="712354" y="203286"/>
                    <a:pt x="713207" y="407425"/>
                    <a:pt x="711744" y="611442"/>
                  </a:cubicBezTo>
                  <a:cubicBezTo>
                    <a:pt x="711379" y="667017"/>
                    <a:pt x="677376" y="709916"/>
                    <a:pt x="624239" y="711013"/>
                  </a:cubicBezTo>
                  <a:cubicBezTo>
                    <a:pt x="414981" y="715522"/>
                    <a:pt x="205601" y="712841"/>
                    <a:pt x="0" y="712841"/>
                  </a:cubicBezTo>
                  <a:cubicBezTo>
                    <a:pt x="236923" y="475796"/>
                    <a:pt x="473115" y="239361"/>
                    <a:pt x="712354" y="0"/>
                  </a:cubicBezTo>
                  <a:close/>
                </a:path>
              </a:pathLst>
            </a:custGeom>
            <a:solidFill>
              <a:schemeClr val="lt1">
                <a:alpha val="9411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" name="Google Shape;553;p9">
            <a:extLst>
              <a:ext uri="{FF2B5EF4-FFF2-40B4-BE49-F238E27FC236}">
                <a16:creationId xmlns:a16="http://schemas.microsoft.com/office/drawing/2014/main" id="{A45CBFC1-B3A9-F5F5-3165-D996DF8D603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2349500"/>
            <a:ext cx="7181850" cy="2025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Font typeface="Proxima Nova"/>
              <a:buNone/>
            </a:pPr>
            <a:r>
              <a:rPr lang="en-US" dirty="0"/>
              <a:t>AGENDA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29455508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FAUL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B92DA4-ADFE-4C44-2251-B56C9344B62E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D7FBF1-58ED-B8CC-0E8B-EC58E8119A3B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ED9622E-79B0-2DC1-9355-45E7E0F4C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144592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EFAUL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B92DA4-ADFE-4C44-2251-B56C9344B62E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D7FBF1-58ED-B8CC-0E8B-EC58E8119A3B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0300">
            <a:hlinkClick r:id="" action="ppaction://media"/>
            <a:extLst>
              <a:ext uri="{FF2B5EF4-FFF2-40B4-BE49-F238E27FC236}">
                <a16:creationId xmlns:a16="http://schemas.microsoft.com/office/drawing/2014/main" id="{02C084B5-8D6C-AD5F-3B3B-183EBBC080B7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90AE57-8A02-BE9A-E751-13B72A36E449}"/>
              </a:ext>
            </a:extLst>
          </p:cNvPr>
          <p:cNvSpPr txBox="1"/>
          <p:nvPr userDrawn="1"/>
        </p:nvSpPr>
        <p:spPr>
          <a:xfrm>
            <a:off x="1473708" y="5294376"/>
            <a:ext cx="9244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600" dirty="0">
                <a:solidFill>
                  <a:prstClr val="white"/>
                </a:solidFill>
                <a:latin typeface="Proxima Nova" panose="020B0604020202020204"/>
              </a:rPr>
              <a:t>Thanks for being here! We’re allowing a couple of minutes for others to join before we begin.</a:t>
            </a:r>
          </a:p>
        </p:txBody>
      </p:sp>
    </p:spTree>
    <p:extLst>
      <p:ext uri="{BB962C8B-B14F-4D97-AF65-F5344CB8AC3E}">
        <p14:creationId xmlns:p14="http://schemas.microsoft.com/office/powerpoint/2010/main" val="3782515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5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EFAUL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B92DA4-ADFE-4C44-2251-B56C9344B62E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D7FBF1-58ED-B8CC-0E8B-EC58E8119A3B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83E483EE-7E6C-B1A2-36E9-50B076C769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64674" y="1875627"/>
            <a:ext cx="9662652" cy="2305297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z="2400" b="0" dirty="0"/>
              <a:t>Keep your team informed, opt in to your preferred communications</a:t>
            </a:r>
            <a:br>
              <a:rPr lang="en-US" sz="2400" b="0" dirty="0"/>
            </a:br>
            <a:br>
              <a:rPr lang="en-US" sz="2400" b="0" dirty="0"/>
            </a:br>
            <a:r>
              <a:rPr lang="en-US" sz="2400" b="0" dirty="0"/>
              <a:t> </a:t>
            </a:r>
            <a:r>
              <a:rPr lang="en-US" sz="2400" dirty="0">
                <a:solidFill>
                  <a:schemeClr val="bg1"/>
                </a:solidFill>
              </a:rPr>
              <a:t>https://www.meltzerhellrung.com/newsletter/</a:t>
            </a:r>
            <a:endParaRPr lang="en-PH" sz="2400" dirty="0">
              <a:solidFill>
                <a:schemeClr val="bg1"/>
              </a:solidFill>
            </a:endParaRPr>
          </a:p>
        </p:txBody>
      </p:sp>
      <p:sp>
        <p:nvSpPr>
          <p:cNvPr id="9" name="Title 6">
            <a:extLst>
              <a:ext uri="{FF2B5EF4-FFF2-40B4-BE49-F238E27FC236}">
                <a16:creationId xmlns:a16="http://schemas.microsoft.com/office/drawing/2014/main" id="{53C9EFAF-F680-34AC-A936-29C66664815D}"/>
              </a:ext>
            </a:extLst>
          </p:cNvPr>
          <p:cNvSpPr txBox="1">
            <a:spLocks/>
          </p:cNvSpPr>
          <p:nvPr userDrawn="1"/>
        </p:nvSpPr>
        <p:spPr>
          <a:xfrm>
            <a:off x="2446143" y="699469"/>
            <a:ext cx="7299714" cy="669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5300" b="1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Proxima Nova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oxima Nova"/>
                <a:sym typeface="Proxima Nova"/>
              </a:rPr>
              <a:t>FREQUENT UPDATES AHEAD </a:t>
            </a:r>
            <a:endParaRPr kumimoji="0" lang="en-PH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roxima Nova"/>
              <a:sym typeface="Proxima Nova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41C30F4-7234-089A-4B1E-6D26016965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10185" y="4352785"/>
            <a:ext cx="1571631" cy="1548631"/>
          </a:xfrm>
          <a:prstGeom prst="rect">
            <a:avLst/>
          </a:prstGeom>
        </p:spPr>
      </p:pic>
      <p:pic>
        <p:nvPicPr>
          <p:cNvPr id="11" name="Google Shape;10;p43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9E056000-8A23-F54F-B138-42CD8171CB6B}"/>
              </a:ext>
            </a:extLst>
          </p:cNvPr>
          <p:cNvPicPr preferRelativeResize="0"/>
          <p:nvPr userDrawn="1"/>
        </p:nvPicPr>
        <p:blipFill rotWithShape="1">
          <a:blip r:embed="rId3">
            <a:alphaModFix amt="5000"/>
          </a:blip>
          <a:srcRect/>
          <a:stretch/>
        </p:blipFill>
        <p:spPr>
          <a:xfrm>
            <a:off x="5362832" y="-365125"/>
            <a:ext cx="7665308" cy="76653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3292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2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" name="Google Shape;45;p48">
            <a:extLst>
              <a:ext uri="{FF2B5EF4-FFF2-40B4-BE49-F238E27FC236}">
                <a16:creationId xmlns:a16="http://schemas.microsoft.com/office/drawing/2014/main" id="{D6BCF537-28CA-B8FF-E51B-83BF0E7BB2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latin typeface="+mj-l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123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Title 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2f95e617128_0_368"/>
          <p:cNvSpPr txBox="1">
            <a:spLocks noGrp="1"/>
          </p:cNvSpPr>
          <p:nvPr>
            <p:ph type="title"/>
          </p:nvPr>
        </p:nvSpPr>
        <p:spPr>
          <a:xfrm>
            <a:off x="838200" y="806557"/>
            <a:ext cx="7182300" cy="52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4" name="Google Shape;34;g2f95e617128_0_368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9pPr>
          </a:lstStyle>
          <a:p>
            <a:endParaRPr lang="en-US" dirty="0"/>
          </a:p>
        </p:txBody>
      </p:sp>
      <p:sp>
        <p:nvSpPr>
          <p:cNvPr id="35" name="Google Shape;35;g2f95e617128_0_368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622068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85E49-2F46-7189-4340-B88F8AFE09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67F564-626B-F4A8-DF43-8D580F7AA8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Proxima Nova" panose="020B0604020202020204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EED35D-1BDF-E730-1D53-F3D55683B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Proxima Nova" panose="020B0604020202020204"/>
              </a:defRPr>
            </a:lvl1pPr>
          </a:lstStyle>
          <a:p>
            <a:fld id="{B7B1BA1A-B4F7-467F-8DEE-A65E9FF29886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C7FC21-56A1-773F-C94F-B8C52CED7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01F412-0438-3061-04D1-9208DA3CA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006816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F961F-388B-2C2B-AE50-097A2F3B4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2CF50-CD11-0007-5425-E2AF2A0CF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Proxima Nova" panose="020B0604020202020204"/>
              </a:defRPr>
            </a:lvl1pPr>
            <a:lvl2pPr>
              <a:defRPr>
                <a:latin typeface="Proxima Nova" panose="020B0604020202020204"/>
              </a:defRPr>
            </a:lvl2pPr>
            <a:lvl3pPr>
              <a:defRPr>
                <a:latin typeface="Proxima Nova" panose="020B0604020202020204"/>
              </a:defRPr>
            </a:lvl3pPr>
            <a:lvl4pPr>
              <a:defRPr>
                <a:latin typeface="Proxima Nova" panose="020B0604020202020204"/>
              </a:defRPr>
            </a:lvl4pPr>
            <a:lvl5pPr>
              <a:defRPr>
                <a:latin typeface="Proxima Nova" panose="020B0604020202020204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70308-C538-EA08-2972-91A6EF62E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Proxima Nova" panose="020B0604020202020204"/>
              </a:defRPr>
            </a:lvl1pPr>
          </a:lstStyle>
          <a:p>
            <a:fld id="{B7B1BA1A-B4F7-467F-8DEE-A65E9FF29886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714B54-C044-5E16-A5EA-7AEEF4673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38D0D7-8544-F51B-FB00-A934002D1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432007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868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 with Circle Photos">
  <p:cSld name="Two Content with Circle Photos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f95e617128_0_606"/>
          <p:cNvSpPr txBox="1">
            <a:spLocks noGrp="1"/>
          </p:cNvSpPr>
          <p:nvPr>
            <p:ph type="title"/>
          </p:nvPr>
        </p:nvSpPr>
        <p:spPr>
          <a:xfrm>
            <a:off x="838200" y="384725"/>
            <a:ext cx="10515600" cy="8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g2f95e617128_0_606"/>
          <p:cNvSpPr txBox="1">
            <a:spLocks noGrp="1"/>
          </p:cNvSpPr>
          <p:nvPr>
            <p:ph type="body" idx="1"/>
          </p:nvPr>
        </p:nvSpPr>
        <p:spPr>
          <a:xfrm>
            <a:off x="838200" y="2809461"/>
            <a:ext cx="5181600" cy="31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Proxima Nova" panose="020B0604020202020204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7" name="Google Shape;57;g2f95e617128_0_606"/>
          <p:cNvSpPr txBox="1">
            <a:spLocks noGrp="1"/>
          </p:cNvSpPr>
          <p:nvPr>
            <p:ph type="body" idx="2"/>
          </p:nvPr>
        </p:nvSpPr>
        <p:spPr>
          <a:xfrm>
            <a:off x="6172200" y="2809461"/>
            <a:ext cx="5181600" cy="31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Proxima Nova" panose="020B0604020202020204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8" name="Google Shape;58;g2f95e617128_0_606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9" name="Google Shape;59;g2f95e617128_0_606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0" name="Google Shape;60;g2f95e617128_0_606"/>
          <p:cNvSpPr>
            <a:spLocks noGrp="1"/>
          </p:cNvSpPr>
          <p:nvPr>
            <p:ph type="pic" idx="3"/>
          </p:nvPr>
        </p:nvSpPr>
        <p:spPr>
          <a:xfrm>
            <a:off x="917713" y="1268413"/>
            <a:ext cx="1467600" cy="14676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1" name="Google Shape;61;g2f95e617128_0_606"/>
          <p:cNvSpPr>
            <a:spLocks noGrp="1"/>
          </p:cNvSpPr>
          <p:nvPr>
            <p:ph type="pic" idx="4"/>
          </p:nvPr>
        </p:nvSpPr>
        <p:spPr>
          <a:xfrm>
            <a:off x="6096000" y="1268412"/>
            <a:ext cx="1467600" cy="14676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41584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" name="Google Shape;45;p48">
            <a:extLst>
              <a:ext uri="{FF2B5EF4-FFF2-40B4-BE49-F238E27FC236}">
                <a16:creationId xmlns:a16="http://schemas.microsoft.com/office/drawing/2014/main" id="{D6BCF537-28CA-B8FF-E51B-83BF0E7BB2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latin typeface="+mj-l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5080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Title 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2f95e617128_0_368"/>
          <p:cNvSpPr txBox="1">
            <a:spLocks noGrp="1"/>
          </p:cNvSpPr>
          <p:nvPr>
            <p:ph type="title"/>
          </p:nvPr>
        </p:nvSpPr>
        <p:spPr>
          <a:xfrm>
            <a:off x="838200" y="806557"/>
            <a:ext cx="7182300" cy="52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4" name="Google Shape;34;g2f95e617128_0_368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9pPr>
          </a:lstStyle>
          <a:p>
            <a:endParaRPr lang="en-US" dirty="0"/>
          </a:p>
        </p:txBody>
      </p:sp>
      <p:sp>
        <p:nvSpPr>
          <p:cNvPr id="35" name="Google Shape;35;g2f95e617128_0_368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906752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85E49-2F46-7189-4340-B88F8AFE09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67F564-626B-F4A8-DF43-8D580F7AA8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Proxima Nova" panose="020B0604020202020204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EED35D-1BDF-E730-1D53-F3D55683B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Proxima Nova" panose="020B0604020202020204"/>
              </a:defRPr>
            </a:lvl1pPr>
          </a:lstStyle>
          <a:p>
            <a:fld id="{B7B1BA1A-B4F7-467F-8DEE-A65E9FF29886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C7FC21-56A1-773F-C94F-B8C52CED7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01F412-0438-3061-04D1-9208DA3CA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453646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F961F-388B-2C2B-AE50-097A2F3B4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2CF50-CD11-0007-5425-E2AF2A0CF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Proxima Nova" panose="020B0604020202020204"/>
              </a:defRPr>
            </a:lvl1pPr>
            <a:lvl2pPr>
              <a:defRPr>
                <a:latin typeface="Proxima Nova" panose="020B0604020202020204"/>
              </a:defRPr>
            </a:lvl2pPr>
            <a:lvl3pPr>
              <a:defRPr>
                <a:latin typeface="Proxima Nova" panose="020B0604020202020204"/>
              </a:defRPr>
            </a:lvl3pPr>
            <a:lvl4pPr>
              <a:defRPr>
                <a:latin typeface="Proxima Nova" panose="020B0604020202020204"/>
              </a:defRPr>
            </a:lvl4pPr>
            <a:lvl5pPr>
              <a:defRPr>
                <a:latin typeface="Proxima Nova" panose="020B0604020202020204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70308-C538-EA08-2972-91A6EF62E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Proxima Nova" panose="020B0604020202020204"/>
              </a:defRPr>
            </a:lvl1pPr>
          </a:lstStyle>
          <a:p>
            <a:fld id="{B7B1BA1A-B4F7-467F-8DEE-A65E9FF29886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714B54-C044-5E16-A5EA-7AEEF4673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38D0D7-8544-F51B-FB00-A934002D1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918016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22252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Title 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2f95e617128_0_368"/>
          <p:cNvSpPr txBox="1">
            <a:spLocks noGrp="1"/>
          </p:cNvSpPr>
          <p:nvPr>
            <p:ph type="title"/>
          </p:nvPr>
        </p:nvSpPr>
        <p:spPr>
          <a:xfrm>
            <a:off x="838200" y="806557"/>
            <a:ext cx="7182300" cy="52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4" name="Google Shape;34;g2f95e617128_0_368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9pPr>
          </a:lstStyle>
          <a:p>
            <a:endParaRPr lang="en-US" dirty="0"/>
          </a:p>
        </p:txBody>
      </p:sp>
      <p:sp>
        <p:nvSpPr>
          <p:cNvPr id="35" name="Google Shape;35;g2f95e617128_0_368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53399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85E49-2F46-7189-4340-B88F8AFE09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67F564-626B-F4A8-DF43-8D580F7AA8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Proxima Nova" panose="020B0604020202020204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EED35D-1BDF-E730-1D53-F3D55683B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Proxima Nova" panose="020B0604020202020204"/>
              </a:defRPr>
            </a:lvl1pPr>
          </a:lstStyle>
          <a:p>
            <a:fld id="{B7B1BA1A-B4F7-467F-8DEE-A65E9FF29886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C7FC21-56A1-773F-C94F-B8C52CED7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01F412-0438-3061-04D1-9208DA3CA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022475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F961F-388B-2C2B-AE50-097A2F3B4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2CF50-CD11-0007-5425-E2AF2A0CF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Proxima Nova" panose="020B0604020202020204"/>
              </a:defRPr>
            </a:lvl1pPr>
            <a:lvl2pPr>
              <a:defRPr>
                <a:latin typeface="Proxima Nova" panose="020B0604020202020204"/>
              </a:defRPr>
            </a:lvl2pPr>
            <a:lvl3pPr>
              <a:defRPr>
                <a:latin typeface="Proxima Nova" panose="020B0604020202020204"/>
              </a:defRPr>
            </a:lvl3pPr>
            <a:lvl4pPr>
              <a:defRPr>
                <a:latin typeface="Proxima Nova" panose="020B0604020202020204"/>
              </a:defRPr>
            </a:lvl4pPr>
            <a:lvl5pPr>
              <a:defRPr>
                <a:latin typeface="Proxima Nova" panose="020B0604020202020204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70308-C538-EA08-2972-91A6EF62E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Proxima Nova" panose="020B0604020202020204"/>
              </a:defRPr>
            </a:lvl1pPr>
          </a:lstStyle>
          <a:p>
            <a:fld id="{B7B1BA1A-B4F7-467F-8DEE-A65E9FF29886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714B54-C044-5E16-A5EA-7AEEF4673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38D0D7-8544-F51B-FB00-A934002D1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698057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81190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" name="Google Shape;45;p48">
            <a:extLst>
              <a:ext uri="{FF2B5EF4-FFF2-40B4-BE49-F238E27FC236}">
                <a16:creationId xmlns:a16="http://schemas.microsoft.com/office/drawing/2014/main" id="{D6BCF537-28CA-B8FF-E51B-83BF0E7BB2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latin typeface="+mj-l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96009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Title 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2f95e617128_0_368"/>
          <p:cNvSpPr txBox="1">
            <a:spLocks noGrp="1"/>
          </p:cNvSpPr>
          <p:nvPr>
            <p:ph type="title"/>
          </p:nvPr>
        </p:nvSpPr>
        <p:spPr>
          <a:xfrm>
            <a:off x="838200" y="806557"/>
            <a:ext cx="7182300" cy="52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4" name="Google Shape;34;g2f95e617128_0_368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9pPr>
          </a:lstStyle>
          <a:p>
            <a:endParaRPr lang="en-US" dirty="0"/>
          </a:p>
        </p:txBody>
      </p:sp>
      <p:sp>
        <p:nvSpPr>
          <p:cNvPr id="35" name="Google Shape;35;g2f95e617128_0_368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837179"/>
      </p:ext>
    </p:extLst>
  </p:cSld>
  <p:clrMapOvr>
    <a:masterClrMapping/>
  </p:clrMapOvr>
  <p:hf sldNum="0"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85E49-2F46-7189-4340-B88F8AFE09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67F564-626B-F4A8-DF43-8D580F7AA8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Proxima Nova" panose="020B0604020202020204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EED35D-1BDF-E730-1D53-F3D55683B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Proxima Nova" panose="020B0604020202020204"/>
              </a:defRPr>
            </a:lvl1pPr>
          </a:lstStyle>
          <a:p>
            <a:fld id="{B7B1BA1A-B4F7-467F-8DEE-A65E9FF29886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C7FC21-56A1-773F-C94F-B8C52CED7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01F412-0438-3061-04D1-9208DA3CA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115178"/>
      </p:ext>
    </p:extLst>
  </p:cSld>
  <p:clrMapOvr>
    <a:masterClrMapping/>
  </p:clrMapOvr>
  <p:hf sldNum="0"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F961F-388B-2C2B-AE50-097A2F3B4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2CF50-CD11-0007-5425-E2AF2A0CF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Proxima Nova" panose="020B0604020202020204"/>
              </a:defRPr>
            </a:lvl1pPr>
            <a:lvl2pPr>
              <a:defRPr>
                <a:latin typeface="Proxima Nova" panose="020B0604020202020204"/>
              </a:defRPr>
            </a:lvl2pPr>
            <a:lvl3pPr>
              <a:defRPr>
                <a:latin typeface="Proxima Nova" panose="020B0604020202020204"/>
              </a:defRPr>
            </a:lvl3pPr>
            <a:lvl4pPr>
              <a:defRPr>
                <a:latin typeface="Proxima Nova" panose="020B0604020202020204"/>
              </a:defRPr>
            </a:lvl4pPr>
            <a:lvl5pPr>
              <a:defRPr>
                <a:latin typeface="Proxima Nova" panose="020B0604020202020204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70308-C538-EA08-2972-91A6EF62E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Proxima Nova" panose="020B0604020202020204"/>
              </a:defRPr>
            </a:lvl1pPr>
          </a:lstStyle>
          <a:p>
            <a:fld id="{B7B1BA1A-B4F7-467F-8DEE-A65E9FF29886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714B54-C044-5E16-A5EA-7AEEF4673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38D0D7-8544-F51B-FB00-A934002D1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388423"/>
      </p:ext>
    </p:extLst>
  </p:cSld>
  <p:clrMapOvr>
    <a:masterClrMapping/>
  </p:clrMapOvr>
  <p:hf sldNum="0"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145356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" name="Google Shape;45;p48">
            <a:extLst>
              <a:ext uri="{FF2B5EF4-FFF2-40B4-BE49-F238E27FC236}">
                <a16:creationId xmlns:a16="http://schemas.microsoft.com/office/drawing/2014/main" id="{D6BCF537-28CA-B8FF-E51B-83BF0E7BB2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latin typeface="+mj-l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45816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Title 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2f95e617128_0_368"/>
          <p:cNvSpPr txBox="1">
            <a:spLocks noGrp="1"/>
          </p:cNvSpPr>
          <p:nvPr>
            <p:ph type="title"/>
          </p:nvPr>
        </p:nvSpPr>
        <p:spPr>
          <a:xfrm>
            <a:off x="838200" y="806557"/>
            <a:ext cx="7182300" cy="52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4" name="Google Shape;34;g2f95e617128_0_368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9pPr>
          </a:lstStyle>
          <a:p>
            <a:endParaRPr lang="en-US" dirty="0"/>
          </a:p>
        </p:txBody>
      </p:sp>
      <p:sp>
        <p:nvSpPr>
          <p:cNvPr id="35" name="Google Shape;35;g2f95e617128_0_368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116172"/>
      </p:ext>
    </p:extLst>
  </p:cSld>
  <p:clrMapOvr>
    <a:masterClrMapping/>
  </p:clrMapOvr>
  <p:hf sldNum="0"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85E49-2F46-7189-4340-B88F8AFE09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67F564-626B-F4A8-DF43-8D580F7AA8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Proxima Nova" panose="020B0604020202020204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EED35D-1BDF-E730-1D53-F3D55683B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Proxima Nova" panose="020B0604020202020204"/>
              </a:defRPr>
            </a:lvl1pPr>
          </a:lstStyle>
          <a:p>
            <a:fld id="{B7B1BA1A-B4F7-467F-8DEE-A65E9FF29886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C7FC21-56A1-773F-C94F-B8C52CED7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01F412-0438-3061-04D1-9208DA3CA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143676"/>
      </p:ext>
    </p:extLst>
  </p:cSld>
  <p:clrMapOvr>
    <a:masterClrMapping/>
  </p:clrMapOvr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F961F-388B-2C2B-AE50-097A2F3B4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2CF50-CD11-0007-5425-E2AF2A0CF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Proxima Nova" panose="020B0604020202020204"/>
              </a:defRPr>
            </a:lvl1pPr>
            <a:lvl2pPr>
              <a:defRPr>
                <a:latin typeface="Proxima Nova" panose="020B0604020202020204"/>
              </a:defRPr>
            </a:lvl2pPr>
            <a:lvl3pPr>
              <a:defRPr>
                <a:latin typeface="Proxima Nova" panose="020B0604020202020204"/>
              </a:defRPr>
            </a:lvl3pPr>
            <a:lvl4pPr>
              <a:defRPr>
                <a:latin typeface="Proxima Nova" panose="020B0604020202020204"/>
              </a:defRPr>
            </a:lvl4pPr>
            <a:lvl5pPr>
              <a:defRPr>
                <a:latin typeface="Proxima Nova" panose="020B0604020202020204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70308-C538-EA08-2972-91A6EF62E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Proxima Nova" panose="020B0604020202020204"/>
              </a:defRPr>
            </a:lvl1pPr>
          </a:lstStyle>
          <a:p>
            <a:fld id="{B7B1BA1A-B4F7-467F-8DEE-A65E9FF29886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714B54-C044-5E16-A5EA-7AEEF4673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38D0D7-8544-F51B-FB00-A934002D1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847588"/>
      </p:ext>
    </p:extLst>
  </p:cSld>
  <p:clrMapOvr>
    <a:masterClrMapping/>
  </p:clrMapOvr>
  <p:hf sldNum="0"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80175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 descr="Remote work outline">
            <a:extLst>
              <a:ext uri="{FF2B5EF4-FFF2-40B4-BE49-F238E27FC236}">
                <a16:creationId xmlns:a16="http://schemas.microsoft.com/office/drawing/2014/main" id="{F237E943-476A-F801-6A45-CD08B79AFF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859416" y="1633026"/>
            <a:ext cx="5494638" cy="5494638"/>
          </a:xfrm>
          <a:prstGeom prst="rect">
            <a:avLst/>
          </a:prstGeom>
        </p:spPr>
      </p:pic>
      <p:sp>
        <p:nvSpPr>
          <p:cNvPr id="3" name="Google Shape;553;p9">
            <a:extLst>
              <a:ext uri="{FF2B5EF4-FFF2-40B4-BE49-F238E27FC236}">
                <a16:creationId xmlns:a16="http://schemas.microsoft.com/office/drawing/2014/main" id="{CC3FF903-F22D-CB1D-BD2B-F83D5FBA2B05}"/>
              </a:ext>
            </a:extLst>
          </p:cNvPr>
          <p:cNvSpPr txBox="1">
            <a:spLocks/>
          </p:cNvSpPr>
          <p:nvPr userDrawn="1"/>
        </p:nvSpPr>
        <p:spPr>
          <a:xfrm>
            <a:off x="665846" y="194289"/>
            <a:ext cx="6806372" cy="3234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None/>
              <a:defRPr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300"/>
              <a:buFont typeface="Proxima Nova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oxima Nova"/>
                <a:sym typeface="Proxima Nova"/>
              </a:rPr>
              <a:t>HOW </a:t>
            </a:r>
            <a:b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oxima Nova"/>
                <a:sym typeface="Proxima Nova"/>
              </a:rPr>
            </a:b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oxima Nova"/>
                <a:sym typeface="Proxima Nova"/>
              </a:rPr>
              <a:t>MELTZER HELLRUNG SUPPORTS YOU</a:t>
            </a:r>
          </a:p>
        </p:txBody>
      </p:sp>
    </p:spTree>
    <p:extLst>
      <p:ext uri="{BB962C8B-B14F-4D97-AF65-F5344CB8AC3E}">
        <p14:creationId xmlns:p14="http://schemas.microsoft.com/office/powerpoint/2010/main" val="35459973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" name="Google Shape;45;p48">
            <a:extLst>
              <a:ext uri="{FF2B5EF4-FFF2-40B4-BE49-F238E27FC236}">
                <a16:creationId xmlns:a16="http://schemas.microsoft.com/office/drawing/2014/main" id="{D6BCF537-28CA-B8FF-E51B-83BF0E7BB2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latin typeface="+mj-l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50;p72">
            <a:extLst>
              <a:ext uri="{FF2B5EF4-FFF2-40B4-BE49-F238E27FC236}">
                <a16:creationId xmlns:a16="http://schemas.microsoft.com/office/drawing/2014/main" id="{DB8BD5B4-9E90-62E0-866D-F5C17D0476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" name="Google Shape;51;p72">
            <a:extLst>
              <a:ext uri="{FF2B5EF4-FFF2-40B4-BE49-F238E27FC236}">
                <a16:creationId xmlns:a16="http://schemas.microsoft.com/office/drawing/2014/main" id="{E199B051-921C-627A-AE89-615A233D3D3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172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baseline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" name="Google Shape;63;p74">
            <a:extLst>
              <a:ext uri="{FF2B5EF4-FFF2-40B4-BE49-F238E27FC236}">
                <a16:creationId xmlns:a16="http://schemas.microsoft.com/office/drawing/2014/main" id="{2CB1B920-5FA2-F6AD-6E74-13F0B6621E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0388491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" name="Google Shape;45;p48">
            <a:extLst>
              <a:ext uri="{FF2B5EF4-FFF2-40B4-BE49-F238E27FC236}">
                <a16:creationId xmlns:a16="http://schemas.microsoft.com/office/drawing/2014/main" id="{D6BCF537-28CA-B8FF-E51B-83BF0E7BB2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latin typeface="+mj-l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0033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50;p72">
            <a:extLst>
              <a:ext uri="{FF2B5EF4-FFF2-40B4-BE49-F238E27FC236}">
                <a16:creationId xmlns:a16="http://schemas.microsoft.com/office/drawing/2014/main" id="{DB8BD5B4-9E90-62E0-866D-F5C17D0476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" name="Google Shape;51;p72">
            <a:extLst>
              <a:ext uri="{FF2B5EF4-FFF2-40B4-BE49-F238E27FC236}">
                <a16:creationId xmlns:a16="http://schemas.microsoft.com/office/drawing/2014/main" id="{E199B051-921C-627A-AE89-615A233D3D3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172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baseline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" name="Google Shape;63;p74">
            <a:extLst>
              <a:ext uri="{FF2B5EF4-FFF2-40B4-BE49-F238E27FC236}">
                <a16:creationId xmlns:a16="http://schemas.microsoft.com/office/drawing/2014/main" id="{2CB1B920-5FA2-F6AD-6E74-13F0B6621E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2277220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" name="Google Shape;45;p48">
            <a:extLst>
              <a:ext uri="{FF2B5EF4-FFF2-40B4-BE49-F238E27FC236}">
                <a16:creationId xmlns:a16="http://schemas.microsoft.com/office/drawing/2014/main" id="{D6BCF537-28CA-B8FF-E51B-83BF0E7BB2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latin typeface="+mj-l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40030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50;p72">
            <a:extLst>
              <a:ext uri="{FF2B5EF4-FFF2-40B4-BE49-F238E27FC236}">
                <a16:creationId xmlns:a16="http://schemas.microsoft.com/office/drawing/2014/main" id="{DB8BD5B4-9E90-62E0-866D-F5C17D0476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" name="Google Shape;51;p72">
            <a:extLst>
              <a:ext uri="{FF2B5EF4-FFF2-40B4-BE49-F238E27FC236}">
                <a16:creationId xmlns:a16="http://schemas.microsoft.com/office/drawing/2014/main" id="{E199B051-921C-627A-AE89-615A233D3D3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172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baseline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" name="Google Shape;63;p74">
            <a:extLst>
              <a:ext uri="{FF2B5EF4-FFF2-40B4-BE49-F238E27FC236}">
                <a16:creationId xmlns:a16="http://schemas.microsoft.com/office/drawing/2014/main" id="{2CB1B920-5FA2-F6AD-6E74-13F0B6621E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0336658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" name="Google Shape;45;p48">
            <a:extLst>
              <a:ext uri="{FF2B5EF4-FFF2-40B4-BE49-F238E27FC236}">
                <a16:creationId xmlns:a16="http://schemas.microsoft.com/office/drawing/2014/main" id="{D6BCF537-28CA-B8FF-E51B-83BF0E7BB2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latin typeface="+mj-l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57415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50;p72">
            <a:extLst>
              <a:ext uri="{FF2B5EF4-FFF2-40B4-BE49-F238E27FC236}">
                <a16:creationId xmlns:a16="http://schemas.microsoft.com/office/drawing/2014/main" id="{DB8BD5B4-9E90-62E0-866D-F5C17D0476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" name="Google Shape;51;p72">
            <a:extLst>
              <a:ext uri="{FF2B5EF4-FFF2-40B4-BE49-F238E27FC236}">
                <a16:creationId xmlns:a16="http://schemas.microsoft.com/office/drawing/2014/main" id="{E199B051-921C-627A-AE89-615A233D3D3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172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baseline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" name="Google Shape;63;p74">
            <a:extLst>
              <a:ext uri="{FF2B5EF4-FFF2-40B4-BE49-F238E27FC236}">
                <a16:creationId xmlns:a16="http://schemas.microsoft.com/office/drawing/2014/main" id="{2CB1B920-5FA2-F6AD-6E74-13F0B6621E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2296400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" name="Google Shape;45;p48">
            <a:extLst>
              <a:ext uri="{FF2B5EF4-FFF2-40B4-BE49-F238E27FC236}">
                <a16:creationId xmlns:a16="http://schemas.microsoft.com/office/drawing/2014/main" id="{D6BCF537-28CA-B8FF-E51B-83BF0E7BB2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latin typeface="+mj-l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12212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50;p72">
            <a:extLst>
              <a:ext uri="{FF2B5EF4-FFF2-40B4-BE49-F238E27FC236}">
                <a16:creationId xmlns:a16="http://schemas.microsoft.com/office/drawing/2014/main" id="{DB8BD5B4-9E90-62E0-866D-F5C17D0476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" name="Google Shape;51;p72">
            <a:extLst>
              <a:ext uri="{FF2B5EF4-FFF2-40B4-BE49-F238E27FC236}">
                <a16:creationId xmlns:a16="http://schemas.microsoft.com/office/drawing/2014/main" id="{E199B051-921C-627A-AE89-615A233D3D3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172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baseline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" name="Google Shape;63;p74">
            <a:extLst>
              <a:ext uri="{FF2B5EF4-FFF2-40B4-BE49-F238E27FC236}">
                <a16:creationId xmlns:a16="http://schemas.microsoft.com/office/drawing/2014/main" id="{2CB1B920-5FA2-F6AD-6E74-13F0B6621E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5185859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" name="Google Shape;45;p48">
            <a:extLst>
              <a:ext uri="{FF2B5EF4-FFF2-40B4-BE49-F238E27FC236}">
                <a16:creationId xmlns:a16="http://schemas.microsoft.com/office/drawing/2014/main" id="{D6BCF537-28CA-B8FF-E51B-83BF0E7BB2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latin typeface="+mj-l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55684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50;p72">
            <a:extLst>
              <a:ext uri="{FF2B5EF4-FFF2-40B4-BE49-F238E27FC236}">
                <a16:creationId xmlns:a16="http://schemas.microsoft.com/office/drawing/2014/main" id="{DB8BD5B4-9E90-62E0-866D-F5C17D0476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" name="Google Shape;51;p72">
            <a:extLst>
              <a:ext uri="{FF2B5EF4-FFF2-40B4-BE49-F238E27FC236}">
                <a16:creationId xmlns:a16="http://schemas.microsoft.com/office/drawing/2014/main" id="{E199B051-921C-627A-AE89-615A233D3D3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172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baseline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" name="Google Shape;63;p74">
            <a:extLst>
              <a:ext uri="{FF2B5EF4-FFF2-40B4-BE49-F238E27FC236}">
                <a16:creationId xmlns:a16="http://schemas.microsoft.com/office/drawing/2014/main" id="{2CB1B920-5FA2-F6AD-6E74-13F0B6621E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5802072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63;p74">
            <a:extLst>
              <a:ext uri="{FF2B5EF4-FFF2-40B4-BE49-F238E27FC236}">
                <a16:creationId xmlns:a16="http://schemas.microsoft.com/office/drawing/2014/main" id="{89AD6CEC-D312-5673-CD86-3A62E5DB33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4154864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2"/>
          <p:cNvSpPr txBox="1">
            <a:spLocks noGrp="1"/>
          </p:cNvSpPr>
          <p:nvPr>
            <p:ph type="title"/>
          </p:nvPr>
        </p:nvSpPr>
        <p:spPr>
          <a:xfrm>
            <a:off x="838200" y="384725"/>
            <a:ext cx="10515600" cy="88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2"/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1" name="Google Shape;51;p72"/>
          <p:cNvSpPr txBox="1">
            <a:spLocks noGrp="1"/>
          </p:cNvSpPr>
          <p:nvPr>
            <p:ph type="body" idx="2"/>
          </p:nvPr>
        </p:nvSpPr>
        <p:spPr>
          <a:xfrm>
            <a:off x="6172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2" name="Google Shape;52;p72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3" name="Google Shape;53;p72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 with Circle Photos">
  <p:cSld name="Two Content with Circle Photos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3"/>
          <p:cNvSpPr txBox="1">
            <a:spLocks noGrp="1"/>
          </p:cNvSpPr>
          <p:nvPr>
            <p:ph type="title"/>
          </p:nvPr>
        </p:nvSpPr>
        <p:spPr>
          <a:xfrm>
            <a:off x="838200" y="384725"/>
            <a:ext cx="10515600" cy="88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3"/>
          <p:cNvSpPr txBox="1">
            <a:spLocks noGrp="1"/>
          </p:cNvSpPr>
          <p:nvPr>
            <p:ph type="body" idx="1"/>
          </p:nvPr>
        </p:nvSpPr>
        <p:spPr>
          <a:xfrm>
            <a:off x="838200" y="2809461"/>
            <a:ext cx="5181600" cy="3134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7" name="Google Shape;57;p73"/>
          <p:cNvSpPr txBox="1">
            <a:spLocks noGrp="1"/>
          </p:cNvSpPr>
          <p:nvPr>
            <p:ph type="body" idx="2"/>
          </p:nvPr>
        </p:nvSpPr>
        <p:spPr>
          <a:xfrm>
            <a:off x="6172200" y="2809461"/>
            <a:ext cx="5181600" cy="3134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8" name="Google Shape;58;p73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9" name="Google Shape;59;p73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0" name="Google Shape;60;p73"/>
          <p:cNvSpPr>
            <a:spLocks noGrp="1"/>
          </p:cNvSpPr>
          <p:nvPr>
            <p:ph type="pic" idx="3"/>
          </p:nvPr>
        </p:nvSpPr>
        <p:spPr>
          <a:xfrm>
            <a:off x="917713" y="1268413"/>
            <a:ext cx="1467678" cy="1467677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p73"/>
          <p:cNvSpPr>
            <a:spLocks noGrp="1"/>
          </p:cNvSpPr>
          <p:nvPr>
            <p:ph type="pic" idx="4"/>
          </p:nvPr>
        </p:nvSpPr>
        <p:spPr>
          <a:xfrm>
            <a:off x="6096000" y="1268412"/>
            <a:ext cx="1467678" cy="1467677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838200" y="384725"/>
            <a:ext cx="10515600" cy="88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24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D497B82-CE9D-4C55-5879-AAAF2701DA22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102836851"/>
              </p:ext>
            </p:extLst>
          </p:nvPr>
        </p:nvGraphicFramePr>
        <p:xfrm>
          <a:off x="424249" y="1056660"/>
          <a:ext cx="11343502" cy="47446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2D7E93DC-D72D-7AF2-8CA2-CA94943936B1}"/>
              </a:ext>
            </a:extLst>
          </p:cNvPr>
          <p:cNvGrpSpPr/>
          <p:nvPr userDrawn="1"/>
        </p:nvGrpSpPr>
        <p:grpSpPr>
          <a:xfrm>
            <a:off x="424249" y="378085"/>
            <a:ext cx="6082893" cy="469557"/>
            <a:chOff x="424249" y="378085"/>
            <a:chExt cx="6082893" cy="4695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A803CC0-5534-BF54-0003-B6220F20974A}"/>
                </a:ext>
              </a:extLst>
            </p:cNvPr>
            <p:cNvSpPr/>
            <p:nvPr/>
          </p:nvSpPr>
          <p:spPr>
            <a:xfrm>
              <a:off x="424249" y="378085"/>
              <a:ext cx="6082893" cy="469557"/>
            </a:xfrm>
            <a:prstGeom prst="rect">
              <a:avLst/>
            </a:prstGeom>
            <a:solidFill>
              <a:srgbClr val="DA7841"/>
            </a:solidFill>
            <a:ln>
              <a:noFill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FA83806-2F95-8FEC-436B-BAD55147C374}"/>
                </a:ext>
              </a:extLst>
            </p:cNvPr>
            <p:cNvSpPr txBox="1"/>
            <p:nvPr/>
          </p:nvSpPr>
          <p:spPr>
            <a:xfrm>
              <a:off x="843349" y="443586"/>
              <a:ext cx="5244693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Proxima Nova" panose="020B0604020202020204"/>
                </a:rPr>
                <a:t>https://www.meltzerhellrung.com/service/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906091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Introduction Slide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383;g2f95e617128_0_286" descr="Icon&#10;&#10;Description automatically generated">
            <a:extLst>
              <a:ext uri="{FF2B5EF4-FFF2-40B4-BE49-F238E27FC236}">
                <a16:creationId xmlns:a16="http://schemas.microsoft.com/office/drawing/2014/main" id="{8E210EC0-AA1C-B2A7-E816-6223A6E87104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427256" y="285101"/>
            <a:ext cx="848393" cy="88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87BBB29-C5DF-A95C-D32B-C703ABB43C8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782" y="826775"/>
            <a:ext cx="2763576" cy="2320166"/>
          </a:xfrm>
          <a:prstGeom prst="rect">
            <a:avLst/>
          </a:prstGeom>
        </p:spPr>
      </p:pic>
      <p:pic>
        <p:nvPicPr>
          <p:cNvPr id="6" name="Picture 5" descr="A white and grey award&#10;&#10;AI-generated content may be incorrect.">
            <a:extLst>
              <a:ext uri="{FF2B5EF4-FFF2-40B4-BE49-F238E27FC236}">
                <a16:creationId xmlns:a16="http://schemas.microsoft.com/office/drawing/2014/main" id="{ACFBE563-86D1-E21E-D4B9-64F2E603F3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04" t="23669" r="22958" b="1121"/>
          <a:stretch>
            <a:fillRect/>
          </a:stretch>
        </p:blipFill>
        <p:spPr>
          <a:xfrm>
            <a:off x="8487417" y="2901234"/>
            <a:ext cx="2348306" cy="2728656"/>
          </a:xfrm>
          <a:prstGeom prst="rect">
            <a:avLst/>
          </a:prstGeom>
        </p:spPr>
      </p:pic>
      <p:sp>
        <p:nvSpPr>
          <p:cNvPr id="67" name="Google Shape;67;p75"/>
          <p:cNvSpPr txBox="1">
            <a:spLocks noGrp="1" noRot="1" noMove="1" noResize="1" noEditPoints="1" noAdjustHandles="1" noChangeArrowheads="1" noChangeShapeType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8" name="Google Shape;68;p75"/>
          <p:cNvSpPr txBox="1">
            <a:spLocks noGrp="1" noRot="1" noMove="1" noResize="1" noEditPoints="1" noAdjustHandles="1" noChangeArrowheads="1" noChangeShapeType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Google Shape;381;g2f95e617128_0_286">
            <a:extLst>
              <a:ext uri="{FF2B5EF4-FFF2-40B4-BE49-F238E27FC236}">
                <a16:creationId xmlns:a16="http://schemas.microsoft.com/office/drawing/2014/main" id="{89054970-5F54-20AD-4C1E-22C9C37CFF4B}"/>
              </a:ext>
            </a:extLst>
          </p:cNvPr>
          <p:cNvSpPr txBox="1">
            <a:spLocks/>
          </p:cNvSpPr>
          <p:nvPr userDrawn="1"/>
        </p:nvSpPr>
        <p:spPr>
          <a:xfrm>
            <a:off x="1275648" y="1415845"/>
            <a:ext cx="7004133" cy="409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7625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Pts val="15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roxima Nova" panose="020B0604020202020204"/>
                <a:ea typeface="+mn-ea"/>
                <a:cs typeface="+mn-cs"/>
              </a:rPr>
              <a:t>Meltzer Hellrung combines an innovative service model, proprietary technology, and a creative immigration team </a:t>
            </a:r>
          </a:p>
          <a:p>
            <a:pPr marL="47625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Pts val="15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roxima Nova" panose="020B0604020202020204"/>
                <a:ea typeface="+mn-ea"/>
                <a:cs typeface="+mn-cs"/>
              </a:rPr>
              <a:t>200+ corporate clients: Global 200, Fortune 500, Venture-backed unicorns</a:t>
            </a:r>
          </a:p>
          <a:p>
            <a:pPr marL="47625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ysClr val="windowText" lastClr="000000"/>
              </a:buClr>
              <a:buSzPts val="15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roxima Nova" panose="020B0604020202020204"/>
                <a:ea typeface="+mn-ea"/>
                <a:cs typeface="+mn-cs"/>
              </a:rPr>
              <a:t>Recognized in 2023 by Crain Magazine as a top 100 best places to work in Chicago</a:t>
            </a:r>
          </a:p>
          <a:p>
            <a:pPr marL="47625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ysClr val="windowText" lastClr="000000"/>
              </a:buClr>
              <a:buSzPts val="15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Proxima Nova" panose="020B0604020202020204"/>
                <a:ea typeface="Aptos" panose="020B0004020202020204" pitchFamily="34" charset="0"/>
                <a:cs typeface="Arial" panose="020B0604020202020204" pitchFamily="34" charset="0"/>
              </a:rPr>
              <a:t>Meltzer Hellrung has been ranked in the Illinois Chambers Spotlight 2026 Guide and recognized as a top law firm handling high-quality work.</a:t>
            </a:r>
          </a:p>
          <a:p>
            <a:pPr marL="47625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ysClr val="windowText" lastClr="000000"/>
              </a:buClr>
              <a:buSzPts val="15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Proxima Nova" panose="020B0604020202020204"/>
                <a:ea typeface="Aptos" panose="020B0004020202020204" pitchFamily="34" charset="0"/>
                <a:cs typeface="Arial" panose="020B0604020202020204" pitchFamily="34" charset="0"/>
              </a:rPr>
              <a:t>Meltzer Hellrung has been named a 2025 Inc. Power Partner.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83D5A0-63A0-907F-8537-9FE6CF2CEED0}"/>
              </a:ext>
            </a:extLst>
          </p:cNvPr>
          <p:cNvSpPr txBox="1"/>
          <p:nvPr userDrawn="1"/>
        </p:nvSpPr>
        <p:spPr>
          <a:xfrm>
            <a:off x="1658431" y="399760"/>
            <a:ext cx="623856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E27A3D"/>
                </a:solidFill>
                <a:effectLst/>
                <a:uLnTx/>
                <a:uFillTx/>
                <a:latin typeface="Proxima Nova" panose="020B0604020202020204"/>
                <a:ea typeface="+mj-ea"/>
                <a:cs typeface="+mj-cs"/>
                <a:sym typeface="Proxima Nova"/>
              </a:rPr>
              <a:t>INTRODUCTION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2513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1_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417;g2f95e617128_0_321">
            <a:extLst>
              <a:ext uri="{FF2B5EF4-FFF2-40B4-BE49-F238E27FC236}">
                <a16:creationId xmlns:a16="http://schemas.microsoft.com/office/drawing/2014/main" id="{FA7D72B9-C58A-4042-6A2D-5CAFC8161A4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29250" y="1177422"/>
            <a:ext cx="10933500" cy="4887503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DD794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5B63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</p:txBody>
      </p:sp>
      <p:pic>
        <p:nvPicPr>
          <p:cNvPr id="4" name="Google Shape;383;g2f95e617128_0_286" descr="Icon&#10;&#10;Description automatically generated">
            <a:extLst>
              <a:ext uri="{FF2B5EF4-FFF2-40B4-BE49-F238E27FC236}">
                <a16:creationId xmlns:a16="http://schemas.microsoft.com/office/drawing/2014/main" id="{8E210EC0-AA1C-B2A7-E816-6223A6E87104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427256" y="285101"/>
            <a:ext cx="848393" cy="8841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75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8" name="Google Shape;68;p75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Google Shape;420;g2f95e617128_0_321">
            <a:extLst>
              <a:ext uri="{FF2B5EF4-FFF2-40B4-BE49-F238E27FC236}">
                <a16:creationId xmlns:a16="http://schemas.microsoft.com/office/drawing/2014/main" id="{54AB970A-C9EB-EB6F-4F7B-8CE6CD47A11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886402" y="3640519"/>
            <a:ext cx="45309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5A5B63">
                    <a:lumMod val="75000"/>
                  </a:srgbClr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Efficient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5A5B63">
                  <a:lumMod val="75000"/>
                </a:srgbClr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</p:txBody>
      </p:sp>
      <p:sp>
        <p:nvSpPr>
          <p:cNvPr id="10" name="Google Shape;421;g2f95e617128_0_321">
            <a:extLst>
              <a:ext uri="{FF2B5EF4-FFF2-40B4-BE49-F238E27FC236}">
                <a16:creationId xmlns:a16="http://schemas.microsoft.com/office/drawing/2014/main" id="{CEE07B77-02B6-4B78-5CE2-FD55F358BC2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488990" y="1651574"/>
            <a:ext cx="45309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5A5B63">
                    <a:lumMod val="75000"/>
                  </a:srgbClr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Client-focused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5A5B63">
                  <a:lumMod val="75000"/>
                </a:srgbClr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</p:txBody>
      </p:sp>
      <p:sp>
        <p:nvSpPr>
          <p:cNvPr id="11" name="Google Shape;422;g2f95e617128_0_321">
            <a:extLst>
              <a:ext uri="{FF2B5EF4-FFF2-40B4-BE49-F238E27FC236}">
                <a16:creationId xmlns:a16="http://schemas.microsoft.com/office/drawing/2014/main" id="{BFD6BC15-D4CB-DC86-9072-DC372F80EB5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341458" y="3640519"/>
            <a:ext cx="482596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5A5B63">
                    <a:lumMod val="75000"/>
                  </a:srgbClr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Program Management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5A5B63">
                  <a:lumMod val="75000"/>
                </a:srgbClr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</p:txBody>
      </p:sp>
      <p:sp>
        <p:nvSpPr>
          <p:cNvPr id="12" name="Google Shape;423;g2f95e617128_0_321">
            <a:extLst>
              <a:ext uri="{FF2B5EF4-FFF2-40B4-BE49-F238E27FC236}">
                <a16:creationId xmlns:a16="http://schemas.microsoft.com/office/drawing/2014/main" id="{370F6958-98BD-F21F-5F02-7A6CC8B61B30}"/>
              </a:ext>
            </a:extLst>
          </p:cNvPr>
          <p:cNvSpPr txBox="1">
            <a:spLocks/>
          </p:cNvSpPr>
          <p:nvPr userDrawn="1"/>
        </p:nvSpPr>
        <p:spPr>
          <a:xfrm>
            <a:off x="886402" y="2236310"/>
            <a:ext cx="45309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8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Average Email Response Time: 4.5 hours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</p:txBody>
      </p:sp>
      <p:sp>
        <p:nvSpPr>
          <p:cNvPr id="14" name="Google Shape;424;g2f95e617128_0_321">
            <a:extLst>
              <a:ext uri="{FF2B5EF4-FFF2-40B4-BE49-F238E27FC236}">
                <a16:creationId xmlns:a16="http://schemas.microsoft.com/office/drawing/2014/main" id="{3D047E13-56F4-4DBA-6CEA-9973EC9DA18D}"/>
              </a:ext>
            </a:extLst>
          </p:cNvPr>
          <p:cNvSpPr txBox="1">
            <a:spLocks/>
          </p:cNvSpPr>
          <p:nvPr userDrawn="1"/>
        </p:nvSpPr>
        <p:spPr>
          <a:xfrm>
            <a:off x="6488990" y="2420976"/>
            <a:ext cx="45309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8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91+ NPS Scores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</p:txBody>
      </p:sp>
      <p:sp>
        <p:nvSpPr>
          <p:cNvPr id="15" name="Google Shape;425;g2f95e617128_0_321">
            <a:extLst>
              <a:ext uri="{FF2B5EF4-FFF2-40B4-BE49-F238E27FC236}">
                <a16:creationId xmlns:a16="http://schemas.microsoft.com/office/drawing/2014/main" id="{2343C3FB-3BD6-E90E-7C90-2BB7E5965B11}"/>
              </a:ext>
            </a:extLst>
          </p:cNvPr>
          <p:cNvSpPr txBox="1">
            <a:spLocks/>
          </p:cNvSpPr>
          <p:nvPr userDrawn="1"/>
        </p:nvSpPr>
        <p:spPr>
          <a:xfrm>
            <a:off x="886402" y="4340838"/>
            <a:ext cx="45309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8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Transfer case turnaround: 10 business days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</p:txBody>
      </p:sp>
      <p:sp>
        <p:nvSpPr>
          <p:cNvPr id="16" name="Google Shape;426;g2f95e617128_0_321">
            <a:extLst>
              <a:ext uri="{FF2B5EF4-FFF2-40B4-BE49-F238E27FC236}">
                <a16:creationId xmlns:a16="http://schemas.microsoft.com/office/drawing/2014/main" id="{42E5CB79-39F9-C920-CCDF-79A875275191}"/>
              </a:ext>
            </a:extLst>
          </p:cNvPr>
          <p:cNvSpPr txBox="1">
            <a:spLocks/>
          </p:cNvSpPr>
          <p:nvPr userDrawn="1"/>
        </p:nvSpPr>
        <p:spPr>
          <a:xfrm>
            <a:off x="6488990" y="4340838"/>
            <a:ext cx="45309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8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Account team, regular touchpoints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</p:txBody>
      </p:sp>
      <p:sp>
        <p:nvSpPr>
          <p:cNvPr id="17" name="Google Shape;421;g2f95e617128_0_321">
            <a:extLst>
              <a:ext uri="{FF2B5EF4-FFF2-40B4-BE49-F238E27FC236}">
                <a16:creationId xmlns:a16="http://schemas.microsoft.com/office/drawing/2014/main" id="{86C86C13-D4C8-3A38-4CC0-B91FCEC72F1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886402" y="1651574"/>
            <a:ext cx="45309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5A5B63">
                    <a:lumMod val="75000"/>
                  </a:srgbClr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Responsive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5A5B63">
                  <a:lumMod val="75000"/>
                </a:srgbClr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</p:txBody>
      </p:sp>
      <p:cxnSp>
        <p:nvCxnSpPr>
          <p:cNvPr id="8" name="Google Shape;418;g2f95e617128_0_321">
            <a:extLst>
              <a:ext uri="{FF2B5EF4-FFF2-40B4-BE49-F238E27FC236}">
                <a16:creationId xmlns:a16="http://schemas.microsoft.com/office/drawing/2014/main" id="{FB8E7D3A-078F-770C-D5DC-1FD1AEDE0CEF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6096000" y="1739239"/>
            <a:ext cx="0" cy="3200400"/>
          </a:xfrm>
          <a:prstGeom prst="straightConnector1">
            <a:avLst/>
          </a:prstGeom>
          <a:noFill/>
          <a:ln w="12700" cap="flat" cmpd="sng">
            <a:solidFill>
              <a:srgbClr val="DD794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792B168-A32D-CD5C-B495-41C1C8F3FB23}"/>
              </a:ext>
            </a:extLst>
          </p:cNvPr>
          <p:cNvSpPr txBox="1"/>
          <p:nvPr userDrawn="1"/>
        </p:nvSpPr>
        <p:spPr>
          <a:xfrm>
            <a:off x="1570617" y="396545"/>
            <a:ext cx="623856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E27A3D"/>
                </a:solidFill>
                <a:effectLst/>
                <a:uLnTx/>
                <a:uFillTx/>
                <a:latin typeface="Proxima Nova" panose="020B0604020202020204"/>
                <a:ea typeface="+mj-ea"/>
                <a:cs typeface="+mj-cs"/>
                <a:sym typeface="Proxima Nova"/>
              </a:rPr>
              <a:t>INTRODUCTION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93545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1_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75"/>
          <p:cNvSpPr txBox="1">
            <a:spLocks noGrp="1" noRot="1" noMove="1" noResize="1" noEditPoints="1" noAdjustHandles="1" noChangeArrowheads="1" noChangeShapeType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8" name="Google Shape;68;p75"/>
          <p:cNvSpPr txBox="1">
            <a:spLocks noGrp="1" noRot="1" noMove="1" noResize="1" noEditPoints="1" noAdjustHandles="1" noChangeArrowheads="1" noChangeShapeType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oogle Shape;398;g2f95e617128_0_299" descr="Icon&#10;&#10;Description automatically generated">
            <a:extLst>
              <a:ext uri="{FF2B5EF4-FFF2-40B4-BE49-F238E27FC236}">
                <a16:creationId xmlns:a16="http://schemas.microsoft.com/office/drawing/2014/main" id="{03E9B897-10FB-8714-85A2-76D663DB5D44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603504" y="109728"/>
            <a:ext cx="2139695" cy="1729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415;g2f95e617128_0_313">
            <a:extLst>
              <a:ext uri="{FF2B5EF4-FFF2-40B4-BE49-F238E27FC236}">
                <a16:creationId xmlns:a16="http://schemas.microsoft.com/office/drawing/2014/main" id="{9B7EF5CD-1438-549B-B102-E8E40C53F82C}"/>
              </a:ext>
            </a:extLst>
          </p:cNvPr>
          <p:cNvPicPr preferRelativeResize="0">
            <a:picLocks/>
          </p:cNvPicPr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2917861" y="1924621"/>
            <a:ext cx="8435882" cy="397696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C063377-AC94-545B-7A01-4C8EA0F5C646}"/>
              </a:ext>
            </a:extLst>
          </p:cNvPr>
          <p:cNvSpPr>
            <a:spLocks/>
          </p:cNvSpPr>
          <p:nvPr userDrawn="1"/>
        </p:nvSpPr>
        <p:spPr>
          <a:xfrm>
            <a:off x="2743199" y="451757"/>
            <a:ext cx="8610544" cy="1387544"/>
          </a:xfrm>
          <a:prstGeom prst="rect">
            <a:avLst/>
          </a:prstGeom>
          <a:solidFill>
            <a:srgbClr val="54658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5B63"/>
              </a:buClr>
              <a:buSzPts val="28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xima Nova" panose="020B0604020202020204"/>
                <a:ea typeface="+mn-ea"/>
                <a:cs typeface="+mn-cs"/>
                <a:sym typeface="Arial"/>
              </a:rPr>
              <a:t>Our proprietary immigration program management platform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ts val="28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xima Nova" panose="020B0604020202020204"/>
                <a:ea typeface="+mn-ea"/>
                <a:cs typeface="+mn-cs"/>
                <a:sym typeface="Arial"/>
              </a:rPr>
              <a:t>Drives process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xima Nova" panose="020B0604020202020204"/>
                <a:ea typeface="Arial"/>
                <a:cs typeface="Arial"/>
                <a:sym typeface="Arial"/>
              </a:rPr>
              <a:t> efficiency, transparency,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xima Nova" panose="020B0604020202020204"/>
                <a:ea typeface="+mn-ea"/>
                <a:cs typeface="+mn-cs"/>
                <a:sym typeface="Arial"/>
              </a:rPr>
              <a:t>and centralization of all immigration information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C9CCB9-E8F3-F841-0431-7A925229F3EC}"/>
              </a:ext>
            </a:extLst>
          </p:cNvPr>
          <p:cNvSpPr>
            <a:spLocks/>
          </p:cNvSpPr>
          <p:nvPr userDrawn="1"/>
        </p:nvSpPr>
        <p:spPr>
          <a:xfrm>
            <a:off x="603504" y="1924621"/>
            <a:ext cx="2139695" cy="406228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" panose="020B0604020202020204"/>
                <a:ea typeface="+mn-ea"/>
                <a:cs typeface="+mn-cs"/>
                <a:sym typeface="Arial"/>
              </a:rPr>
              <a:t>Core Features: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oxima Nova" panose="020B0604020202020204"/>
              <a:ea typeface="+mn-ea"/>
              <a:cs typeface="+mn-cs"/>
              <a:sym typeface="Arial"/>
            </a:endParaRPr>
          </a:p>
          <a:p>
            <a:pPr marL="3365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" panose="020B0604020202020204"/>
                <a:ea typeface="+mn-ea"/>
                <a:cs typeface="+mn-cs"/>
                <a:sym typeface="Arial"/>
              </a:rPr>
              <a:t>Dashboards that drive transparency </a:t>
            </a:r>
          </a:p>
          <a:p>
            <a:pPr marL="3365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" panose="020B0604020202020204"/>
                <a:ea typeface="+mn-ea"/>
                <a:cs typeface="+mn-cs"/>
                <a:sym typeface="Arial"/>
              </a:rPr>
              <a:t>Efficient workflow automations that save time</a:t>
            </a:r>
          </a:p>
          <a:p>
            <a:pPr marL="3365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" panose="020B0604020202020204"/>
                <a:ea typeface="+mn-ea"/>
                <a:cs typeface="+mn-cs"/>
                <a:sym typeface="Arial"/>
              </a:rPr>
              <a:t>Extensive immigration reporting capabilities  </a:t>
            </a:r>
          </a:p>
          <a:p>
            <a:pPr marL="3365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" panose="020B0604020202020204"/>
                <a:ea typeface="+mn-ea"/>
                <a:cs typeface="+mn-cs"/>
                <a:sym typeface="Arial"/>
              </a:rPr>
              <a:t>Comprehensive knowledge center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AA31355-A767-B4BB-C030-40F12CC5429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82993" y="561804"/>
            <a:ext cx="1450974" cy="99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54968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1_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75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8" name="Google Shape;68;p75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oogle Shape;404;g27296a242a3_0_372" descr="Icon&#10;&#10;Description automatically generated">
            <a:extLst>
              <a:ext uri="{FF2B5EF4-FFF2-40B4-BE49-F238E27FC236}">
                <a16:creationId xmlns:a16="http://schemas.microsoft.com/office/drawing/2014/main" id="{0F6CFC23-840B-5D76-A5EE-E065D1C95F71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883404" y="729052"/>
            <a:ext cx="717753" cy="69095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407;g27296a242a3_0_372">
            <a:extLst>
              <a:ext uri="{FF2B5EF4-FFF2-40B4-BE49-F238E27FC236}">
                <a16:creationId xmlns:a16="http://schemas.microsoft.com/office/drawing/2014/main" id="{E5FE8B9B-D7E5-FD64-2690-095FE5218637}"/>
              </a:ext>
            </a:extLst>
          </p:cNvPr>
          <p:cNvSpPr txBox="1"/>
          <p:nvPr userDrawn="1"/>
        </p:nvSpPr>
        <p:spPr>
          <a:xfrm>
            <a:off x="883404" y="1496612"/>
            <a:ext cx="6447294" cy="386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6955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3F6955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Name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Title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ct val="100000"/>
              <a:buFont typeface="Arial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5A5B63"/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Description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 </a:t>
            </a:r>
          </a:p>
        </p:txBody>
      </p:sp>
      <p:sp>
        <p:nvSpPr>
          <p:cNvPr id="9" name="Online Image Placeholder 8">
            <a:extLst>
              <a:ext uri="{FF2B5EF4-FFF2-40B4-BE49-F238E27FC236}">
                <a16:creationId xmlns:a16="http://schemas.microsoft.com/office/drawing/2014/main" id="{F62988F8-2E87-1DBE-FEBB-2E72880EF678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>
          <a:xfrm>
            <a:off x="7912086" y="729052"/>
            <a:ext cx="3623047" cy="3623047"/>
          </a:xfrm>
          <a:prstGeom prst="flowChartConnector">
            <a:avLst/>
          </a:prstGeom>
          <a:ln w="28575">
            <a:solidFill>
              <a:schemeClr val="accent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" name="Google Shape;403;g27296a242a3_0_372">
            <a:extLst>
              <a:ext uri="{FF2B5EF4-FFF2-40B4-BE49-F238E27FC236}">
                <a16:creationId xmlns:a16="http://schemas.microsoft.com/office/drawing/2014/main" id="{85E23B2B-BA0F-F091-6FC5-F53F9EF613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80106" y="734859"/>
            <a:ext cx="3809187" cy="690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2000" b="1" u="sng" dirty="0">
                <a:solidFill>
                  <a:schemeClr val="tx1"/>
                </a:solidFill>
                <a:latin typeface="Proxima Nova"/>
                <a:ea typeface="Proxima Nova"/>
                <a:cs typeface="Proxima Nova"/>
                <a:sym typeface="Proxima Nova"/>
              </a:rPr>
              <a:t>PRESENTERS</a:t>
            </a:r>
          </a:p>
        </p:txBody>
      </p:sp>
    </p:spTree>
    <p:extLst>
      <p:ext uri="{BB962C8B-B14F-4D97-AF65-F5344CB8AC3E}">
        <p14:creationId xmlns:p14="http://schemas.microsoft.com/office/powerpoint/2010/main" val="161728128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Michael Turansick Profile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75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8" name="Google Shape;68;p75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oogle Shape;404;g27296a242a3_0_372" descr="Icon&#10;&#10;Description automatically generated">
            <a:extLst>
              <a:ext uri="{FF2B5EF4-FFF2-40B4-BE49-F238E27FC236}">
                <a16:creationId xmlns:a16="http://schemas.microsoft.com/office/drawing/2014/main" id="{0F6CFC23-840B-5D76-A5EE-E065D1C95F71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883404" y="729052"/>
            <a:ext cx="717753" cy="69095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407;g27296a242a3_0_372">
            <a:extLst>
              <a:ext uri="{FF2B5EF4-FFF2-40B4-BE49-F238E27FC236}">
                <a16:creationId xmlns:a16="http://schemas.microsoft.com/office/drawing/2014/main" id="{E5FE8B9B-D7E5-FD64-2690-095FE52186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883404" y="1496612"/>
            <a:ext cx="6447294" cy="386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6955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3F6955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Michael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3F6955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Turansick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3F6955"/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Senior Counsel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With 30+ years of immigration law experience. He has advised Fortune 100 companies and startups on strategy, compliance, and policy. A former Managing Partner and AILA policy counsel, Michael brings deep expertise and practical insight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 </a:t>
            </a:r>
          </a:p>
        </p:txBody>
      </p:sp>
      <p:sp>
        <p:nvSpPr>
          <p:cNvPr id="5" name="Google Shape;403;g27296a242a3_0_372">
            <a:extLst>
              <a:ext uri="{FF2B5EF4-FFF2-40B4-BE49-F238E27FC236}">
                <a16:creationId xmlns:a16="http://schemas.microsoft.com/office/drawing/2014/main" id="{85E23B2B-BA0F-F091-6FC5-F53F9EF6135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1780106" y="734859"/>
            <a:ext cx="3809187" cy="690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2000" b="1" u="sng" dirty="0">
                <a:solidFill>
                  <a:schemeClr val="tx1"/>
                </a:solidFill>
                <a:latin typeface="Proxima Nova"/>
                <a:ea typeface="Proxima Nova"/>
                <a:cs typeface="Proxima Nova"/>
                <a:sym typeface="Proxima Nova"/>
              </a:rPr>
              <a:t>PRESENTERS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951347-AEE7-4D8E-81C5-7090F87958B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7" b="10897"/>
          <a:stretch>
            <a:fillRect/>
          </a:stretch>
        </p:blipFill>
        <p:spPr>
          <a:xfrm>
            <a:off x="7952726" y="695738"/>
            <a:ext cx="3623047" cy="3623047"/>
          </a:xfrm>
          <a:prstGeom prst="ellipse">
            <a:avLst/>
          </a:prstGeom>
          <a:ln w="28575">
            <a:solidFill>
              <a:srgbClr val="E27A3D"/>
            </a:solidFill>
          </a:ln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34716520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Matt M Profile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75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8" name="Google Shape;68;p75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oogle Shape;404;g27296a242a3_0_372" descr="Icon&#10;&#10;Description automatically generated">
            <a:extLst>
              <a:ext uri="{FF2B5EF4-FFF2-40B4-BE49-F238E27FC236}">
                <a16:creationId xmlns:a16="http://schemas.microsoft.com/office/drawing/2014/main" id="{0F6CFC23-840B-5D76-A5EE-E065D1C95F71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883404" y="729052"/>
            <a:ext cx="717753" cy="69095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407;g27296a242a3_0_372">
            <a:extLst>
              <a:ext uri="{FF2B5EF4-FFF2-40B4-BE49-F238E27FC236}">
                <a16:creationId xmlns:a16="http://schemas.microsoft.com/office/drawing/2014/main" id="{E5FE8B9B-D7E5-FD64-2690-095FE52186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883404" y="1496612"/>
            <a:ext cx="6447294" cy="386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6955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3F6955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MATTHEW MELTZER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Co-Founder and Managing Partner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Specializes in assisting foreign companies to enter the U.S. market and building custom solutions for entrepreneurial and high net-worth clients. Most recently recognized as one of Crain's Chicago Business Notable Leaders in Accounting, Consulting &amp; Law,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 </a:t>
            </a:r>
          </a:p>
        </p:txBody>
      </p:sp>
      <p:sp>
        <p:nvSpPr>
          <p:cNvPr id="5" name="Google Shape;403;g27296a242a3_0_372">
            <a:extLst>
              <a:ext uri="{FF2B5EF4-FFF2-40B4-BE49-F238E27FC236}">
                <a16:creationId xmlns:a16="http://schemas.microsoft.com/office/drawing/2014/main" id="{85E23B2B-BA0F-F091-6FC5-F53F9EF6135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1780106" y="734859"/>
            <a:ext cx="3809187" cy="690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2000" b="1" u="sng" dirty="0">
                <a:solidFill>
                  <a:schemeClr val="tx1"/>
                </a:solidFill>
                <a:latin typeface="Proxima Nova"/>
                <a:ea typeface="Proxima Nova"/>
                <a:cs typeface="Proxima Nova"/>
                <a:sym typeface="Proxima Nova"/>
              </a:rPr>
              <a:t>PRESENTERS</a:t>
            </a:r>
          </a:p>
        </p:txBody>
      </p:sp>
      <p:pic>
        <p:nvPicPr>
          <p:cNvPr id="7" name="Picture 6" descr="A person wearing glasses and a red jacket&#10;&#10;AI-generated content may be incorrect.">
            <a:extLst>
              <a:ext uri="{FF2B5EF4-FFF2-40B4-BE49-F238E27FC236}">
                <a16:creationId xmlns:a16="http://schemas.microsoft.com/office/drawing/2014/main" id="{730D089A-ECC7-D336-2BC1-C7944E1727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" r="2015"/>
          <a:stretch>
            <a:fillRect/>
          </a:stretch>
        </p:blipFill>
        <p:spPr>
          <a:xfrm>
            <a:off x="7972746" y="691589"/>
            <a:ext cx="3621024" cy="3621024"/>
          </a:xfrm>
          <a:prstGeom prst="ellipse">
            <a:avLst/>
          </a:prstGeom>
          <a:ln w="38100">
            <a:solidFill>
              <a:srgbClr val="C59A2C"/>
            </a:solidFill>
          </a:ln>
        </p:spPr>
      </p:pic>
    </p:spTree>
    <p:extLst>
      <p:ext uri="{BB962C8B-B14F-4D97-AF65-F5344CB8AC3E}">
        <p14:creationId xmlns:p14="http://schemas.microsoft.com/office/powerpoint/2010/main" val="243055858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Matt H Profile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75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8" name="Google Shape;68;p75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oogle Shape;404;g27296a242a3_0_372" descr="Icon&#10;&#10;Description automatically generated">
            <a:extLst>
              <a:ext uri="{FF2B5EF4-FFF2-40B4-BE49-F238E27FC236}">
                <a16:creationId xmlns:a16="http://schemas.microsoft.com/office/drawing/2014/main" id="{0F6CFC23-840B-5D76-A5EE-E065D1C95F71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883404" y="729052"/>
            <a:ext cx="717753" cy="69095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407;g27296a242a3_0_372">
            <a:extLst>
              <a:ext uri="{FF2B5EF4-FFF2-40B4-BE49-F238E27FC236}">
                <a16:creationId xmlns:a16="http://schemas.microsoft.com/office/drawing/2014/main" id="{E5FE8B9B-D7E5-FD64-2690-095FE52186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883404" y="1496612"/>
            <a:ext cx="6447294" cy="386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6955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3F6955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MATTHEW HELLRUNG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Co-Founder and Managing Partner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Specializes in scaling immigration programs for high-growth clients via immigration policy creation and stakeholder training. Matthew has represented clients from a variety of industries, including information technology, engineering, education, manufacturing, and entertainment industries.</a:t>
            </a:r>
          </a:p>
        </p:txBody>
      </p:sp>
      <p:sp>
        <p:nvSpPr>
          <p:cNvPr id="5" name="Google Shape;403;g27296a242a3_0_372">
            <a:extLst>
              <a:ext uri="{FF2B5EF4-FFF2-40B4-BE49-F238E27FC236}">
                <a16:creationId xmlns:a16="http://schemas.microsoft.com/office/drawing/2014/main" id="{85E23B2B-BA0F-F091-6FC5-F53F9EF6135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1780106" y="734859"/>
            <a:ext cx="3809187" cy="690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oxima Nova"/>
                <a:ea typeface="Proxima Nova"/>
                <a:cs typeface="Proxima Nova"/>
                <a:sym typeface="Proxima Nova"/>
              </a:rPr>
              <a:t>PRESENTERS</a:t>
            </a:r>
            <a:endParaRPr lang="en-US" sz="2000" b="1" u="sng" dirty="0">
              <a:solidFill>
                <a:schemeClr val="tx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" name="Picture 3" descr="A person in a suit and tie&#10;&#10;AI-generated content may be incorrect.">
            <a:extLst>
              <a:ext uri="{FF2B5EF4-FFF2-40B4-BE49-F238E27FC236}">
                <a16:creationId xmlns:a16="http://schemas.microsoft.com/office/drawing/2014/main" id="{4395BC11-12DA-18D7-5457-28E886CEB0C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707" y="681873"/>
            <a:ext cx="3630006" cy="3630006"/>
          </a:xfrm>
          <a:prstGeom prst="ellipse">
            <a:avLst/>
          </a:prstGeom>
          <a:ln w="38100">
            <a:solidFill>
              <a:srgbClr val="ED7D31"/>
            </a:solidFill>
          </a:ln>
        </p:spPr>
      </p:pic>
    </p:spTree>
    <p:extLst>
      <p:ext uri="{BB962C8B-B14F-4D97-AF65-F5344CB8AC3E}">
        <p14:creationId xmlns:p14="http://schemas.microsoft.com/office/powerpoint/2010/main" val="355155315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preserve="1" userDrawn="1">
  <p:cSld name="1_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people standing in front of confetti&#10;&#10;AI-generated content may be incorrect.">
            <a:extLst>
              <a:ext uri="{FF2B5EF4-FFF2-40B4-BE49-F238E27FC236}">
                <a16:creationId xmlns:a16="http://schemas.microsoft.com/office/drawing/2014/main" id="{25A55A69-3A29-A267-2EE6-484B0AAB603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" b="-1"/>
          <a:stretch>
            <a:fillRect/>
          </a:stretch>
        </p:blipFill>
        <p:spPr>
          <a:xfrm>
            <a:off x="1326333" y="51350"/>
            <a:ext cx="9539335" cy="6755299"/>
          </a:xfrm>
          <a:prstGeom prst="rect">
            <a:avLst/>
          </a:prstGeom>
        </p:spPr>
      </p:pic>
      <p:pic>
        <p:nvPicPr>
          <p:cNvPr id="4" name="Picture 3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922788C7-EF7F-AD57-DC95-4DEBED276E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912" y="2368116"/>
            <a:ext cx="1592177" cy="1592177"/>
          </a:xfrm>
          <a:prstGeom prst="rect">
            <a:avLst/>
          </a:prstGeom>
          <a:ln w="76200">
            <a:noFill/>
          </a:ln>
        </p:spPr>
      </p:pic>
      <p:sp>
        <p:nvSpPr>
          <p:cNvPr id="67" name="Google Shape;67;p75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8" name="Google Shape;68;p75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91F99A99-BFFE-BCC9-CFB7-AFE5DE5C0E7E}"/>
              </a:ext>
            </a:extLst>
          </p:cNvPr>
          <p:cNvSpPr txBox="1">
            <a:spLocks/>
          </p:cNvSpPr>
          <p:nvPr userDrawn="1"/>
        </p:nvSpPr>
        <p:spPr>
          <a:xfrm>
            <a:off x="704022" y="1379444"/>
            <a:ext cx="10783956" cy="8726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5300" b="1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Proxima Nova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/>
                <a:sym typeface="Proxima Nova"/>
              </a:rPr>
              <a:t>Your feedback helps us improve and assists others in finding reliable immigration support. </a:t>
            </a:r>
            <a:b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/>
                <a:sym typeface="Proxima Nova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/>
                <a:sym typeface="Proxima Nova"/>
              </a:rPr>
              <a:t>Leave a Google review, we greatly appreciate it!</a:t>
            </a:r>
            <a:endParaRPr kumimoji="0" lang="en-PH" sz="2400" b="1" i="0" u="none" strike="noStrike" kern="0" cap="none" spc="0" normalizeH="0" baseline="0" noProof="0" dirty="0">
              <a:ln>
                <a:noFill/>
              </a:ln>
              <a:solidFill>
                <a:srgbClr val="5A5B63"/>
              </a:solidFill>
              <a:effectLst/>
              <a:uLnTx/>
              <a:uFillTx/>
              <a:latin typeface="Proxima Nova"/>
              <a:sym typeface="Proxima Nov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705676-224A-8682-A668-E63574C0CB58}"/>
              </a:ext>
            </a:extLst>
          </p:cNvPr>
          <p:cNvSpPr txBox="1"/>
          <p:nvPr userDrawn="1"/>
        </p:nvSpPr>
        <p:spPr>
          <a:xfrm>
            <a:off x="2013284" y="763891"/>
            <a:ext cx="8165432" cy="61555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>
                <a:ln>
                  <a:noFill/>
                </a:ln>
                <a:solidFill>
                  <a:srgbClr val="DD79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xima Nova" panose="020B0604020202020204"/>
                <a:sym typeface="Arial"/>
              </a:rPr>
              <a:t>THANK YOU FOR JOINING US TODAY! </a:t>
            </a:r>
          </a:p>
        </p:txBody>
      </p:sp>
    </p:spTree>
    <p:extLst>
      <p:ext uri="{BB962C8B-B14F-4D97-AF65-F5344CB8AC3E}">
        <p14:creationId xmlns:p14="http://schemas.microsoft.com/office/powerpoint/2010/main" val="201170989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555112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F81B6-B15E-6FFF-F64F-7BE517A500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F37386-A2BF-1746-DA4D-9074515C59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23558194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67DD5-F2A7-1EA6-8F92-FA84F31F5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Google Shape;40;g2f95e617128_0_588">
            <a:extLst>
              <a:ext uri="{FF2B5EF4-FFF2-40B4-BE49-F238E27FC236}">
                <a16:creationId xmlns:a16="http://schemas.microsoft.com/office/drawing/2014/main" id="{9F6B0FFD-76E3-1EE8-2985-39F864346586}"/>
              </a:ext>
            </a:extLst>
          </p:cNvPr>
          <p:cNvSpPr txBox="1"/>
          <p:nvPr userDrawn="1"/>
        </p:nvSpPr>
        <p:spPr>
          <a:xfrm>
            <a:off x="838200" y="6245137"/>
            <a:ext cx="60348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7A3D"/>
              </a:buClr>
              <a:buSzPts val="1400"/>
              <a:buFont typeface="Arial"/>
              <a:buNone/>
            </a:pPr>
            <a:r>
              <a:rPr lang="en-US" sz="1400" b="1" i="0" u="none" strike="noStrike" cap="none" dirty="0">
                <a:solidFill>
                  <a:srgbClr val="E27A3D"/>
                </a:solidFill>
                <a:latin typeface="Arial"/>
                <a:ea typeface="Arial"/>
                <a:cs typeface="Arial"/>
                <a:sym typeface="Arial"/>
              </a:rPr>
              <a:t>MELTZER HELLRUNG</a:t>
            </a:r>
            <a:r>
              <a:rPr lang="en-US" sz="1400" b="1" i="0" u="none" strike="noStrike" cap="none" dirty="0">
                <a:solidFill>
                  <a:srgbClr val="5A5B64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900" b="1" i="0" u="none" strike="noStrike" cap="none" dirty="0">
                <a:solidFill>
                  <a:srgbClr val="5A5B64"/>
                </a:solidFill>
                <a:latin typeface="Proxima Nova"/>
                <a:ea typeface="Proxima Nova"/>
                <a:cs typeface="Proxima Nova"/>
                <a:sym typeface="Proxima Nova"/>
              </a:rPr>
              <a:t>IMMIGRATION SOLUTIONS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109407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B0274-75D1-646F-02DF-C165CEB42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Google Shape;40;g2f95e617128_0_588">
            <a:extLst>
              <a:ext uri="{FF2B5EF4-FFF2-40B4-BE49-F238E27FC236}">
                <a16:creationId xmlns:a16="http://schemas.microsoft.com/office/drawing/2014/main" id="{FE2F4C63-CE0C-4B30-65EE-DFBC66E533CB}"/>
              </a:ext>
            </a:extLst>
          </p:cNvPr>
          <p:cNvSpPr txBox="1"/>
          <p:nvPr userDrawn="1"/>
        </p:nvSpPr>
        <p:spPr>
          <a:xfrm>
            <a:off x="838200" y="6200375"/>
            <a:ext cx="60348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7A3D"/>
              </a:buClr>
              <a:buSzPts val="1400"/>
              <a:buFont typeface="Arial"/>
              <a:buNone/>
            </a:pPr>
            <a:r>
              <a:rPr lang="en-US" sz="1400" b="1" i="0" u="none" strike="noStrike" cap="none" dirty="0">
                <a:solidFill>
                  <a:srgbClr val="E27A3D"/>
                </a:solidFill>
                <a:latin typeface="Arial"/>
                <a:ea typeface="Arial"/>
                <a:cs typeface="Arial"/>
                <a:sym typeface="Arial"/>
              </a:rPr>
              <a:t>MELTZER HELLRUNG</a:t>
            </a:r>
            <a:r>
              <a:rPr lang="en-US" sz="1400" b="1" i="0" u="none" strike="noStrike" cap="none" dirty="0">
                <a:solidFill>
                  <a:srgbClr val="5A5B64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900" b="1" i="0" u="none" strike="noStrike" cap="none" dirty="0">
                <a:solidFill>
                  <a:srgbClr val="5A5B64"/>
                </a:solidFill>
                <a:latin typeface="Proxima Nova"/>
                <a:ea typeface="Proxima Nova"/>
                <a:cs typeface="Proxima Nova"/>
                <a:sym typeface="Proxima Nova"/>
              </a:rPr>
              <a:t>IMMIGRATION SOLUTIONS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3493473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2f95e617128_0_595"/>
          <p:cNvSpPr txBox="1">
            <a:spLocks noGrp="1"/>
          </p:cNvSpPr>
          <p:nvPr>
            <p:ph type="title"/>
          </p:nvPr>
        </p:nvSpPr>
        <p:spPr>
          <a:xfrm>
            <a:off x="838200" y="384725"/>
            <a:ext cx="10515600" cy="8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g2f95e617128_0_595"/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g2f95e617128_0_595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g2f95e617128_0_595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" name="Google Shape;40;g2f95e617128_0_588">
            <a:extLst>
              <a:ext uri="{FF2B5EF4-FFF2-40B4-BE49-F238E27FC236}">
                <a16:creationId xmlns:a16="http://schemas.microsoft.com/office/drawing/2014/main" id="{5CA76A6D-4BBB-B711-BFDB-9C469D0699BF}"/>
              </a:ext>
            </a:extLst>
          </p:cNvPr>
          <p:cNvSpPr txBox="1"/>
          <p:nvPr userDrawn="1"/>
        </p:nvSpPr>
        <p:spPr>
          <a:xfrm>
            <a:off x="838190" y="6241874"/>
            <a:ext cx="60348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7A3D"/>
              </a:buClr>
              <a:buSzPts val="1400"/>
              <a:buFont typeface="Arial"/>
              <a:buNone/>
            </a:pPr>
            <a:r>
              <a:rPr lang="en-US" sz="1400" b="1" i="0" u="none" strike="noStrike" cap="none" dirty="0">
                <a:solidFill>
                  <a:srgbClr val="E27A3D"/>
                </a:solidFill>
                <a:latin typeface="Arial"/>
                <a:ea typeface="Arial"/>
                <a:cs typeface="Arial"/>
                <a:sym typeface="Arial"/>
              </a:rPr>
              <a:t>MELTZER HELLRUNG</a:t>
            </a:r>
            <a:r>
              <a:rPr lang="en-US" sz="1400" b="1" i="0" u="none" strike="noStrike" cap="none" dirty="0">
                <a:solidFill>
                  <a:srgbClr val="5A5B64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900" b="1" i="0" u="none" strike="noStrike" cap="none" dirty="0">
                <a:solidFill>
                  <a:srgbClr val="5A5B64"/>
                </a:solidFill>
                <a:latin typeface="Proxima Nova"/>
                <a:ea typeface="Proxima Nova"/>
                <a:cs typeface="Proxima Nova"/>
                <a:sym typeface="Proxima Nova"/>
              </a:rPr>
              <a:t>IMMIGRATION SOLUTIONS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5018479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f95e617128_0_412"/>
          <p:cNvSpPr txBox="1">
            <a:spLocks noGrp="1"/>
          </p:cNvSpPr>
          <p:nvPr>
            <p:ph type="title"/>
          </p:nvPr>
        </p:nvSpPr>
        <p:spPr>
          <a:xfrm>
            <a:off x="838200" y="806557"/>
            <a:ext cx="7182300" cy="52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g2f95e617128_0_412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g2f95e617128_0_412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" name="Google Shape;40;g2f95e617128_0_588">
            <a:extLst>
              <a:ext uri="{FF2B5EF4-FFF2-40B4-BE49-F238E27FC236}">
                <a16:creationId xmlns:a16="http://schemas.microsoft.com/office/drawing/2014/main" id="{FE433492-0DD5-A7CE-5F83-796103C2D47B}"/>
              </a:ext>
            </a:extLst>
          </p:cNvPr>
          <p:cNvSpPr txBox="1"/>
          <p:nvPr userDrawn="1"/>
        </p:nvSpPr>
        <p:spPr>
          <a:xfrm>
            <a:off x="838200" y="6245137"/>
            <a:ext cx="60348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7A3D"/>
              </a:buClr>
              <a:buSzPts val="1400"/>
              <a:buFont typeface="Arial"/>
              <a:buNone/>
            </a:pPr>
            <a:r>
              <a:rPr lang="en-US" sz="1400" b="1" i="0" u="none" strike="noStrike" cap="none" dirty="0">
                <a:solidFill>
                  <a:srgbClr val="E27A3D"/>
                </a:solidFill>
                <a:latin typeface="Arial"/>
                <a:ea typeface="Arial"/>
                <a:cs typeface="Arial"/>
                <a:sym typeface="Arial"/>
              </a:rPr>
              <a:t>MELTZER HELLRUNG</a:t>
            </a:r>
            <a:r>
              <a:rPr lang="en-US" sz="1400" b="1" i="0" u="none" strike="noStrike" cap="none" dirty="0">
                <a:solidFill>
                  <a:srgbClr val="5A5B64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900" b="1" i="0" u="none" strike="noStrike" cap="none" dirty="0">
                <a:solidFill>
                  <a:srgbClr val="5A5B64"/>
                </a:solidFill>
                <a:latin typeface="Proxima Nova"/>
                <a:ea typeface="Proxima Nova"/>
                <a:cs typeface="Proxima Nova"/>
                <a:sym typeface="Proxima Nova"/>
              </a:rPr>
              <a:t>IMMIGRATION SOLUTIONS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294204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14108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77"/>
          <p:cNvSpPr txBox="1">
            <a:spLocks noGrp="1"/>
          </p:cNvSpPr>
          <p:nvPr>
            <p:ph type="title"/>
          </p:nvPr>
        </p:nvSpPr>
        <p:spPr>
          <a:xfrm>
            <a:off x="838200" y="806557"/>
            <a:ext cx="7182394" cy="5254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9" name="Google Shape;249;p77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77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3846628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50;p72">
            <a:extLst>
              <a:ext uri="{FF2B5EF4-FFF2-40B4-BE49-F238E27FC236}">
                <a16:creationId xmlns:a16="http://schemas.microsoft.com/office/drawing/2014/main" id="{DB8BD5B4-9E90-62E0-866D-F5C17D0476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" name="Google Shape;51;p72">
            <a:extLst>
              <a:ext uri="{FF2B5EF4-FFF2-40B4-BE49-F238E27FC236}">
                <a16:creationId xmlns:a16="http://schemas.microsoft.com/office/drawing/2014/main" id="{E199B051-921C-627A-AE89-615A233D3D3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172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baseline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" name="Google Shape;63;p74">
            <a:extLst>
              <a:ext uri="{FF2B5EF4-FFF2-40B4-BE49-F238E27FC236}">
                <a16:creationId xmlns:a16="http://schemas.microsoft.com/office/drawing/2014/main" id="{2CB1B920-5FA2-F6AD-6E74-13F0B6621E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305679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" name="Google Shape;45;p48">
            <a:extLst>
              <a:ext uri="{FF2B5EF4-FFF2-40B4-BE49-F238E27FC236}">
                <a16:creationId xmlns:a16="http://schemas.microsoft.com/office/drawing/2014/main" id="{D6BCF537-28CA-B8FF-E51B-83BF0E7BB2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latin typeface="+mj-l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30539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2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50;p72">
            <a:extLst>
              <a:ext uri="{FF2B5EF4-FFF2-40B4-BE49-F238E27FC236}">
                <a16:creationId xmlns:a16="http://schemas.microsoft.com/office/drawing/2014/main" id="{DB8BD5B4-9E90-62E0-866D-F5C17D0476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" name="Google Shape;51;p72">
            <a:extLst>
              <a:ext uri="{FF2B5EF4-FFF2-40B4-BE49-F238E27FC236}">
                <a16:creationId xmlns:a16="http://schemas.microsoft.com/office/drawing/2014/main" id="{E199B051-921C-627A-AE89-615A233D3D3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172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baseline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" name="Google Shape;63;p74">
            <a:extLst>
              <a:ext uri="{FF2B5EF4-FFF2-40B4-BE49-F238E27FC236}">
                <a16:creationId xmlns:a16="http://schemas.microsoft.com/office/drawing/2014/main" id="{2CB1B920-5FA2-F6AD-6E74-13F0B6621E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2360513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3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" name="Google Shape;45;p48">
            <a:extLst>
              <a:ext uri="{FF2B5EF4-FFF2-40B4-BE49-F238E27FC236}">
                <a16:creationId xmlns:a16="http://schemas.microsoft.com/office/drawing/2014/main" id="{D6BCF537-28CA-B8FF-E51B-83BF0E7BB2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latin typeface="+mj-l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74754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4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50;p72">
            <a:extLst>
              <a:ext uri="{FF2B5EF4-FFF2-40B4-BE49-F238E27FC236}">
                <a16:creationId xmlns:a16="http://schemas.microsoft.com/office/drawing/2014/main" id="{DB8BD5B4-9E90-62E0-866D-F5C17D0476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" name="Google Shape;51;p72">
            <a:extLst>
              <a:ext uri="{FF2B5EF4-FFF2-40B4-BE49-F238E27FC236}">
                <a16:creationId xmlns:a16="http://schemas.microsoft.com/office/drawing/2014/main" id="{E199B051-921C-627A-AE89-615A233D3D3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172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baseline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" name="Google Shape;63;p74">
            <a:extLst>
              <a:ext uri="{FF2B5EF4-FFF2-40B4-BE49-F238E27FC236}">
                <a16:creationId xmlns:a16="http://schemas.microsoft.com/office/drawing/2014/main" id="{2CB1B920-5FA2-F6AD-6E74-13F0B6621E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6360739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5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" name="Google Shape;45;p48">
            <a:extLst>
              <a:ext uri="{FF2B5EF4-FFF2-40B4-BE49-F238E27FC236}">
                <a16:creationId xmlns:a16="http://schemas.microsoft.com/office/drawing/2014/main" id="{D6BCF537-28CA-B8FF-E51B-83BF0E7BB2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latin typeface="+mj-l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41402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6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50;p72">
            <a:extLst>
              <a:ext uri="{FF2B5EF4-FFF2-40B4-BE49-F238E27FC236}">
                <a16:creationId xmlns:a16="http://schemas.microsoft.com/office/drawing/2014/main" id="{DB8BD5B4-9E90-62E0-866D-F5C17D0476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" name="Google Shape;51;p72">
            <a:extLst>
              <a:ext uri="{FF2B5EF4-FFF2-40B4-BE49-F238E27FC236}">
                <a16:creationId xmlns:a16="http://schemas.microsoft.com/office/drawing/2014/main" id="{E199B051-921C-627A-AE89-615A233D3D3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172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baseline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" name="Google Shape;63;p74">
            <a:extLst>
              <a:ext uri="{FF2B5EF4-FFF2-40B4-BE49-F238E27FC236}">
                <a16:creationId xmlns:a16="http://schemas.microsoft.com/office/drawing/2014/main" id="{2CB1B920-5FA2-F6AD-6E74-13F0B6621E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5686779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7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" name="Google Shape;45;p48">
            <a:extLst>
              <a:ext uri="{FF2B5EF4-FFF2-40B4-BE49-F238E27FC236}">
                <a16:creationId xmlns:a16="http://schemas.microsoft.com/office/drawing/2014/main" id="{D6BCF537-28CA-B8FF-E51B-83BF0E7BB2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latin typeface="+mj-l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47159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8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50;p72">
            <a:extLst>
              <a:ext uri="{FF2B5EF4-FFF2-40B4-BE49-F238E27FC236}">
                <a16:creationId xmlns:a16="http://schemas.microsoft.com/office/drawing/2014/main" id="{DB8BD5B4-9E90-62E0-866D-F5C17D0476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" name="Google Shape;51;p72">
            <a:extLst>
              <a:ext uri="{FF2B5EF4-FFF2-40B4-BE49-F238E27FC236}">
                <a16:creationId xmlns:a16="http://schemas.microsoft.com/office/drawing/2014/main" id="{E199B051-921C-627A-AE89-615A233D3D3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172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baseline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" name="Google Shape;63;p74">
            <a:extLst>
              <a:ext uri="{FF2B5EF4-FFF2-40B4-BE49-F238E27FC236}">
                <a16:creationId xmlns:a16="http://schemas.microsoft.com/office/drawing/2014/main" id="{2CB1B920-5FA2-F6AD-6E74-13F0B6621E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752102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9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" name="Google Shape;45;p48">
            <a:extLst>
              <a:ext uri="{FF2B5EF4-FFF2-40B4-BE49-F238E27FC236}">
                <a16:creationId xmlns:a16="http://schemas.microsoft.com/office/drawing/2014/main" id="{D6BCF537-28CA-B8FF-E51B-83BF0E7BB2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latin typeface="+mj-l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5519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0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50;p72">
            <a:extLst>
              <a:ext uri="{FF2B5EF4-FFF2-40B4-BE49-F238E27FC236}">
                <a16:creationId xmlns:a16="http://schemas.microsoft.com/office/drawing/2014/main" id="{DB8BD5B4-9E90-62E0-866D-F5C17D0476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" name="Google Shape;51;p72">
            <a:extLst>
              <a:ext uri="{FF2B5EF4-FFF2-40B4-BE49-F238E27FC236}">
                <a16:creationId xmlns:a16="http://schemas.microsoft.com/office/drawing/2014/main" id="{E199B051-921C-627A-AE89-615A233D3D3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172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baseline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" name="Google Shape;63;p74">
            <a:extLst>
              <a:ext uri="{FF2B5EF4-FFF2-40B4-BE49-F238E27FC236}">
                <a16:creationId xmlns:a16="http://schemas.microsoft.com/office/drawing/2014/main" id="{2CB1B920-5FA2-F6AD-6E74-13F0B6621E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2885422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63;p74">
            <a:extLst>
              <a:ext uri="{FF2B5EF4-FFF2-40B4-BE49-F238E27FC236}">
                <a16:creationId xmlns:a16="http://schemas.microsoft.com/office/drawing/2014/main" id="{89AD6CEC-D312-5673-CD86-3A62E5DB33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7323300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2"/>
          <p:cNvSpPr txBox="1">
            <a:spLocks noGrp="1"/>
          </p:cNvSpPr>
          <p:nvPr>
            <p:ph type="title"/>
          </p:nvPr>
        </p:nvSpPr>
        <p:spPr>
          <a:xfrm>
            <a:off x="838200" y="384725"/>
            <a:ext cx="10515600" cy="88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2"/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1" name="Google Shape;51;p72"/>
          <p:cNvSpPr txBox="1">
            <a:spLocks noGrp="1"/>
          </p:cNvSpPr>
          <p:nvPr>
            <p:ph type="body" idx="2"/>
          </p:nvPr>
        </p:nvSpPr>
        <p:spPr>
          <a:xfrm>
            <a:off x="6172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2" name="Google Shape;52;p72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3" name="Google Shape;53;p72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24136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 with Circle Photos">
  <p:cSld name="Two Content with Circle Photos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3"/>
          <p:cNvSpPr txBox="1">
            <a:spLocks noGrp="1"/>
          </p:cNvSpPr>
          <p:nvPr>
            <p:ph type="title"/>
          </p:nvPr>
        </p:nvSpPr>
        <p:spPr>
          <a:xfrm>
            <a:off x="838200" y="384725"/>
            <a:ext cx="10515600" cy="88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3"/>
          <p:cNvSpPr txBox="1">
            <a:spLocks noGrp="1"/>
          </p:cNvSpPr>
          <p:nvPr>
            <p:ph type="body" idx="1"/>
          </p:nvPr>
        </p:nvSpPr>
        <p:spPr>
          <a:xfrm>
            <a:off x="838200" y="2809461"/>
            <a:ext cx="5181600" cy="3134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7" name="Google Shape;57;p73"/>
          <p:cNvSpPr txBox="1">
            <a:spLocks noGrp="1"/>
          </p:cNvSpPr>
          <p:nvPr>
            <p:ph type="body" idx="2"/>
          </p:nvPr>
        </p:nvSpPr>
        <p:spPr>
          <a:xfrm>
            <a:off x="6172200" y="2809461"/>
            <a:ext cx="5181600" cy="3134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8" name="Google Shape;58;p73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9" name="Google Shape;59;p73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0" name="Google Shape;60;p73"/>
          <p:cNvSpPr>
            <a:spLocks noGrp="1"/>
          </p:cNvSpPr>
          <p:nvPr>
            <p:ph type="pic" idx="3"/>
          </p:nvPr>
        </p:nvSpPr>
        <p:spPr>
          <a:xfrm>
            <a:off x="917713" y="1268413"/>
            <a:ext cx="1467678" cy="1467677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p73"/>
          <p:cNvSpPr>
            <a:spLocks noGrp="1"/>
          </p:cNvSpPr>
          <p:nvPr>
            <p:ph type="pic" idx="4"/>
          </p:nvPr>
        </p:nvSpPr>
        <p:spPr>
          <a:xfrm>
            <a:off x="6096000" y="1268412"/>
            <a:ext cx="1467678" cy="1467677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419387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12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838200" y="384725"/>
            <a:ext cx="10515600" cy="88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72430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3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D497B82-CE9D-4C55-5879-AAAF2701DA22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102836851"/>
              </p:ext>
            </p:extLst>
          </p:nvPr>
        </p:nvGraphicFramePr>
        <p:xfrm>
          <a:off x="424249" y="1056660"/>
          <a:ext cx="11343502" cy="47446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2D7E93DC-D72D-7AF2-8CA2-CA94943936B1}"/>
              </a:ext>
            </a:extLst>
          </p:cNvPr>
          <p:cNvGrpSpPr/>
          <p:nvPr userDrawn="1"/>
        </p:nvGrpSpPr>
        <p:grpSpPr>
          <a:xfrm>
            <a:off x="424249" y="378085"/>
            <a:ext cx="6082893" cy="469557"/>
            <a:chOff x="424249" y="378085"/>
            <a:chExt cx="6082893" cy="4695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A803CC0-5534-BF54-0003-B6220F20974A}"/>
                </a:ext>
              </a:extLst>
            </p:cNvPr>
            <p:cNvSpPr/>
            <p:nvPr/>
          </p:nvSpPr>
          <p:spPr>
            <a:xfrm>
              <a:off x="424249" y="378085"/>
              <a:ext cx="6082893" cy="469557"/>
            </a:xfrm>
            <a:prstGeom prst="rect">
              <a:avLst/>
            </a:prstGeom>
            <a:solidFill>
              <a:srgbClr val="DA7841"/>
            </a:solidFill>
            <a:ln>
              <a:noFill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FA83806-2F95-8FEC-436B-BAD55147C374}"/>
                </a:ext>
              </a:extLst>
            </p:cNvPr>
            <p:cNvSpPr txBox="1"/>
            <p:nvPr/>
          </p:nvSpPr>
          <p:spPr>
            <a:xfrm>
              <a:off x="843349" y="443586"/>
              <a:ext cx="5244693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Proxima Nova" panose="020B0604020202020204"/>
                </a:rPr>
                <a:t>https://www.meltzerhellrung.com/service/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715555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preserve="1" userDrawn="1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people standing in front of confetti&#10;&#10;AI-generated content may be incorrect.">
            <a:extLst>
              <a:ext uri="{FF2B5EF4-FFF2-40B4-BE49-F238E27FC236}">
                <a16:creationId xmlns:a16="http://schemas.microsoft.com/office/drawing/2014/main" id="{25A55A69-3A29-A267-2EE6-484B0AAB603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" b="-1"/>
          <a:stretch>
            <a:fillRect/>
          </a:stretch>
        </p:blipFill>
        <p:spPr>
          <a:xfrm>
            <a:off x="1326333" y="51350"/>
            <a:ext cx="9539335" cy="6755299"/>
          </a:xfrm>
          <a:prstGeom prst="rect">
            <a:avLst/>
          </a:prstGeom>
        </p:spPr>
      </p:pic>
      <p:pic>
        <p:nvPicPr>
          <p:cNvPr id="4" name="Picture 3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922788C7-EF7F-AD57-DC95-4DEBED276E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912" y="2368116"/>
            <a:ext cx="1592177" cy="1592177"/>
          </a:xfrm>
          <a:prstGeom prst="rect">
            <a:avLst/>
          </a:prstGeom>
          <a:ln w="76200">
            <a:noFill/>
          </a:ln>
        </p:spPr>
      </p:pic>
      <p:sp>
        <p:nvSpPr>
          <p:cNvPr id="67" name="Google Shape;67;p75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8" name="Google Shape;68;p75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91F99A99-BFFE-BCC9-CFB7-AFE5DE5C0E7E}"/>
              </a:ext>
            </a:extLst>
          </p:cNvPr>
          <p:cNvSpPr txBox="1">
            <a:spLocks/>
          </p:cNvSpPr>
          <p:nvPr userDrawn="1"/>
        </p:nvSpPr>
        <p:spPr>
          <a:xfrm>
            <a:off x="704022" y="1379444"/>
            <a:ext cx="10783956" cy="8726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5300" b="1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Proxima Nova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/>
                <a:sym typeface="Proxima Nova"/>
              </a:rPr>
              <a:t>Your feedback helps us improve and assists others in finding reliable immigration support. </a:t>
            </a:r>
            <a:b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/>
                <a:sym typeface="Proxima Nova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/>
                <a:sym typeface="Proxima Nova"/>
              </a:rPr>
              <a:t>Leave a Google review, we greatly appreciate it!</a:t>
            </a:r>
            <a:endParaRPr kumimoji="0" lang="en-PH" sz="2400" b="1" i="0" u="none" strike="noStrike" kern="0" cap="none" spc="0" normalizeH="0" baseline="0" noProof="0" dirty="0">
              <a:ln>
                <a:noFill/>
              </a:ln>
              <a:solidFill>
                <a:srgbClr val="5A5B63"/>
              </a:solidFill>
              <a:effectLst/>
              <a:uLnTx/>
              <a:uFillTx/>
              <a:latin typeface="Proxima Nova"/>
              <a:sym typeface="Proxima Nov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705676-224A-8682-A668-E63574C0CB58}"/>
              </a:ext>
            </a:extLst>
          </p:cNvPr>
          <p:cNvSpPr txBox="1"/>
          <p:nvPr userDrawn="1"/>
        </p:nvSpPr>
        <p:spPr>
          <a:xfrm>
            <a:off x="2013284" y="763891"/>
            <a:ext cx="8165432" cy="61555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>
                <a:ln>
                  <a:noFill/>
                </a:ln>
                <a:solidFill>
                  <a:srgbClr val="DD79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xima Nova" panose="020B0604020202020204"/>
                <a:sym typeface="Arial"/>
              </a:rPr>
              <a:t>THANK YOU FOR JOINING US TODAY! </a:t>
            </a:r>
          </a:p>
        </p:txBody>
      </p:sp>
    </p:spTree>
    <p:extLst>
      <p:ext uri="{BB962C8B-B14F-4D97-AF65-F5344CB8AC3E}">
        <p14:creationId xmlns:p14="http://schemas.microsoft.com/office/powerpoint/2010/main" val="172098772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14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" name="Google Shape;45;p48">
            <a:extLst>
              <a:ext uri="{FF2B5EF4-FFF2-40B4-BE49-F238E27FC236}">
                <a16:creationId xmlns:a16="http://schemas.microsoft.com/office/drawing/2014/main" id="{D6BCF537-28CA-B8FF-E51B-83BF0E7BB2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latin typeface="+mj-l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34507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15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" name="Google Shape;45;p48">
            <a:extLst>
              <a:ext uri="{FF2B5EF4-FFF2-40B4-BE49-F238E27FC236}">
                <a16:creationId xmlns:a16="http://schemas.microsoft.com/office/drawing/2014/main" id="{D6BCF537-28CA-B8FF-E51B-83BF0E7BB2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latin typeface="+mj-l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79961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 preserve="1">
  <p:cSld name="Title and Conten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2f95e617128_0_595"/>
          <p:cNvSpPr txBox="1">
            <a:spLocks noGrp="1"/>
          </p:cNvSpPr>
          <p:nvPr>
            <p:ph type="title"/>
          </p:nvPr>
        </p:nvSpPr>
        <p:spPr>
          <a:xfrm>
            <a:off x="838200" y="384725"/>
            <a:ext cx="10515600" cy="8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5" name="Google Shape;45;g2f95e617128_0_595"/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Proxima Nova" panose="020B0604020202020204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6" name="Google Shape;46;g2f95e617128_0_595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7" name="Google Shape;47;g2f95e617128_0_595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38747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 with Circle Photos" preserve="1">
  <p:cSld name="Two Content with Circle Photos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f95e617128_0_606"/>
          <p:cNvSpPr txBox="1">
            <a:spLocks noGrp="1"/>
          </p:cNvSpPr>
          <p:nvPr>
            <p:ph type="title"/>
          </p:nvPr>
        </p:nvSpPr>
        <p:spPr>
          <a:xfrm>
            <a:off x="838200" y="384725"/>
            <a:ext cx="10515600" cy="8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g2f95e617128_0_606"/>
          <p:cNvSpPr txBox="1">
            <a:spLocks noGrp="1"/>
          </p:cNvSpPr>
          <p:nvPr>
            <p:ph type="body" idx="1"/>
          </p:nvPr>
        </p:nvSpPr>
        <p:spPr>
          <a:xfrm>
            <a:off x="838200" y="2809461"/>
            <a:ext cx="5181600" cy="31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Proxima Nova" panose="020B0604020202020204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7" name="Google Shape;57;g2f95e617128_0_606"/>
          <p:cNvSpPr txBox="1">
            <a:spLocks noGrp="1"/>
          </p:cNvSpPr>
          <p:nvPr>
            <p:ph type="body" idx="2"/>
          </p:nvPr>
        </p:nvSpPr>
        <p:spPr>
          <a:xfrm>
            <a:off x="6172200" y="2809461"/>
            <a:ext cx="5181600" cy="31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Proxima Nova" panose="020B0604020202020204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8" name="Google Shape;58;g2f95e617128_0_606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9" name="Google Shape;59;g2f95e617128_0_606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0" name="Google Shape;60;g2f95e617128_0_606"/>
          <p:cNvSpPr>
            <a:spLocks noGrp="1"/>
          </p:cNvSpPr>
          <p:nvPr>
            <p:ph type="pic" idx="3"/>
          </p:nvPr>
        </p:nvSpPr>
        <p:spPr>
          <a:xfrm>
            <a:off x="917713" y="1268413"/>
            <a:ext cx="1467600" cy="14676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1" name="Google Shape;61;g2f95e617128_0_606"/>
          <p:cNvSpPr>
            <a:spLocks noGrp="1"/>
          </p:cNvSpPr>
          <p:nvPr>
            <p:ph type="pic" idx="4"/>
          </p:nvPr>
        </p:nvSpPr>
        <p:spPr>
          <a:xfrm>
            <a:off x="6096000" y="1268412"/>
            <a:ext cx="1467600" cy="14676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73401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f95e617128_0_614"/>
          <p:cNvSpPr txBox="1">
            <a:spLocks noGrp="1"/>
          </p:cNvSpPr>
          <p:nvPr>
            <p:ph type="title"/>
          </p:nvPr>
        </p:nvSpPr>
        <p:spPr>
          <a:xfrm>
            <a:off x="838200" y="384725"/>
            <a:ext cx="10515600" cy="8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4" name="Google Shape;64;g2f95e617128_0_61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g2f95e617128_0_61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91981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f95e617128_0_618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8" name="Google Shape;68;g2f95e617128_0_618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47293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85E49-2F46-7189-4340-B88F8AFE09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67F564-626B-F4A8-DF43-8D580F7AA8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Proxima Nova" panose="020B0604020202020204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EED35D-1BDF-E730-1D53-F3D55683B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Proxima Nova" panose="020B0604020202020204"/>
              </a:defRPr>
            </a:lvl1pPr>
          </a:lstStyle>
          <a:p>
            <a:fld id="{B7B1BA1A-B4F7-467F-8DEE-A65E9FF29886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C7FC21-56A1-773F-C94F-B8C52CED7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01F412-0438-3061-04D1-9208DA3CA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68280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760095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67DD5-F2A7-1EA6-8F92-FA84F31F5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Google Shape;40;g2f95e617128_0_588">
            <a:extLst>
              <a:ext uri="{FF2B5EF4-FFF2-40B4-BE49-F238E27FC236}">
                <a16:creationId xmlns:a16="http://schemas.microsoft.com/office/drawing/2014/main" id="{9F6B0FFD-76E3-1EE8-2985-39F864346586}"/>
              </a:ext>
            </a:extLst>
          </p:cNvPr>
          <p:cNvSpPr txBox="1"/>
          <p:nvPr userDrawn="1"/>
        </p:nvSpPr>
        <p:spPr>
          <a:xfrm>
            <a:off x="838200" y="6245137"/>
            <a:ext cx="60348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7A3D"/>
              </a:buClr>
              <a:buSzPts val="1400"/>
              <a:buFont typeface="Arial"/>
              <a:buNone/>
            </a:pPr>
            <a:r>
              <a:rPr lang="en-US" sz="1400" b="1" i="0" u="none" strike="noStrike" cap="none" dirty="0">
                <a:solidFill>
                  <a:srgbClr val="E27A3D"/>
                </a:solidFill>
                <a:latin typeface="Arial"/>
                <a:ea typeface="Arial"/>
                <a:cs typeface="Arial"/>
                <a:sym typeface="Arial"/>
              </a:rPr>
              <a:t>MELTZER HELLRUNG</a:t>
            </a:r>
            <a:r>
              <a:rPr lang="en-US" sz="1400" b="1" i="0" u="none" strike="noStrike" cap="none" dirty="0">
                <a:solidFill>
                  <a:srgbClr val="5A5B64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900" b="1" i="0" u="none" strike="noStrike" cap="none" dirty="0">
                <a:solidFill>
                  <a:srgbClr val="5A5B64"/>
                </a:solidFill>
                <a:latin typeface="Proxima Nova"/>
                <a:ea typeface="Proxima Nova"/>
                <a:cs typeface="Proxima Nova"/>
                <a:sym typeface="Proxima Nova"/>
              </a:rPr>
              <a:t>IMMIGRATION SOLUTIONS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7672373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" name="Google Shape;45;p48">
            <a:extLst>
              <a:ext uri="{FF2B5EF4-FFF2-40B4-BE49-F238E27FC236}">
                <a16:creationId xmlns:a16="http://schemas.microsoft.com/office/drawing/2014/main" id="{D6BCF537-28CA-B8FF-E51B-83BF0E7BB2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latin typeface="+mj-l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3178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50;p72">
            <a:extLst>
              <a:ext uri="{FF2B5EF4-FFF2-40B4-BE49-F238E27FC236}">
                <a16:creationId xmlns:a16="http://schemas.microsoft.com/office/drawing/2014/main" id="{DB8BD5B4-9E90-62E0-866D-F5C17D0476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" name="Google Shape;51;p72">
            <a:extLst>
              <a:ext uri="{FF2B5EF4-FFF2-40B4-BE49-F238E27FC236}">
                <a16:creationId xmlns:a16="http://schemas.microsoft.com/office/drawing/2014/main" id="{E199B051-921C-627A-AE89-615A233D3D3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172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baseline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" name="Google Shape;63;p74">
            <a:extLst>
              <a:ext uri="{FF2B5EF4-FFF2-40B4-BE49-F238E27FC236}">
                <a16:creationId xmlns:a16="http://schemas.microsoft.com/office/drawing/2014/main" id="{2CB1B920-5FA2-F6AD-6E74-13F0B6621E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5241187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2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" name="Google Shape;45;p48">
            <a:extLst>
              <a:ext uri="{FF2B5EF4-FFF2-40B4-BE49-F238E27FC236}">
                <a16:creationId xmlns:a16="http://schemas.microsoft.com/office/drawing/2014/main" id="{D6BCF537-28CA-B8FF-E51B-83BF0E7BB2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latin typeface="+mj-l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62366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3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50;p72">
            <a:extLst>
              <a:ext uri="{FF2B5EF4-FFF2-40B4-BE49-F238E27FC236}">
                <a16:creationId xmlns:a16="http://schemas.microsoft.com/office/drawing/2014/main" id="{DB8BD5B4-9E90-62E0-866D-F5C17D0476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" name="Google Shape;51;p72">
            <a:extLst>
              <a:ext uri="{FF2B5EF4-FFF2-40B4-BE49-F238E27FC236}">
                <a16:creationId xmlns:a16="http://schemas.microsoft.com/office/drawing/2014/main" id="{E199B051-921C-627A-AE89-615A233D3D3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172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baseline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" name="Google Shape;63;p74">
            <a:extLst>
              <a:ext uri="{FF2B5EF4-FFF2-40B4-BE49-F238E27FC236}">
                <a16:creationId xmlns:a16="http://schemas.microsoft.com/office/drawing/2014/main" id="{2CB1B920-5FA2-F6AD-6E74-13F0B6621E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1391204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4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" name="Google Shape;45;p48">
            <a:extLst>
              <a:ext uri="{FF2B5EF4-FFF2-40B4-BE49-F238E27FC236}">
                <a16:creationId xmlns:a16="http://schemas.microsoft.com/office/drawing/2014/main" id="{D6BCF537-28CA-B8FF-E51B-83BF0E7BB2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latin typeface="+mj-l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08690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5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50;p72">
            <a:extLst>
              <a:ext uri="{FF2B5EF4-FFF2-40B4-BE49-F238E27FC236}">
                <a16:creationId xmlns:a16="http://schemas.microsoft.com/office/drawing/2014/main" id="{DB8BD5B4-9E90-62E0-866D-F5C17D0476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" name="Google Shape;51;p72">
            <a:extLst>
              <a:ext uri="{FF2B5EF4-FFF2-40B4-BE49-F238E27FC236}">
                <a16:creationId xmlns:a16="http://schemas.microsoft.com/office/drawing/2014/main" id="{E199B051-921C-627A-AE89-615A233D3D3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172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baseline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" name="Google Shape;63;p74">
            <a:extLst>
              <a:ext uri="{FF2B5EF4-FFF2-40B4-BE49-F238E27FC236}">
                <a16:creationId xmlns:a16="http://schemas.microsoft.com/office/drawing/2014/main" id="{2CB1B920-5FA2-F6AD-6E74-13F0B6621E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5592159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6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" name="Google Shape;45;p48">
            <a:extLst>
              <a:ext uri="{FF2B5EF4-FFF2-40B4-BE49-F238E27FC236}">
                <a16:creationId xmlns:a16="http://schemas.microsoft.com/office/drawing/2014/main" id="{D6BCF537-28CA-B8FF-E51B-83BF0E7BB2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latin typeface="+mj-l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77486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7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50;p72">
            <a:extLst>
              <a:ext uri="{FF2B5EF4-FFF2-40B4-BE49-F238E27FC236}">
                <a16:creationId xmlns:a16="http://schemas.microsoft.com/office/drawing/2014/main" id="{DB8BD5B4-9E90-62E0-866D-F5C17D0476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" name="Google Shape;51;p72">
            <a:extLst>
              <a:ext uri="{FF2B5EF4-FFF2-40B4-BE49-F238E27FC236}">
                <a16:creationId xmlns:a16="http://schemas.microsoft.com/office/drawing/2014/main" id="{E199B051-921C-627A-AE89-615A233D3D3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172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baseline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" name="Google Shape;63;p74">
            <a:extLst>
              <a:ext uri="{FF2B5EF4-FFF2-40B4-BE49-F238E27FC236}">
                <a16:creationId xmlns:a16="http://schemas.microsoft.com/office/drawing/2014/main" id="{2CB1B920-5FA2-F6AD-6E74-13F0B6621E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7891379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8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" name="Google Shape;45;p48">
            <a:extLst>
              <a:ext uri="{FF2B5EF4-FFF2-40B4-BE49-F238E27FC236}">
                <a16:creationId xmlns:a16="http://schemas.microsoft.com/office/drawing/2014/main" id="{D6BCF537-28CA-B8FF-E51B-83BF0E7BB2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latin typeface="+mj-l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59479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9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50;p72">
            <a:extLst>
              <a:ext uri="{FF2B5EF4-FFF2-40B4-BE49-F238E27FC236}">
                <a16:creationId xmlns:a16="http://schemas.microsoft.com/office/drawing/2014/main" id="{DB8BD5B4-9E90-62E0-866D-F5C17D0476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" name="Google Shape;51;p72">
            <a:extLst>
              <a:ext uri="{FF2B5EF4-FFF2-40B4-BE49-F238E27FC236}">
                <a16:creationId xmlns:a16="http://schemas.microsoft.com/office/drawing/2014/main" id="{E199B051-921C-627A-AE89-615A233D3D3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172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baseline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" name="Google Shape;63;p74">
            <a:extLst>
              <a:ext uri="{FF2B5EF4-FFF2-40B4-BE49-F238E27FC236}">
                <a16:creationId xmlns:a16="http://schemas.microsoft.com/office/drawing/2014/main" id="{2CB1B920-5FA2-F6AD-6E74-13F0B6621E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5480345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0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" name="Google Shape;45;p48">
            <a:extLst>
              <a:ext uri="{FF2B5EF4-FFF2-40B4-BE49-F238E27FC236}">
                <a16:creationId xmlns:a16="http://schemas.microsoft.com/office/drawing/2014/main" id="{D6BCF537-28CA-B8FF-E51B-83BF0E7BB2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00">
                <a:latin typeface="+mj-l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29739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1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50;p72">
            <a:extLst>
              <a:ext uri="{FF2B5EF4-FFF2-40B4-BE49-F238E27FC236}">
                <a16:creationId xmlns:a16="http://schemas.microsoft.com/office/drawing/2014/main" id="{DB8BD5B4-9E90-62E0-866D-F5C17D0476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" name="Google Shape;51;p72">
            <a:extLst>
              <a:ext uri="{FF2B5EF4-FFF2-40B4-BE49-F238E27FC236}">
                <a16:creationId xmlns:a16="http://schemas.microsoft.com/office/drawing/2014/main" id="{E199B051-921C-627A-AE89-615A233D3D3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172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baseline="0"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" name="Google Shape;63;p74">
            <a:extLst>
              <a:ext uri="{FF2B5EF4-FFF2-40B4-BE49-F238E27FC236}">
                <a16:creationId xmlns:a16="http://schemas.microsoft.com/office/drawing/2014/main" id="{2CB1B920-5FA2-F6AD-6E74-13F0B6621E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3138035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2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63;p74">
            <a:extLst>
              <a:ext uri="{FF2B5EF4-FFF2-40B4-BE49-F238E27FC236}">
                <a16:creationId xmlns:a16="http://schemas.microsoft.com/office/drawing/2014/main" id="{89AD6CEC-D312-5673-CD86-3A62E5DB33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677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400" tIns="45700" rIns="914400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1063221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2"/>
          <p:cNvSpPr txBox="1">
            <a:spLocks noGrp="1"/>
          </p:cNvSpPr>
          <p:nvPr>
            <p:ph type="title"/>
          </p:nvPr>
        </p:nvSpPr>
        <p:spPr>
          <a:xfrm>
            <a:off x="838200" y="384725"/>
            <a:ext cx="10515600" cy="88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2"/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1" name="Google Shape;51;p72"/>
          <p:cNvSpPr txBox="1">
            <a:spLocks noGrp="1"/>
          </p:cNvSpPr>
          <p:nvPr>
            <p:ph type="body" idx="2"/>
          </p:nvPr>
        </p:nvSpPr>
        <p:spPr>
          <a:xfrm>
            <a:off x="6172200" y="1268856"/>
            <a:ext cx="5181600" cy="4908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2" name="Google Shape;52;p72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3" name="Google Shape;53;p72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19389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 with Circle Photos">
  <p:cSld name="Two Content with Circle Photos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3"/>
          <p:cNvSpPr txBox="1">
            <a:spLocks noGrp="1"/>
          </p:cNvSpPr>
          <p:nvPr>
            <p:ph type="title"/>
          </p:nvPr>
        </p:nvSpPr>
        <p:spPr>
          <a:xfrm>
            <a:off x="838200" y="384725"/>
            <a:ext cx="10515600" cy="88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3"/>
          <p:cNvSpPr txBox="1">
            <a:spLocks noGrp="1"/>
          </p:cNvSpPr>
          <p:nvPr>
            <p:ph type="body" idx="1"/>
          </p:nvPr>
        </p:nvSpPr>
        <p:spPr>
          <a:xfrm>
            <a:off x="838200" y="2809461"/>
            <a:ext cx="5181600" cy="3134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7" name="Google Shape;57;p73"/>
          <p:cNvSpPr txBox="1">
            <a:spLocks noGrp="1"/>
          </p:cNvSpPr>
          <p:nvPr>
            <p:ph type="body" idx="2"/>
          </p:nvPr>
        </p:nvSpPr>
        <p:spPr>
          <a:xfrm>
            <a:off x="6172200" y="2809461"/>
            <a:ext cx="5181600" cy="3134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Proxima Nova" panose="020B060402020202020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8" name="Google Shape;58;p73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9" name="Google Shape;59;p73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0" name="Google Shape;60;p73"/>
          <p:cNvSpPr>
            <a:spLocks noGrp="1"/>
          </p:cNvSpPr>
          <p:nvPr>
            <p:ph type="pic" idx="3"/>
          </p:nvPr>
        </p:nvSpPr>
        <p:spPr>
          <a:xfrm>
            <a:off x="917713" y="1268413"/>
            <a:ext cx="1467678" cy="1467677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p73"/>
          <p:cNvSpPr>
            <a:spLocks noGrp="1"/>
          </p:cNvSpPr>
          <p:nvPr>
            <p:ph type="pic" idx="4"/>
          </p:nvPr>
        </p:nvSpPr>
        <p:spPr>
          <a:xfrm>
            <a:off x="6096000" y="1268412"/>
            <a:ext cx="1467678" cy="1467677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7675067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 preserve="1">
  <p:cSld name="13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4"/>
          <p:cNvSpPr txBox="1">
            <a:spLocks noGrp="1"/>
          </p:cNvSpPr>
          <p:nvPr>
            <p:ph type="title"/>
          </p:nvPr>
        </p:nvSpPr>
        <p:spPr>
          <a:xfrm>
            <a:off x="838200" y="384725"/>
            <a:ext cx="10515600" cy="88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32909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14_Title 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4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74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D497B82-CE9D-4C55-5879-AAAF2701DA22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102836851"/>
              </p:ext>
            </p:extLst>
          </p:nvPr>
        </p:nvGraphicFramePr>
        <p:xfrm>
          <a:off x="424249" y="1056660"/>
          <a:ext cx="11343502" cy="47446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2D7E93DC-D72D-7AF2-8CA2-CA94943936B1}"/>
              </a:ext>
            </a:extLst>
          </p:cNvPr>
          <p:cNvGrpSpPr/>
          <p:nvPr userDrawn="1"/>
        </p:nvGrpSpPr>
        <p:grpSpPr>
          <a:xfrm>
            <a:off x="424249" y="378085"/>
            <a:ext cx="6082893" cy="469557"/>
            <a:chOff x="424249" y="378085"/>
            <a:chExt cx="6082893" cy="4695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A803CC0-5534-BF54-0003-B6220F20974A}"/>
                </a:ext>
              </a:extLst>
            </p:cNvPr>
            <p:cNvSpPr/>
            <p:nvPr/>
          </p:nvSpPr>
          <p:spPr>
            <a:xfrm>
              <a:off x="424249" y="378085"/>
              <a:ext cx="6082893" cy="469557"/>
            </a:xfrm>
            <a:prstGeom prst="rect">
              <a:avLst/>
            </a:prstGeom>
            <a:solidFill>
              <a:srgbClr val="DA7841"/>
            </a:solidFill>
            <a:ln>
              <a:noFill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FA83806-2F95-8FEC-436B-BAD55147C374}"/>
                </a:ext>
              </a:extLst>
            </p:cNvPr>
            <p:cNvSpPr txBox="1"/>
            <p:nvPr/>
          </p:nvSpPr>
          <p:spPr>
            <a:xfrm>
              <a:off x="843349" y="443586"/>
              <a:ext cx="5244693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Proxima Nova" panose="020B0604020202020204"/>
                </a:rPr>
                <a:t>https://www.meltzerhellrung.com/service/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3956104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383;g2f95e617128_0_286" descr="Icon&#10;&#10;Description automatically generated">
            <a:extLst>
              <a:ext uri="{FF2B5EF4-FFF2-40B4-BE49-F238E27FC236}">
                <a16:creationId xmlns:a16="http://schemas.microsoft.com/office/drawing/2014/main" id="{8E210EC0-AA1C-B2A7-E816-6223A6E87104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427256" y="285101"/>
            <a:ext cx="848393" cy="88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87BBB29-C5DF-A95C-D32B-C703ABB43C8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782" y="826775"/>
            <a:ext cx="2763576" cy="2320166"/>
          </a:xfrm>
          <a:prstGeom prst="rect">
            <a:avLst/>
          </a:prstGeom>
        </p:spPr>
      </p:pic>
      <p:pic>
        <p:nvPicPr>
          <p:cNvPr id="6" name="Picture 5" descr="A white and grey award&#10;&#10;AI-generated content may be incorrect.">
            <a:extLst>
              <a:ext uri="{FF2B5EF4-FFF2-40B4-BE49-F238E27FC236}">
                <a16:creationId xmlns:a16="http://schemas.microsoft.com/office/drawing/2014/main" id="{ACFBE563-86D1-E21E-D4B9-64F2E603F3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04" t="23669" r="22958" b="1121"/>
          <a:stretch>
            <a:fillRect/>
          </a:stretch>
        </p:blipFill>
        <p:spPr>
          <a:xfrm>
            <a:off x="8487417" y="2901234"/>
            <a:ext cx="2348306" cy="2728656"/>
          </a:xfrm>
          <a:prstGeom prst="rect">
            <a:avLst/>
          </a:prstGeom>
        </p:spPr>
      </p:pic>
      <p:sp>
        <p:nvSpPr>
          <p:cNvPr id="67" name="Google Shape;67;p75"/>
          <p:cNvSpPr txBox="1">
            <a:spLocks noGrp="1" noRot="1" noMove="1" noResize="1" noEditPoints="1" noAdjustHandles="1" noChangeArrowheads="1" noChangeShapeType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8" name="Google Shape;68;p75"/>
          <p:cNvSpPr txBox="1">
            <a:spLocks noGrp="1" noRot="1" noMove="1" noResize="1" noEditPoints="1" noAdjustHandles="1" noChangeArrowheads="1" noChangeShapeType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Google Shape;381;g2f95e617128_0_286">
            <a:extLst>
              <a:ext uri="{FF2B5EF4-FFF2-40B4-BE49-F238E27FC236}">
                <a16:creationId xmlns:a16="http://schemas.microsoft.com/office/drawing/2014/main" id="{89054970-5F54-20AD-4C1E-22C9C37CFF4B}"/>
              </a:ext>
            </a:extLst>
          </p:cNvPr>
          <p:cNvSpPr txBox="1">
            <a:spLocks/>
          </p:cNvSpPr>
          <p:nvPr userDrawn="1"/>
        </p:nvSpPr>
        <p:spPr>
          <a:xfrm>
            <a:off x="1275648" y="1415845"/>
            <a:ext cx="7004133" cy="409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7625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Pts val="15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roxima Nova" panose="020B0604020202020204"/>
                <a:ea typeface="+mn-ea"/>
                <a:cs typeface="+mn-cs"/>
              </a:rPr>
              <a:t>Meltzer Hellrung combines an innovative service model, proprietary technology, and a creative immigration team </a:t>
            </a:r>
          </a:p>
          <a:p>
            <a:pPr marL="47625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ysClr val="windowText" lastClr="000000"/>
              </a:buClr>
              <a:buSzPts val="15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roxima Nova" panose="020B0604020202020204"/>
                <a:ea typeface="+mn-ea"/>
                <a:cs typeface="+mn-cs"/>
              </a:rPr>
              <a:t>200+ corporate clients: Global 200, Fortune 500, Venture-backed unicorns</a:t>
            </a:r>
          </a:p>
          <a:p>
            <a:pPr marL="47625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ysClr val="windowText" lastClr="000000"/>
              </a:buClr>
              <a:buSzPts val="15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roxima Nova" panose="020B0604020202020204"/>
                <a:ea typeface="+mn-ea"/>
                <a:cs typeface="+mn-cs"/>
              </a:rPr>
              <a:t>Recognized in 2023 by Crain Magazine as a top 100 best places to work in Chicago</a:t>
            </a:r>
          </a:p>
          <a:p>
            <a:pPr marL="47625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ysClr val="windowText" lastClr="000000"/>
              </a:buClr>
              <a:buSzPts val="15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Proxima Nova" panose="020B0604020202020204"/>
                <a:ea typeface="Aptos" panose="020B0004020202020204" pitchFamily="34" charset="0"/>
                <a:cs typeface="Arial" panose="020B0604020202020204" pitchFamily="34" charset="0"/>
              </a:rPr>
              <a:t>Meltzer Hellrung has been ranked in the Illinois Chambers Spotlight 2026 Guide and recognized as a top law firm handling high-quality work.</a:t>
            </a:r>
          </a:p>
          <a:p>
            <a:pPr marL="47625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ysClr val="windowText" lastClr="000000"/>
              </a:buClr>
              <a:buSzPts val="15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Proxima Nova" panose="020B0604020202020204"/>
                <a:ea typeface="Aptos" panose="020B0004020202020204" pitchFamily="34" charset="0"/>
                <a:cs typeface="Arial" panose="020B0604020202020204" pitchFamily="34" charset="0"/>
              </a:rPr>
              <a:t>Meltzer Hellrung has been named a 2025 Inc. Power Partner.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83D5A0-63A0-907F-8537-9FE6CF2CEED0}"/>
              </a:ext>
            </a:extLst>
          </p:cNvPr>
          <p:cNvSpPr txBox="1"/>
          <p:nvPr userDrawn="1"/>
        </p:nvSpPr>
        <p:spPr>
          <a:xfrm>
            <a:off x="1658431" y="399760"/>
            <a:ext cx="623856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E27A3D"/>
                </a:solidFill>
                <a:effectLst/>
                <a:uLnTx/>
                <a:uFillTx/>
                <a:latin typeface="Proxima Nova" panose="020B0604020202020204"/>
                <a:ea typeface="+mj-ea"/>
                <a:cs typeface="+mj-cs"/>
                <a:sym typeface="Proxima Nova"/>
              </a:rPr>
              <a:t>INTRODUCTION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29359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1_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417;g2f95e617128_0_321">
            <a:extLst>
              <a:ext uri="{FF2B5EF4-FFF2-40B4-BE49-F238E27FC236}">
                <a16:creationId xmlns:a16="http://schemas.microsoft.com/office/drawing/2014/main" id="{FA7D72B9-C58A-4042-6A2D-5CAFC8161A4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29250" y="1177422"/>
            <a:ext cx="10933500" cy="4887503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DD794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5B63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</p:txBody>
      </p:sp>
      <p:pic>
        <p:nvPicPr>
          <p:cNvPr id="4" name="Google Shape;383;g2f95e617128_0_286" descr="Icon&#10;&#10;Description automatically generated">
            <a:extLst>
              <a:ext uri="{FF2B5EF4-FFF2-40B4-BE49-F238E27FC236}">
                <a16:creationId xmlns:a16="http://schemas.microsoft.com/office/drawing/2014/main" id="{8E210EC0-AA1C-B2A7-E816-6223A6E87104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427256" y="285101"/>
            <a:ext cx="848393" cy="8841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75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8" name="Google Shape;68;p75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Google Shape;420;g2f95e617128_0_321">
            <a:extLst>
              <a:ext uri="{FF2B5EF4-FFF2-40B4-BE49-F238E27FC236}">
                <a16:creationId xmlns:a16="http://schemas.microsoft.com/office/drawing/2014/main" id="{54AB970A-C9EB-EB6F-4F7B-8CE6CD47A11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886402" y="3640519"/>
            <a:ext cx="45309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5A5B63">
                    <a:lumMod val="75000"/>
                  </a:srgbClr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Efficient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5A5B63">
                  <a:lumMod val="75000"/>
                </a:srgbClr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</p:txBody>
      </p:sp>
      <p:sp>
        <p:nvSpPr>
          <p:cNvPr id="10" name="Google Shape;421;g2f95e617128_0_321">
            <a:extLst>
              <a:ext uri="{FF2B5EF4-FFF2-40B4-BE49-F238E27FC236}">
                <a16:creationId xmlns:a16="http://schemas.microsoft.com/office/drawing/2014/main" id="{CEE07B77-02B6-4B78-5CE2-FD55F358BC2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488990" y="1651574"/>
            <a:ext cx="45309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5A5B63">
                    <a:lumMod val="75000"/>
                  </a:srgbClr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Client-focused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5A5B63">
                  <a:lumMod val="75000"/>
                </a:srgbClr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</p:txBody>
      </p:sp>
      <p:sp>
        <p:nvSpPr>
          <p:cNvPr id="11" name="Google Shape;422;g2f95e617128_0_321">
            <a:extLst>
              <a:ext uri="{FF2B5EF4-FFF2-40B4-BE49-F238E27FC236}">
                <a16:creationId xmlns:a16="http://schemas.microsoft.com/office/drawing/2014/main" id="{BFD6BC15-D4CB-DC86-9072-DC372F80EB5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341458" y="3640519"/>
            <a:ext cx="482596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5A5B63">
                    <a:lumMod val="75000"/>
                  </a:srgbClr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Program Management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5A5B63">
                  <a:lumMod val="75000"/>
                </a:srgbClr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</p:txBody>
      </p:sp>
      <p:sp>
        <p:nvSpPr>
          <p:cNvPr id="12" name="Google Shape;423;g2f95e617128_0_321">
            <a:extLst>
              <a:ext uri="{FF2B5EF4-FFF2-40B4-BE49-F238E27FC236}">
                <a16:creationId xmlns:a16="http://schemas.microsoft.com/office/drawing/2014/main" id="{370F6958-98BD-F21F-5F02-7A6CC8B61B30}"/>
              </a:ext>
            </a:extLst>
          </p:cNvPr>
          <p:cNvSpPr txBox="1">
            <a:spLocks/>
          </p:cNvSpPr>
          <p:nvPr userDrawn="1"/>
        </p:nvSpPr>
        <p:spPr>
          <a:xfrm>
            <a:off x="886402" y="2236310"/>
            <a:ext cx="45309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8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Average Email Response Time: 4.5 hours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</p:txBody>
      </p:sp>
      <p:sp>
        <p:nvSpPr>
          <p:cNvPr id="14" name="Google Shape;424;g2f95e617128_0_321">
            <a:extLst>
              <a:ext uri="{FF2B5EF4-FFF2-40B4-BE49-F238E27FC236}">
                <a16:creationId xmlns:a16="http://schemas.microsoft.com/office/drawing/2014/main" id="{3D047E13-56F4-4DBA-6CEA-9973EC9DA18D}"/>
              </a:ext>
            </a:extLst>
          </p:cNvPr>
          <p:cNvSpPr txBox="1">
            <a:spLocks/>
          </p:cNvSpPr>
          <p:nvPr userDrawn="1"/>
        </p:nvSpPr>
        <p:spPr>
          <a:xfrm>
            <a:off x="6488990" y="2420976"/>
            <a:ext cx="45309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8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91+ NPS Scores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</p:txBody>
      </p:sp>
      <p:sp>
        <p:nvSpPr>
          <p:cNvPr id="15" name="Google Shape;425;g2f95e617128_0_321">
            <a:extLst>
              <a:ext uri="{FF2B5EF4-FFF2-40B4-BE49-F238E27FC236}">
                <a16:creationId xmlns:a16="http://schemas.microsoft.com/office/drawing/2014/main" id="{2343C3FB-3BD6-E90E-7C90-2BB7E5965B11}"/>
              </a:ext>
            </a:extLst>
          </p:cNvPr>
          <p:cNvSpPr txBox="1">
            <a:spLocks/>
          </p:cNvSpPr>
          <p:nvPr userDrawn="1"/>
        </p:nvSpPr>
        <p:spPr>
          <a:xfrm>
            <a:off x="886402" y="4340838"/>
            <a:ext cx="45309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8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Transfer case turnaround: 10 business days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</p:txBody>
      </p:sp>
      <p:sp>
        <p:nvSpPr>
          <p:cNvPr id="16" name="Google Shape;426;g2f95e617128_0_321">
            <a:extLst>
              <a:ext uri="{FF2B5EF4-FFF2-40B4-BE49-F238E27FC236}">
                <a16:creationId xmlns:a16="http://schemas.microsoft.com/office/drawing/2014/main" id="{42E5CB79-39F9-C920-CCDF-79A875275191}"/>
              </a:ext>
            </a:extLst>
          </p:cNvPr>
          <p:cNvSpPr txBox="1">
            <a:spLocks/>
          </p:cNvSpPr>
          <p:nvPr userDrawn="1"/>
        </p:nvSpPr>
        <p:spPr>
          <a:xfrm>
            <a:off x="6488990" y="4340838"/>
            <a:ext cx="45309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8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Account team, regular touchpoints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</p:txBody>
      </p:sp>
      <p:sp>
        <p:nvSpPr>
          <p:cNvPr id="17" name="Google Shape;421;g2f95e617128_0_321">
            <a:extLst>
              <a:ext uri="{FF2B5EF4-FFF2-40B4-BE49-F238E27FC236}">
                <a16:creationId xmlns:a16="http://schemas.microsoft.com/office/drawing/2014/main" id="{86C86C13-D4C8-3A38-4CC0-B91FCEC72F1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886402" y="1651574"/>
            <a:ext cx="45309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5A5B63">
                    <a:lumMod val="75000"/>
                  </a:srgbClr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Responsive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5A5B63">
                  <a:lumMod val="75000"/>
                </a:srgbClr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</p:txBody>
      </p:sp>
      <p:cxnSp>
        <p:nvCxnSpPr>
          <p:cNvPr id="8" name="Google Shape;418;g2f95e617128_0_321">
            <a:extLst>
              <a:ext uri="{FF2B5EF4-FFF2-40B4-BE49-F238E27FC236}">
                <a16:creationId xmlns:a16="http://schemas.microsoft.com/office/drawing/2014/main" id="{FB8E7D3A-078F-770C-D5DC-1FD1AEDE0CEF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6096000" y="1739239"/>
            <a:ext cx="0" cy="3200400"/>
          </a:xfrm>
          <a:prstGeom prst="straightConnector1">
            <a:avLst/>
          </a:prstGeom>
          <a:noFill/>
          <a:ln w="12700" cap="flat" cmpd="sng">
            <a:solidFill>
              <a:srgbClr val="DD794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792B168-A32D-CD5C-B495-41C1C8F3FB23}"/>
              </a:ext>
            </a:extLst>
          </p:cNvPr>
          <p:cNvSpPr txBox="1"/>
          <p:nvPr userDrawn="1"/>
        </p:nvSpPr>
        <p:spPr>
          <a:xfrm>
            <a:off x="1570617" y="396545"/>
            <a:ext cx="623856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E27A3D"/>
                </a:solidFill>
                <a:effectLst/>
                <a:uLnTx/>
                <a:uFillTx/>
                <a:latin typeface="Proxima Nova" panose="020B0604020202020204"/>
                <a:ea typeface="+mj-ea"/>
                <a:cs typeface="+mj-cs"/>
                <a:sym typeface="Proxima Nova"/>
              </a:rPr>
              <a:t>INTRODUCTION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71077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2_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75"/>
          <p:cNvSpPr txBox="1">
            <a:spLocks noGrp="1" noRot="1" noMove="1" noResize="1" noEditPoints="1" noAdjustHandles="1" noChangeArrowheads="1" noChangeShapeType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8" name="Google Shape;68;p75"/>
          <p:cNvSpPr txBox="1">
            <a:spLocks noGrp="1" noRot="1" noMove="1" noResize="1" noEditPoints="1" noAdjustHandles="1" noChangeArrowheads="1" noChangeShapeType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oogle Shape;398;g2f95e617128_0_299" descr="Icon&#10;&#10;Description automatically generated">
            <a:extLst>
              <a:ext uri="{FF2B5EF4-FFF2-40B4-BE49-F238E27FC236}">
                <a16:creationId xmlns:a16="http://schemas.microsoft.com/office/drawing/2014/main" id="{03E9B897-10FB-8714-85A2-76D663DB5D44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603504" y="109728"/>
            <a:ext cx="2139695" cy="1729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415;g2f95e617128_0_313">
            <a:extLst>
              <a:ext uri="{FF2B5EF4-FFF2-40B4-BE49-F238E27FC236}">
                <a16:creationId xmlns:a16="http://schemas.microsoft.com/office/drawing/2014/main" id="{9B7EF5CD-1438-549B-B102-E8E40C53F82C}"/>
              </a:ext>
            </a:extLst>
          </p:cNvPr>
          <p:cNvPicPr preferRelativeResize="0">
            <a:picLocks/>
          </p:cNvPicPr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2917861" y="1924621"/>
            <a:ext cx="8435882" cy="397696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C063377-AC94-545B-7A01-4C8EA0F5C646}"/>
              </a:ext>
            </a:extLst>
          </p:cNvPr>
          <p:cNvSpPr>
            <a:spLocks/>
          </p:cNvSpPr>
          <p:nvPr userDrawn="1"/>
        </p:nvSpPr>
        <p:spPr>
          <a:xfrm>
            <a:off x="2743199" y="451757"/>
            <a:ext cx="8610544" cy="1387544"/>
          </a:xfrm>
          <a:prstGeom prst="rect">
            <a:avLst/>
          </a:prstGeom>
          <a:solidFill>
            <a:srgbClr val="54658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5B63"/>
              </a:buClr>
              <a:buSzPts val="28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xima Nova" panose="020B0604020202020204"/>
                <a:ea typeface="+mn-ea"/>
                <a:cs typeface="+mn-cs"/>
                <a:sym typeface="Arial"/>
              </a:rPr>
              <a:t>Our proprietary immigration program management platform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ts val="28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xima Nova" panose="020B0604020202020204"/>
                <a:ea typeface="+mn-ea"/>
                <a:cs typeface="+mn-cs"/>
                <a:sym typeface="Arial"/>
              </a:rPr>
              <a:t>Drives process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xima Nova" panose="020B0604020202020204"/>
                <a:ea typeface="Arial"/>
                <a:cs typeface="Arial"/>
                <a:sym typeface="Arial"/>
              </a:rPr>
              <a:t> efficiency, transparency,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xima Nova" panose="020B0604020202020204"/>
                <a:ea typeface="+mn-ea"/>
                <a:cs typeface="+mn-cs"/>
                <a:sym typeface="Arial"/>
              </a:rPr>
              <a:t>and centralization of all immigration information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C9CCB9-E8F3-F841-0431-7A925229F3EC}"/>
              </a:ext>
            </a:extLst>
          </p:cNvPr>
          <p:cNvSpPr>
            <a:spLocks/>
          </p:cNvSpPr>
          <p:nvPr userDrawn="1"/>
        </p:nvSpPr>
        <p:spPr>
          <a:xfrm>
            <a:off x="603504" y="1924621"/>
            <a:ext cx="2139695" cy="406228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" panose="020B0604020202020204"/>
                <a:ea typeface="+mn-ea"/>
                <a:cs typeface="+mn-cs"/>
                <a:sym typeface="Arial"/>
              </a:rPr>
              <a:t>Core Features: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oxima Nova" panose="020B0604020202020204"/>
              <a:ea typeface="+mn-ea"/>
              <a:cs typeface="+mn-cs"/>
              <a:sym typeface="Arial"/>
            </a:endParaRPr>
          </a:p>
          <a:p>
            <a:pPr marL="3365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" panose="020B0604020202020204"/>
                <a:ea typeface="+mn-ea"/>
                <a:cs typeface="+mn-cs"/>
                <a:sym typeface="Arial"/>
              </a:rPr>
              <a:t>Dashboards that drive transparency </a:t>
            </a:r>
          </a:p>
          <a:p>
            <a:pPr marL="3365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" panose="020B0604020202020204"/>
                <a:ea typeface="+mn-ea"/>
                <a:cs typeface="+mn-cs"/>
                <a:sym typeface="Arial"/>
              </a:rPr>
              <a:t>Efficient workflow automations that save time</a:t>
            </a:r>
          </a:p>
          <a:p>
            <a:pPr marL="3365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" panose="020B0604020202020204"/>
                <a:ea typeface="+mn-ea"/>
                <a:cs typeface="+mn-cs"/>
                <a:sym typeface="Arial"/>
              </a:rPr>
              <a:t>Extensive immigration reporting capabilities  </a:t>
            </a:r>
          </a:p>
          <a:p>
            <a:pPr marL="3365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" panose="020B0604020202020204"/>
                <a:ea typeface="+mn-ea"/>
                <a:cs typeface="+mn-cs"/>
                <a:sym typeface="Arial"/>
              </a:rPr>
              <a:t>Comprehensive knowledge center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AA31355-A767-B4BB-C030-40F12CC5429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82993" y="561804"/>
            <a:ext cx="1450974" cy="99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294130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3_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75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8" name="Google Shape;68;p75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oogle Shape;404;g27296a242a3_0_372" descr="Icon&#10;&#10;Description automatically generated">
            <a:extLst>
              <a:ext uri="{FF2B5EF4-FFF2-40B4-BE49-F238E27FC236}">
                <a16:creationId xmlns:a16="http://schemas.microsoft.com/office/drawing/2014/main" id="{0F6CFC23-840B-5D76-A5EE-E065D1C95F71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883404" y="729052"/>
            <a:ext cx="717753" cy="69095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407;g27296a242a3_0_372">
            <a:extLst>
              <a:ext uri="{FF2B5EF4-FFF2-40B4-BE49-F238E27FC236}">
                <a16:creationId xmlns:a16="http://schemas.microsoft.com/office/drawing/2014/main" id="{E5FE8B9B-D7E5-FD64-2690-095FE5218637}"/>
              </a:ext>
            </a:extLst>
          </p:cNvPr>
          <p:cNvSpPr txBox="1"/>
          <p:nvPr userDrawn="1"/>
        </p:nvSpPr>
        <p:spPr>
          <a:xfrm>
            <a:off x="883404" y="1496612"/>
            <a:ext cx="6447294" cy="386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6955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3F6955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Name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Title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ct val="100000"/>
              <a:buFont typeface="Arial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5A5B63"/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Description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 </a:t>
            </a:r>
          </a:p>
        </p:txBody>
      </p:sp>
      <p:sp>
        <p:nvSpPr>
          <p:cNvPr id="9" name="Online Image Placeholder 8">
            <a:extLst>
              <a:ext uri="{FF2B5EF4-FFF2-40B4-BE49-F238E27FC236}">
                <a16:creationId xmlns:a16="http://schemas.microsoft.com/office/drawing/2014/main" id="{F62988F8-2E87-1DBE-FEBB-2E72880EF678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>
          <a:xfrm>
            <a:off x="7912086" y="729052"/>
            <a:ext cx="3623047" cy="3623047"/>
          </a:xfrm>
          <a:prstGeom prst="flowChartConnector">
            <a:avLst/>
          </a:prstGeom>
          <a:ln w="28575">
            <a:solidFill>
              <a:schemeClr val="accent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" name="Google Shape;403;g27296a242a3_0_372">
            <a:extLst>
              <a:ext uri="{FF2B5EF4-FFF2-40B4-BE49-F238E27FC236}">
                <a16:creationId xmlns:a16="http://schemas.microsoft.com/office/drawing/2014/main" id="{85E23B2B-BA0F-F091-6FC5-F53F9EF613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80106" y="734859"/>
            <a:ext cx="3809187" cy="690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2000" b="1" u="sng" dirty="0">
                <a:solidFill>
                  <a:schemeClr val="tx1"/>
                </a:solidFill>
                <a:latin typeface="Proxima Nova"/>
                <a:ea typeface="Proxima Nova"/>
                <a:cs typeface="Proxima Nova"/>
                <a:sym typeface="Proxima Nova"/>
              </a:rPr>
              <a:t>PRESENTERS</a:t>
            </a:r>
          </a:p>
        </p:txBody>
      </p:sp>
    </p:spTree>
    <p:extLst>
      <p:ext uri="{BB962C8B-B14F-4D97-AF65-F5344CB8AC3E}">
        <p14:creationId xmlns:p14="http://schemas.microsoft.com/office/powerpoint/2010/main" val="2062661501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4_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75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8" name="Google Shape;68;p75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oogle Shape;404;g27296a242a3_0_372" descr="Icon&#10;&#10;Description automatically generated">
            <a:extLst>
              <a:ext uri="{FF2B5EF4-FFF2-40B4-BE49-F238E27FC236}">
                <a16:creationId xmlns:a16="http://schemas.microsoft.com/office/drawing/2014/main" id="{0F6CFC23-840B-5D76-A5EE-E065D1C95F71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883404" y="729052"/>
            <a:ext cx="717753" cy="69095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407;g27296a242a3_0_372">
            <a:extLst>
              <a:ext uri="{FF2B5EF4-FFF2-40B4-BE49-F238E27FC236}">
                <a16:creationId xmlns:a16="http://schemas.microsoft.com/office/drawing/2014/main" id="{E5FE8B9B-D7E5-FD64-2690-095FE52186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883404" y="1496612"/>
            <a:ext cx="6447294" cy="386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6955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3F6955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Michael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3F6955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Turansick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3F6955"/>
              </a:solidFill>
              <a:effectLst/>
              <a:uLnTx/>
              <a:uFillTx/>
              <a:latin typeface="Proxima Nova" panose="020B0604020202020204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Senior Counsel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With 30+ years of immigration law experience. He has advised Fortune 100 companies and startups on strategy, compliance, and policy. A former Managing Partner and AILA policy counsel, Michael brings deep expertise and practical insight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 </a:t>
            </a:r>
          </a:p>
        </p:txBody>
      </p:sp>
      <p:sp>
        <p:nvSpPr>
          <p:cNvPr id="5" name="Google Shape;403;g27296a242a3_0_372">
            <a:extLst>
              <a:ext uri="{FF2B5EF4-FFF2-40B4-BE49-F238E27FC236}">
                <a16:creationId xmlns:a16="http://schemas.microsoft.com/office/drawing/2014/main" id="{85E23B2B-BA0F-F091-6FC5-F53F9EF6135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1780106" y="734859"/>
            <a:ext cx="3809187" cy="690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2000" b="1" u="sng" dirty="0">
                <a:solidFill>
                  <a:schemeClr val="tx1"/>
                </a:solidFill>
                <a:latin typeface="Proxima Nova"/>
                <a:ea typeface="Proxima Nova"/>
                <a:cs typeface="Proxima Nova"/>
                <a:sym typeface="Proxima Nova"/>
              </a:rPr>
              <a:t>PRESENTERS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951347-AEE7-4D8E-81C5-7090F87958B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7" b="10897"/>
          <a:stretch>
            <a:fillRect/>
          </a:stretch>
        </p:blipFill>
        <p:spPr>
          <a:xfrm>
            <a:off x="7952726" y="695738"/>
            <a:ext cx="3623047" cy="3623047"/>
          </a:xfrm>
          <a:prstGeom prst="ellipse">
            <a:avLst/>
          </a:prstGeom>
          <a:ln w="28575">
            <a:solidFill>
              <a:srgbClr val="E27A3D"/>
            </a:solidFill>
          </a:ln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94902677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5_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75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8" name="Google Shape;68;p75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oogle Shape;404;g27296a242a3_0_372" descr="Icon&#10;&#10;Description automatically generated">
            <a:extLst>
              <a:ext uri="{FF2B5EF4-FFF2-40B4-BE49-F238E27FC236}">
                <a16:creationId xmlns:a16="http://schemas.microsoft.com/office/drawing/2014/main" id="{0F6CFC23-840B-5D76-A5EE-E065D1C95F71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883404" y="729052"/>
            <a:ext cx="717753" cy="69095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407;g27296a242a3_0_372">
            <a:extLst>
              <a:ext uri="{FF2B5EF4-FFF2-40B4-BE49-F238E27FC236}">
                <a16:creationId xmlns:a16="http://schemas.microsoft.com/office/drawing/2014/main" id="{E5FE8B9B-D7E5-FD64-2690-095FE52186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883404" y="1496612"/>
            <a:ext cx="6447294" cy="386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6955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3F6955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MATTHEW MELTZER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Co-Founder and Managing Partner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Specializes in assisting foreign companies to enter the U.S. market and building custom solutions for entrepreneurial and high net-worth clients. Most recently recognized as one of Crain's Chicago Business Notable Leaders in Accounting, Consulting &amp; Law,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 </a:t>
            </a:r>
          </a:p>
        </p:txBody>
      </p:sp>
      <p:sp>
        <p:nvSpPr>
          <p:cNvPr id="5" name="Google Shape;403;g27296a242a3_0_372">
            <a:extLst>
              <a:ext uri="{FF2B5EF4-FFF2-40B4-BE49-F238E27FC236}">
                <a16:creationId xmlns:a16="http://schemas.microsoft.com/office/drawing/2014/main" id="{85E23B2B-BA0F-F091-6FC5-F53F9EF6135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1780106" y="734859"/>
            <a:ext cx="3809187" cy="690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2000" b="1" u="sng" dirty="0">
                <a:solidFill>
                  <a:schemeClr val="tx1"/>
                </a:solidFill>
                <a:latin typeface="Proxima Nova"/>
                <a:ea typeface="Proxima Nova"/>
                <a:cs typeface="Proxima Nova"/>
                <a:sym typeface="Proxima Nova"/>
              </a:rPr>
              <a:t>PRESENTERS</a:t>
            </a:r>
          </a:p>
        </p:txBody>
      </p:sp>
      <p:pic>
        <p:nvPicPr>
          <p:cNvPr id="7" name="Picture 6" descr="A person wearing glasses and a red jacket&#10;&#10;AI-generated content may be incorrect.">
            <a:extLst>
              <a:ext uri="{FF2B5EF4-FFF2-40B4-BE49-F238E27FC236}">
                <a16:creationId xmlns:a16="http://schemas.microsoft.com/office/drawing/2014/main" id="{730D089A-ECC7-D336-2BC1-C7944E1727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" r="2015"/>
          <a:stretch>
            <a:fillRect/>
          </a:stretch>
        </p:blipFill>
        <p:spPr>
          <a:xfrm>
            <a:off x="7972746" y="691589"/>
            <a:ext cx="3621024" cy="3621024"/>
          </a:xfrm>
          <a:prstGeom prst="ellipse">
            <a:avLst/>
          </a:prstGeom>
          <a:ln w="38100">
            <a:solidFill>
              <a:srgbClr val="C59A2C"/>
            </a:solidFill>
          </a:ln>
        </p:spPr>
      </p:pic>
    </p:spTree>
    <p:extLst>
      <p:ext uri="{BB962C8B-B14F-4D97-AF65-F5344CB8AC3E}">
        <p14:creationId xmlns:p14="http://schemas.microsoft.com/office/powerpoint/2010/main" val="45195600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6_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75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8" name="Google Shape;68;p75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oogle Shape;404;g27296a242a3_0_372" descr="Icon&#10;&#10;Description automatically generated">
            <a:extLst>
              <a:ext uri="{FF2B5EF4-FFF2-40B4-BE49-F238E27FC236}">
                <a16:creationId xmlns:a16="http://schemas.microsoft.com/office/drawing/2014/main" id="{0F6CFC23-840B-5D76-A5EE-E065D1C95F71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883404" y="729052"/>
            <a:ext cx="717753" cy="69095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407;g27296a242a3_0_372">
            <a:extLst>
              <a:ext uri="{FF2B5EF4-FFF2-40B4-BE49-F238E27FC236}">
                <a16:creationId xmlns:a16="http://schemas.microsoft.com/office/drawing/2014/main" id="{E5FE8B9B-D7E5-FD64-2690-095FE52186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883404" y="1496612"/>
            <a:ext cx="6447294" cy="386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6955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3F6955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MATTHEW HELLRUNG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Co-Founder and Managing Partner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sym typeface="Arial"/>
              </a:rPr>
              <a:t>Specializes in scaling immigration programs for high-growth clients via immigration policy creation and stakeholder training. Matthew has represented clients from a variety of industries, including information technology, engineering, education, manufacturing, and entertainment industries.</a:t>
            </a:r>
          </a:p>
        </p:txBody>
      </p:sp>
      <p:sp>
        <p:nvSpPr>
          <p:cNvPr id="5" name="Google Shape;403;g27296a242a3_0_372">
            <a:extLst>
              <a:ext uri="{FF2B5EF4-FFF2-40B4-BE49-F238E27FC236}">
                <a16:creationId xmlns:a16="http://schemas.microsoft.com/office/drawing/2014/main" id="{85E23B2B-BA0F-F091-6FC5-F53F9EF6135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1780106" y="734859"/>
            <a:ext cx="3809187" cy="690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roxima Nova"/>
                <a:ea typeface="Proxima Nova"/>
                <a:cs typeface="Proxima Nova"/>
                <a:sym typeface="Proxima Nova"/>
              </a:rPr>
              <a:t>PRESENTERS</a:t>
            </a:r>
            <a:endParaRPr lang="en-US" sz="2000" b="1" u="sng" dirty="0">
              <a:solidFill>
                <a:schemeClr val="tx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" name="Picture 3" descr="A person in a suit and tie&#10;&#10;AI-generated content may be incorrect.">
            <a:extLst>
              <a:ext uri="{FF2B5EF4-FFF2-40B4-BE49-F238E27FC236}">
                <a16:creationId xmlns:a16="http://schemas.microsoft.com/office/drawing/2014/main" id="{4395BC11-12DA-18D7-5457-28E886CEB0C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707" y="681873"/>
            <a:ext cx="3630006" cy="3630006"/>
          </a:xfrm>
          <a:prstGeom prst="ellipse">
            <a:avLst/>
          </a:prstGeom>
          <a:ln w="38100">
            <a:solidFill>
              <a:srgbClr val="ED7D31"/>
            </a:solidFill>
          </a:ln>
        </p:spPr>
      </p:pic>
    </p:spTree>
    <p:extLst>
      <p:ext uri="{BB962C8B-B14F-4D97-AF65-F5344CB8AC3E}">
        <p14:creationId xmlns:p14="http://schemas.microsoft.com/office/powerpoint/2010/main" val="289279062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preserve="1" userDrawn="1">
  <p:cSld name="7_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people standing in front of confetti&#10;&#10;AI-generated content may be incorrect.">
            <a:extLst>
              <a:ext uri="{FF2B5EF4-FFF2-40B4-BE49-F238E27FC236}">
                <a16:creationId xmlns:a16="http://schemas.microsoft.com/office/drawing/2014/main" id="{25A55A69-3A29-A267-2EE6-484B0AAB603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" b="-1"/>
          <a:stretch>
            <a:fillRect/>
          </a:stretch>
        </p:blipFill>
        <p:spPr>
          <a:xfrm>
            <a:off x="1326333" y="51350"/>
            <a:ext cx="9539335" cy="6755299"/>
          </a:xfrm>
          <a:prstGeom prst="rect">
            <a:avLst/>
          </a:prstGeom>
        </p:spPr>
      </p:pic>
      <p:pic>
        <p:nvPicPr>
          <p:cNvPr id="4" name="Picture 3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922788C7-EF7F-AD57-DC95-4DEBED276E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912" y="2368116"/>
            <a:ext cx="1592177" cy="1592177"/>
          </a:xfrm>
          <a:prstGeom prst="rect">
            <a:avLst/>
          </a:prstGeom>
          <a:ln w="76200">
            <a:noFill/>
          </a:ln>
        </p:spPr>
      </p:pic>
      <p:sp>
        <p:nvSpPr>
          <p:cNvPr id="67" name="Google Shape;67;p75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8" name="Google Shape;68;p75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91F99A99-BFFE-BCC9-CFB7-AFE5DE5C0E7E}"/>
              </a:ext>
            </a:extLst>
          </p:cNvPr>
          <p:cNvSpPr txBox="1">
            <a:spLocks/>
          </p:cNvSpPr>
          <p:nvPr userDrawn="1"/>
        </p:nvSpPr>
        <p:spPr>
          <a:xfrm>
            <a:off x="704022" y="1379444"/>
            <a:ext cx="10783956" cy="8726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roxima Nova"/>
              <a:buNone/>
              <a:defRPr sz="5300" b="1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Proxima Nova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/>
                <a:sym typeface="Proxima Nova"/>
              </a:rPr>
              <a:t>Your feedback helps us improve and assists others in finding reliable immigration support. </a:t>
            </a:r>
            <a:b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/>
                <a:sym typeface="Proxima Nova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/>
                <a:sym typeface="Proxima Nova"/>
              </a:rPr>
              <a:t>Leave a Google review, we greatly appreciate it!</a:t>
            </a:r>
            <a:endParaRPr kumimoji="0" lang="en-PH" sz="2400" b="1" i="0" u="none" strike="noStrike" kern="0" cap="none" spc="0" normalizeH="0" baseline="0" noProof="0" dirty="0">
              <a:ln>
                <a:noFill/>
              </a:ln>
              <a:solidFill>
                <a:srgbClr val="5A5B63"/>
              </a:solidFill>
              <a:effectLst/>
              <a:uLnTx/>
              <a:uFillTx/>
              <a:latin typeface="Proxima Nova"/>
              <a:sym typeface="Proxima Nov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705676-224A-8682-A668-E63574C0CB58}"/>
              </a:ext>
            </a:extLst>
          </p:cNvPr>
          <p:cNvSpPr txBox="1"/>
          <p:nvPr userDrawn="1"/>
        </p:nvSpPr>
        <p:spPr>
          <a:xfrm>
            <a:off x="2013284" y="763891"/>
            <a:ext cx="8165432" cy="61555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>
                <a:ln>
                  <a:noFill/>
                </a:ln>
                <a:solidFill>
                  <a:srgbClr val="DD79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xima Nova" panose="020B0604020202020204"/>
                <a:sym typeface="Arial"/>
              </a:rPr>
              <a:t>THANK YOU FOR JOINING US TODAY! </a:t>
            </a:r>
          </a:p>
        </p:txBody>
      </p:sp>
    </p:spTree>
    <p:extLst>
      <p:ext uri="{BB962C8B-B14F-4D97-AF65-F5344CB8AC3E}">
        <p14:creationId xmlns:p14="http://schemas.microsoft.com/office/powerpoint/2010/main" val="2396092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8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20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0.png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34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3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theme" Target="../theme/theme9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18" Type="http://schemas.openxmlformats.org/officeDocument/2006/relationships/slideLayout" Target="../slideLayouts/slideLayout67.xml"/><Relationship Id="rId26" Type="http://schemas.openxmlformats.org/officeDocument/2006/relationships/theme" Target="../theme/theme10.xml"/><Relationship Id="rId3" Type="http://schemas.openxmlformats.org/officeDocument/2006/relationships/slideLayout" Target="../slideLayouts/slideLayout52.xml"/><Relationship Id="rId21" Type="http://schemas.openxmlformats.org/officeDocument/2006/relationships/slideLayout" Target="../slideLayouts/slideLayout70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5" Type="http://schemas.openxmlformats.org/officeDocument/2006/relationships/slideLayout" Target="../slideLayouts/slideLayout74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20" Type="http://schemas.openxmlformats.org/officeDocument/2006/relationships/slideLayout" Target="../slideLayouts/slideLayout69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24" Type="http://schemas.openxmlformats.org/officeDocument/2006/relationships/slideLayout" Target="../slideLayouts/slideLayout73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23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9.xml"/><Relationship Id="rId19" Type="http://schemas.openxmlformats.org/officeDocument/2006/relationships/slideLayout" Target="../slideLayouts/slideLayout68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Relationship Id="rId22" Type="http://schemas.openxmlformats.org/officeDocument/2006/relationships/slideLayout" Target="../slideLayouts/slideLayout71.xml"/><Relationship Id="rId27" Type="http://schemas.openxmlformats.org/officeDocument/2006/relationships/image" Target="../media/image15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1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8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8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5.xml"/><Relationship Id="rId18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85.xml"/><Relationship Id="rId21" Type="http://schemas.openxmlformats.org/officeDocument/2006/relationships/image" Target="../media/image15.png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17" Type="http://schemas.openxmlformats.org/officeDocument/2006/relationships/slideLayout" Target="../slideLayouts/slideLayout99.xml"/><Relationship Id="rId2" Type="http://schemas.openxmlformats.org/officeDocument/2006/relationships/slideLayout" Target="../slideLayouts/slideLayout84.xml"/><Relationship Id="rId16" Type="http://schemas.openxmlformats.org/officeDocument/2006/relationships/slideLayout" Target="../slideLayouts/slideLayout98.xml"/><Relationship Id="rId20" Type="http://schemas.openxmlformats.org/officeDocument/2006/relationships/theme" Target="../theme/theme13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92.xml"/><Relationship Id="rId19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slideLayout" Target="../slideLayouts/slideLayout96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5.xml"/><Relationship Id="rId9" Type="http://schemas.openxmlformats.org/officeDocument/2006/relationships/image" Target="../media/image15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18" Type="http://schemas.openxmlformats.org/officeDocument/2006/relationships/slideLayout" Target="../slideLayouts/slideLayout126.xml"/><Relationship Id="rId26" Type="http://schemas.openxmlformats.org/officeDocument/2006/relationships/theme" Target="../theme/theme15.xml"/><Relationship Id="rId3" Type="http://schemas.openxmlformats.org/officeDocument/2006/relationships/slideLayout" Target="../slideLayouts/slideLayout111.xml"/><Relationship Id="rId21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17" Type="http://schemas.openxmlformats.org/officeDocument/2006/relationships/slideLayout" Target="../slideLayouts/slideLayout125.xml"/><Relationship Id="rId25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10.xml"/><Relationship Id="rId16" Type="http://schemas.openxmlformats.org/officeDocument/2006/relationships/slideLayout" Target="../slideLayouts/slideLayout124.xml"/><Relationship Id="rId20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24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13.xml"/><Relationship Id="rId15" Type="http://schemas.openxmlformats.org/officeDocument/2006/relationships/slideLayout" Target="../slideLayouts/slideLayout123.xml"/><Relationship Id="rId23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118.xml"/><Relationship Id="rId19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Relationship Id="rId22" Type="http://schemas.openxmlformats.org/officeDocument/2006/relationships/slideLayout" Target="../slideLayouts/slideLayout130.xml"/><Relationship Id="rId27" Type="http://schemas.openxmlformats.org/officeDocument/2006/relationships/image" Target="../media/image1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43" descr="A black and white logo&#10;&#10;Description automatically generated with low confidence"/>
          <p:cNvPicPr preferRelativeResize="0"/>
          <p:nvPr/>
        </p:nvPicPr>
        <p:blipFill rotWithShape="1">
          <a:blip r:embed="rId6">
            <a:alphaModFix amt="5000"/>
          </a:blip>
          <a:srcRect/>
          <a:stretch/>
        </p:blipFill>
        <p:spPr>
          <a:xfrm>
            <a:off x="5362832" y="-365125"/>
            <a:ext cx="7665308" cy="766530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43"/>
          <p:cNvSpPr txBox="1">
            <a:spLocks noGrp="1"/>
          </p:cNvSpPr>
          <p:nvPr>
            <p:ph type="title"/>
          </p:nvPr>
        </p:nvSpPr>
        <p:spPr>
          <a:xfrm>
            <a:off x="838200" y="806557"/>
            <a:ext cx="10515600" cy="88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2" name="Google Shape;12;p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" name="Google Shape;13;p43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14" name="Google Shape;14;p43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Google Shape;15;p43" descr="Graphical user interface&#10;&#10;Description automatically generated with medium confidenc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38200" y="806557"/>
            <a:ext cx="3469779" cy="1445741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769" r:id="rId2"/>
    <p:sldLayoutId id="2147483774" r:id="rId3"/>
    <p:sldLayoutId id="2147483768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Proxima Nova" panose="020B0604020202020204" charset="0"/>
          <a:ea typeface="Proxima Nova" panose="020B060402020202020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Proxima Nova" panose="020B0604020202020204" charset="0"/>
          <a:ea typeface="Proxima Nova" panose="020B060402020202020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76">
          <p15:clr>
            <a:srgbClr val="F26B43"/>
          </p15:clr>
        </p15:guide>
        <p15:guide id="4" pos="7104">
          <p15:clr>
            <a:srgbClr val="F26B43"/>
          </p15:clr>
        </p15:guide>
        <p15:guide id="5" orient="horz" pos="576">
          <p15:clr>
            <a:srgbClr val="F26B43"/>
          </p15:clr>
        </p15:guide>
        <p15:guide id="6" orient="horz" pos="374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43" descr="A black and white logo&#10;&#10;Description automatically generated with low confidence"/>
          <p:cNvPicPr preferRelativeResize="0"/>
          <p:nvPr/>
        </p:nvPicPr>
        <p:blipFill rotWithShape="1">
          <a:blip r:embed="rId10">
            <a:alphaModFix amt="5000"/>
          </a:blip>
          <a:srcRect/>
          <a:stretch/>
        </p:blipFill>
        <p:spPr>
          <a:xfrm>
            <a:off x="5362832" y="-365125"/>
            <a:ext cx="7665308" cy="7665308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43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00" b="0" i="0" u="none" strike="noStrike" cap="none">
                <a:solidFill>
                  <a:schemeClr val="lt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14" name="Google Shape;14;p43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68662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Proxima Nova" panose="020B0604020202020204" charset="0"/>
          <a:ea typeface="Proxima Nova" panose="020B060402020202020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50800" marR="0" lvl="0" indent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Proxima Nova" panose="020B0604020202020204" charset="0"/>
          <a:ea typeface="Proxima Nova" panose="020B060402020202020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76">
          <p15:clr>
            <a:srgbClr val="F26B43"/>
          </p15:clr>
        </p15:guide>
        <p15:guide id="4" pos="7104">
          <p15:clr>
            <a:srgbClr val="F26B43"/>
          </p15:clr>
        </p15:guide>
        <p15:guide id="5" orient="horz" pos="576">
          <p15:clr>
            <a:srgbClr val="F26B43"/>
          </p15:clr>
        </p15:guide>
        <p15:guide id="6" orient="horz" pos="3744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7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117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2" name="Google Shape;242;p76"/>
          <p:cNvSpPr/>
          <p:nvPr/>
        </p:nvSpPr>
        <p:spPr>
          <a:xfrm>
            <a:off x="0" y="0"/>
            <a:ext cx="8385048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Proxima Nova" panose="020B0604020202020204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76"/>
          <p:cNvSpPr txBox="1">
            <a:spLocks noGrp="1"/>
          </p:cNvSpPr>
          <p:nvPr>
            <p:ph type="title"/>
          </p:nvPr>
        </p:nvSpPr>
        <p:spPr>
          <a:xfrm>
            <a:off x="838200" y="806557"/>
            <a:ext cx="10515600" cy="88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Font typeface="Proxima Nova"/>
              <a:buNone/>
              <a:defRPr sz="5300" b="1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4" name="Google Shape;244;p76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245" name="Google Shape;245;p76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46" name="Google Shape;246;p76" descr="Graphical user interface, text, application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73457" y="2707910"/>
            <a:ext cx="2824085" cy="11767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99399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58" r:id="rId1"/>
    <p:sldLayoutId id="2147483760" r:id="rId2"/>
    <p:sldLayoutId id="2147483759" r:id="rId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Proxima Nova" panose="020B0604020202020204"/>
          <a:ea typeface="Proxima Nova" panose="020B0604020202020204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76">
          <p15:clr>
            <a:srgbClr val="F26B43"/>
          </p15:clr>
        </p15:guide>
        <p15:guide id="4" pos="7104">
          <p15:clr>
            <a:srgbClr val="F26B43"/>
          </p15:clr>
        </p15:guide>
        <p15:guide id="5" orient="horz" pos="576">
          <p15:clr>
            <a:srgbClr val="F26B43"/>
          </p15:clr>
        </p15:guide>
        <p15:guide id="6" orient="horz" pos="3744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2f95e617128_0_36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1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7" name="Google Shape;27;g2f95e617128_0_361" descr="Graphical user interface, text, application&#10;&#10;Description automatically generated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873457" y="2707910"/>
            <a:ext cx="2824083" cy="1176701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g2f95e617128_0_361"/>
          <p:cNvSpPr/>
          <p:nvPr/>
        </p:nvSpPr>
        <p:spPr>
          <a:xfrm>
            <a:off x="0" y="0"/>
            <a:ext cx="8385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Proxima Nova" panose="020B0604020202020204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g2f95e617128_0_361"/>
          <p:cNvSpPr txBox="1">
            <a:spLocks noGrp="1"/>
          </p:cNvSpPr>
          <p:nvPr>
            <p:ph type="title"/>
          </p:nvPr>
        </p:nvSpPr>
        <p:spPr>
          <a:xfrm>
            <a:off x="838200" y="806557"/>
            <a:ext cx="10515600" cy="8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Font typeface="Proxima Nova"/>
              <a:buNone/>
              <a:defRPr sz="5300" b="1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g2f95e617128_0_361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31" name="Google Shape;31;g2f95e617128_0_361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90299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8" r:id="rId1"/>
    <p:sldLayoutId id="2147483772" r:id="rId2"/>
    <p:sldLayoutId id="2147483709" r:id="rId3"/>
    <p:sldLayoutId id="2147483710" r:id="rId4"/>
    <p:sldLayoutId id="2147483763" r:id="rId5"/>
    <p:sldLayoutId id="2147483711" r:id="rId6"/>
    <p:sldLayoutId id="2147483773" r:id="rId7"/>
    <p:sldLayoutId id="2147483762" r:id="rId8"/>
    <p:sldLayoutId id="2147483871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Proxima Nova" panose="020B0604020202020204"/>
          <a:ea typeface="Proxima Nova" panose="020B0604020202020204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76">
          <p15:clr>
            <a:srgbClr val="F26B43"/>
          </p15:clr>
        </p15:guide>
        <p15:guide id="4" pos="7104">
          <p15:clr>
            <a:srgbClr val="F26B43"/>
          </p15:clr>
        </p15:guide>
        <p15:guide id="5" orient="horz" pos="576">
          <p15:clr>
            <a:srgbClr val="F26B43"/>
          </p15:clr>
        </p15:guide>
        <p15:guide id="6" orient="horz" pos="3744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2f95e617128_0_36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1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7" name="Google Shape;27;g2f95e617128_0_361" descr="Graphical user interface, text, application&#10;&#10;Description automatically generated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873457" y="2707910"/>
            <a:ext cx="2824083" cy="1176701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g2f95e617128_0_361"/>
          <p:cNvSpPr/>
          <p:nvPr/>
        </p:nvSpPr>
        <p:spPr>
          <a:xfrm>
            <a:off x="0" y="0"/>
            <a:ext cx="8385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Proxima Nova" panose="020B0604020202020204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g2f95e617128_0_361"/>
          <p:cNvSpPr txBox="1">
            <a:spLocks noGrp="1"/>
          </p:cNvSpPr>
          <p:nvPr>
            <p:ph type="title"/>
          </p:nvPr>
        </p:nvSpPr>
        <p:spPr>
          <a:xfrm>
            <a:off x="838200" y="806557"/>
            <a:ext cx="10515600" cy="8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Font typeface="Proxima Nova"/>
              <a:buNone/>
              <a:defRPr sz="5300" b="1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g2f95e617128_0_361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31" name="Google Shape;31;g2f95e617128_0_361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38156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55" r:id="rId5"/>
    <p:sldLayoutId id="2147483843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Proxima Nova" panose="020B0604020202020204"/>
          <a:ea typeface="Proxima Nova" panose="020B0604020202020204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76">
          <p15:clr>
            <a:srgbClr val="F26B43"/>
          </p15:clr>
        </p15:guide>
        <p15:guide id="4" pos="7104">
          <p15:clr>
            <a:srgbClr val="F26B43"/>
          </p15:clr>
        </p15:guide>
        <p15:guide id="5" orient="horz" pos="576">
          <p15:clr>
            <a:srgbClr val="F26B43"/>
          </p15:clr>
        </p15:guide>
        <p15:guide id="6" orient="horz" pos="3744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2f95e617128_0_36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1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7" name="Google Shape;27;g2f95e617128_0_361" descr="Graphical user interface, text, application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873457" y="2707910"/>
            <a:ext cx="2824083" cy="1176701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g2f95e617128_0_361"/>
          <p:cNvSpPr/>
          <p:nvPr/>
        </p:nvSpPr>
        <p:spPr>
          <a:xfrm>
            <a:off x="0" y="0"/>
            <a:ext cx="8385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Proxima Nova" panose="020B0604020202020204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g2f95e617128_0_361"/>
          <p:cNvSpPr txBox="1">
            <a:spLocks noGrp="1"/>
          </p:cNvSpPr>
          <p:nvPr>
            <p:ph type="title"/>
          </p:nvPr>
        </p:nvSpPr>
        <p:spPr>
          <a:xfrm>
            <a:off x="838200" y="806557"/>
            <a:ext cx="10515600" cy="8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Font typeface="Proxima Nova"/>
              <a:buNone/>
              <a:defRPr sz="5300" b="1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g2f95e617128_0_361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31" name="Google Shape;31;g2f95e617128_0_361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5503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Proxima Nova" panose="020B0604020202020204"/>
          <a:ea typeface="Proxima Nova" panose="020B0604020202020204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76">
          <p15:clr>
            <a:srgbClr val="F26B43"/>
          </p15:clr>
        </p15:guide>
        <p15:guide id="4" pos="7104">
          <p15:clr>
            <a:srgbClr val="F26B43"/>
          </p15:clr>
        </p15:guide>
        <p15:guide id="5" orient="horz" pos="576">
          <p15:clr>
            <a:srgbClr val="F26B43"/>
          </p15:clr>
        </p15:guide>
        <p15:guide id="6" orient="horz" pos="3744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2f95e617128_0_36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1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7" name="Google Shape;27;g2f95e617128_0_361" descr="Graphical user interface, text, application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873457" y="2707910"/>
            <a:ext cx="2824083" cy="1176701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g2f95e617128_0_361"/>
          <p:cNvSpPr/>
          <p:nvPr/>
        </p:nvSpPr>
        <p:spPr>
          <a:xfrm>
            <a:off x="0" y="0"/>
            <a:ext cx="8385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Proxima Nova" panose="020B0604020202020204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g2f95e617128_0_361"/>
          <p:cNvSpPr txBox="1">
            <a:spLocks noGrp="1"/>
          </p:cNvSpPr>
          <p:nvPr>
            <p:ph type="title"/>
          </p:nvPr>
        </p:nvSpPr>
        <p:spPr>
          <a:xfrm>
            <a:off x="838200" y="806557"/>
            <a:ext cx="10515600" cy="8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Font typeface="Proxima Nova"/>
              <a:buNone/>
              <a:defRPr sz="5300" b="1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g2f95e617128_0_361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31" name="Google Shape;31;g2f95e617128_0_361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21855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872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Proxima Nova" panose="020B0604020202020204"/>
          <a:ea typeface="Proxima Nova" panose="020B0604020202020204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76">
          <p15:clr>
            <a:srgbClr val="F26B43"/>
          </p15:clr>
        </p15:guide>
        <p15:guide id="4" pos="7104">
          <p15:clr>
            <a:srgbClr val="F26B43"/>
          </p15:clr>
        </p15:guide>
        <p15:guide id="5" orient="horz" pos="576">
          <p15:clr>
            <a:srgbClr val="F26B43"/>
          </p15:clr>
        </p15:guide>
        <p15:guide id="6" orient="horz" pos="3744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2f95e617128_0_36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1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7" name="Google Shape;27;g2f95e617128_0_361" descr="Graphical user interface, text, application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873457" y="2707910"/>
            <a:ext cx="2824083" cy="1176701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g2f95e617128_0_361"/>
          <p:cNvSpPr/>
          <p:nvPr/>
        </p:nvSpPr>
        <p:spPr>
          <a:xfrm>
            <a:off x="0" y="0"/>
            <a:ext cx="8385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Proxima Nova" panose="020B0604020202020204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g2f95e617128_0_361"/>
          <p:cNvSpPr txBox="1">
            <a:spLocks noGrp="1"/>
          </p:cNvSpPr>
          <p:nvPr>
            <p:ph type="title"/>
          </p:nvPr>
        </p:nvSpPr>
        <p:spPr>
          <a:xfrm>
            <a:off x="838200" y="806557"/>
            <a:ext cx="10515600" cy="8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Font typeface="Proxima Nova"/>
              <a:buNone/>
              <a:defRPr sz="5300" b="1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g2f95e617128_0_361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31" name="Google Shape;31;g2f95e617128_0_361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63684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844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Proxima Nova" panose="020B0604020202020204"/>
          <a:ea typeface="Proxima Nova" panose="020B0604020202020204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76">
          <p15:clr>
            <a:srgbClr val="F26B43"/>
          </p15:clr>
        </p15:guide>
        <p15:guide id="4" pos="7104">
          <p15:clr>
            <a:srgbClr val="F26B43"/>
          </p15:clr>
        </p15:guide>
        <p15:guide id="5" orient="horz" pos="576">
          <p15:clr>
            <a:srgbClr val="F26B43"/>
          </p15:clr>
        </p15:guide>
        <p15:guide id="6" orient="horz" pos="3744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2f95e617128_0_36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1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27" name="Google Shape;27;g2f95e617128_0_361" descr="Graphical user interface, text, application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873457" y="2707910"/>
            <a:ext cx="2824083" cy="1176701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g2f95e617128_0_361"/>
          <p:cNvSpPr/>
          <p:nvPr/>
        </p:nvSpPr>
        <p:spPr>
          <a:xfrm>
            <a:off x="0" y="0"/>
            <a:ext cx="8385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Proxima Nova" panose="020B0604020202020204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g2f95e617128_0_361"/>
          <p:cNvSpPr txBox="1">
            <a:spLocks noGrp="1"/>
          </p:cNvSpPr>
          <p:nvPr>
            <p:ph type="title"/>
          </p:nvPr>
        </p:nvSpPr>
        <p:spPr>
          <a:xfrm>
            <a:off x="838200" y="806557"/>
            <a:ext cx="10515600" cy="8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Font typeface="Proxima Nova"/>
              <a:buNone/>
              <a:defRPr sz="5300" b="1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g2f95e617128_0_361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31" name="Google Shape;31;g2f95e617128_0_361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34FF8E29-3CA8-4CC0-890E-EF63C8C838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7271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86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Proxima Nova" panose="020B0604020202020204"/>
          <a:ea typeface="Proxima Nova" panose="020B0604020202020204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76">
          <p15:clr>
            <a:srgbClr val="F26B43"/>
          </p15:clr>
        </p15:guide>
        <p15:guide id="4" pos="7104">
          <p15:clr>
            <a:srgbClr val="F26B43"/>
          </p15:clr>
        </p15:guide>
        <p15:guide id="5" orient="horz" pos="576">
          <p15:clr>
            <a:srgbClr val="F26B43"/>
          </p15:clr>
        </p15:guide>
        <p15:guide id="6" orient="horz" pos="3744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7"/>
          <p:cNvSpPr txBox="1">
            <a:spLocks noGrp="1"/>
          </p:cNvSpPr>
          <p:nvPr>
            <p:ph type="title"/>
          </p:nvPr>
        </p:nvSpPr>
        <p:spPr>
          <a:xfrm>
            <a:off x="838200" y="384725"/>
            <a:ext cx="10515600" cy="88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None/>
              <a:defRPr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8" name="Google Shape;38;p47"/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39" name="Google Shape;39;p47" descr="Icon&#10;&#10;Description automatically generated"/>
          <p:cNvPicPr preferRelativeResize="0"/>
          <p:nvPr/>
        </p:nvPicPr>
        <p:blipFill rotWithShape="1">
          <a:blip r:embed="rId27">
            <a:alphaModFix amt="5000"/>
          </a:blip>
          <a:srcRect/>
          <a:stretch/>
        </p:blipFill>
        <p:spPr>
          <a:xfrm>
            <a:off x="8519160" y="1488506"/>
            <a:ext cx="3958046" cy="3958046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47"/>
          <p:cNvSpPr txBox="1"/>
          <p:nvPr/>
        </p:nvSpPr>
        <p:spPr>
          <a:xfrm>
            <a:off x="838200" y="6245137"/>
            <a:ext cx="603479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7A3D"/>
              </a:buClr>
              <a:buSzPts val="1400"/>
              <a:buFont typeface="Arial"/>
              <a:buNone/>
            </a:pPr>
            <a:r>
              <a:rPr lang="en-US" sz="1400" b="1" i="0" u="none" strike="noStrike" cap="none" dirty="0">
                <a:solidFill>
                  <a:srgbClr val="E27A3D"/>
                </a:solidFill>
                <a:latin typeface="Proxima Nova" panose="020B0604020202020204" charset="0"/>
                <a:ea typeface="Arial"/>
                <a:cs typeface="Arial"/>
                <a:sym typeface="Arial"/>
              </a:rPr>
              <a:t>MELTZER HELLRUNG</a:t>
            </a:r>
            <a:r>
              <a:rPr lang="en-US" sz="1400" b="1" i="0" u="none" strike="noStrike" cap="none" dirty="0">
                <a:solidFill>
                  <a:srgbClr val="5A5B64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900" b="1" i="0" u="none" strike="noStrike" cap="none" dirty="0">
                <a:solidFill>
                  <a:srgbClr val="5A5B64"/>
                </a:solidFill>
                <a:latin typeface="Proxima Nova"/>
                <a:ea typeface="Proxima Nova"/>
                <a:cs typeface="Proxima Nova"/>
                <a:sym typeface="Proxima Nova"/>
              </a:rPr>
              <a:t>IMMIGRATION SOLUTIONS</a:t>
            </a:r>
            <a:endParaRPr sz="1400" b="0" i="0" u="none" strike="noStrike" cap="none" dirty="0">
              <a:solidFill>
                <a:srgbClr val="000000"/>
              </a:solidFill>
              <a:latin typeface="Proxima Nova" panose="020B0604020202020204" charset="0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47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42" name="Google Shape;42;p47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740" r:id="rId2"/>
    <p:sldLayoutId id="2147483742" r:id="rId3"/>
    <p:sldLayoutId id="2147483743" r:id="rId4"/>
    <p:sldLayoutId id="2147483744" r:id="rId5"/>
    <p:sldLayoutId id="2147483745" r:id="rId6"/>
    <p:sldLayoutId id="2147483751" r:id="rId7"/>
    <p:sldLayoutId id="2147483746" r:id="rId8"/>
    <p:sldLayoutId id="2147483752" r:id="rId9"/>
    <p:sldLayoutId id="2147483748" r:id="rId10"/>
    <p:sldLayoutId id="2147483753" r:id="rId11"/>
    <p:sldLayoutId id="2147483750" r:id="rId12"/>
    <p:sldLayoutId id="2147483741" r:id="rId13"/>
    <p:sldLayoutId id="2147483655" r:id="rId14"/>
    <p:sldLayoutId id="2147483656" r:id="rId15"/>
    <p:sldLayoutId id="2147483739" r:id="rId16"/>
    <p:sldLayoutId id="2147483785" r:id="rId17"/>
    <p:sldLayoutId id="2147483770" r:id="rId18"/>
    <p:sldLayoutId id="2147483771" r:id="rId19"/>
    <p:sldLayoutId id="2147483761" r:id="rId20"/>
    <p:sldLayoutId id="2147483756" r:id="rId21"/>
    <p:sldLayoutId id="2147483765" r:id="rId22"/>
    <p:sldLayoutId id="2147483766" r:id="rId23"/>
    <p:sldLayoutId id="2147483767" r:id="rId24"/>
    <p:sldLayoutId id="2147483764" r:id="rId2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00" b="0" i="0" u="none" strike="noStrike" cap="none">
          <a:solidFill>
            <a:srgbClr val="000000"/>
          </a:solidFill>
          <a:latin typeface="+mj-lt"/>
          <a:ea typeface="Proxima Nova" panose="020B060402020202020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76">
          <p15:clr>
            <a:srgbClr val="F26B43"/>
          </p15:clr>
        </p15:guide>
        <p15:guide id="4" pos="7104">
          <p15:clr>
            <a:srgbClr val="F26B43"/>
          </p15:clr>
        </p15:guide>
        <p15:guide id="5" orient="horz" pos="576">
          <p15:clr>
            <a:srgbClr val="F26B43"/>
          </p15:clr>
        </p15:guide>
        <p15:guide id="6" orient="horz" pos="3744">
          <p15:clr>
            <a:srgbClr val="F26B43"/>
          </p15:clr>
        </p15:guide>
        <p15:guide id="7" orient="horz" pos="4080">
          <p15:clr>
            <a:srgbClr val="F26B43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830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76"/>
          <p:cNvSpPr/>
          <p:nvPr/>
        </p:nvSpPr>
        <p:spPr>
          <a:xfrm>
            <a:off x="0" y="0"/>
            <a:ext cx="8385048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76"/>
          <p:cNvSpPr txBox="1">
            <a:spLocks noGrp="1"/>
          </p:cNvSpPr>
          <p:nvPr>
            <p:ph type="title"/>
          </p:nvPr>
        </p:nvSpPr>
        <p:spPr>
          <a:xfrm>
            <a:off x="838200" y="806557"/>
            <a:ext cx="6962192" cy="88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Font typeface="Proxima Nova"/>
              <a:buNone/>
              <a:defRPr sz="5300" b="1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44" name="Google Shape;244;p76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76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46" name="Google Shape;246;p76" descr="Graphical user interface, text, applicati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73457" y="2707910"/>
            <a:ext cx="2824085" cy="117670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2E39EF9-761C-12A6-AAC1-1AB8D61640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696219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402097105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04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chemeClr val="bg1"/>
          </a:solidFill>
          <a:latin typeface="Proxima Nova" panose="020B0604020202020204"/>
          <a:ea typeface="Proxima Nova" panose="020B0604020202020204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chemeClr val="bg1"/>
          </a:solidFill>
          <a:latin typeface="Proxima Nova" panose="020B0604020202020204"/>
          <a:ea typeface="Proxima Nova" panose="020B0604020202020204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chemeClr val="bg1"/>
          </a:solidFill>
          <a:latin typeface="Proxima Nova" panose="020B0604020202020204"/>
          <a:ea typeface="Proxima Nova" panose="020B0604020202020204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chemeClr val="bg1"/>
          </a:solidFill>
          <a:latin typeface="Proxima Nova" panose="020B0604020202020204"/>
          <a:ea typeface="Proxima Nova" panose="020B0604020202020204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chemeClr val="bg1"/>
          </a:solidFill>
          <a:latin typeface="Proxima Nova" panose="020B0604020202020204"/>
          <a:ea typeface="Proxima Nova" panose="020B0604020202020204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76">
          <p15:clr>
            <a:srgbClr val="F26B43"/>
          </p15:clr>
        </p15:guide>
        <p15:guide id="4" pos="7104">
          <p15:clr>
            <a:srgbClr val="F26B43"/>
          </p15:clr>
        </p15:guide>
        <p15:guide id="5" orient="horz" pos="576">
          <p15:clr>
            <a:srgbClr val="F26B43"/>
          </p15:clr>
        </p15:guide>
        <p15:guide id="6" orient="horz" pos="3744">
          <p15:clr>
            <a:srgbClr val="F26B43"/>
          </p15:clr>
        </p15:guide>
      </p15:sldGuideLst>
    </p:ext>
  </p:extLst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7"/>
          <p:cNvSpPr txBox="1">
            <a:spLocks noGrp="1"/>
          </p:cNvSpPr>
          <p:nvPr>
            <p:ph type="title"/>
          </p:nvPr>
        </p:nvSpPr>
        <p:spPr>
          <a:xfrm>
            <a:off x="838200" y="384725"/>
            <a:ext cx="10515600" cy="88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None/>
              <a:defRPr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8" name="Google Shape;38;p47"/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39" name="Google Shape;39;p47" descr="Icon&#10;&#10;Description automatically generated"/>
          <p:cNvPicPr preferRelativeResize="0"/>
          <p:nvPr/>
        </p:nvPicPr>
        <p:blipFill rotWithShape="1">
          <a:blip r:embed="rId21">
            <a:alphaModFix amt="5000"/>
          </a:blip>
          <a:srcRect/>
          <a:stretch/>
        </p:blipFill>
        <p:spPr>
          <a:xfrm>
            <a:off x="8519160" y="1488506"/>
            <a:ext cx="3958046" cy="3958046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47"/>
          <p:cNvSpPr txBox="1"/>
          <p:nvPr/>
        </p:nvSpPr>
        <p:spPr>
          <a:xfrm>
            <a:off x="838200" y="6245137"/>
            <a:ext cx="603479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7A3D"/>
              </a:buClr>
              <a:buSzPts val="1400"/>
              <a:buFont typeface="Arial"/>
              <a:buNone/>
            </a:pPr>
            <a:r>
              <a:rPr lang="en-US" sz="1400" b="1" i="0" u="none" strike="noStrike" cap="none" dirty="0">
                <a:solidFill>
                  <a:srgbClr val="E27A3D"/>
                </a:solidFill>
                <a:latin typeface="Proxima Nova" panose="020B0604020202020204" charset="0"/>
                <a:ea typeface="Arial"/>
                <a:cs typeface="Arial"/>
                <a:sym typeface="Arial"/>
              </a:rPr>
              <a:t>MELTZER HELLRUNG</a:t>
            </a:r>
            <a:r>
              <a:rPr lang="en-US" sz="1400" b="1" i="0" u="none" strike="noStrike" cap="none" dirty="0">
                <a:solidFill>
                  <a:srgbClr val="5A5B64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900" b="1" i="0" u="none" strike="noStrike" cap="none" dirty="0">
                <a:solidFill>
                  <a:srgbClr val="5A5B64"/>
                </a:solidFill>
                <a:latin typeface="Proxima Nova"/>
                <a:ea typeface="Proxima Nova"/>
                <a:cs typeface="Proxima Nova"/>
                <a:sym typeface="Proxima Nova"/>
              </a:rPr>
              <a:t>IMMIGRATION SOLUTIONS</a:t>
            </a:r>
            <a:endParaRPr sz="1400" b="0" i="0" u="none" strike="noStrike" cap="none" dirty="0">
              <a:solidFill>
                <a:srgbClr val="000000"/>
              </a:solidFill>
              <a:latin typeface="Proxima Nova" panose="020B0604020202020204" charset="0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47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42" name="Google Shape;42;p47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1726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  <p:sldLayoutId id="2147483832" r:id="rId17"/>
    <p:sldLayoutId id="2147483833" r:id="rId18"/>
    <p:sldLayoutId id="2147483834" r:id="rId1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00" b="0" i="0" u="none" strike="noStrike" cap="none">
          <a:solidFill>
            <a:srgbClr val="000000"/>
          </a:solidFill>
          <a:latin typeface="+mj-lt"/>
          <a:ea typeface="Proxima Nova" panose="020B060402020202020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76">
          <p15:clr>
            <a:srgbClr val="F26B43"/>
          </p15:clr>
        </p15:guide>
        <p15:guide id="4" pos="7104">
          <p15:clr>
            <a:srgbClr val="F26B43"/>
          </p15:clr>
        </p15:guide>
        <p15:guide id="5" orient="horz" pos="576">
          <p15:clr>
            <a:srgbClr val="F26B43"/>
          </p15:clr>
        </p15:guide>
        <p15:guide id="6" orient="horz" pos="3744">
          <p15:clr>
            <a:srgbClr val="F26B43"/>
          </p15:clr>
        </p15:guide>
        <p15:guide id="7" orient="horz" pos="4080">
          <p15:clr>
            <a:srgbClr val="F26B43"/>
          </p15:clr>
        </p15:guide>
      </p15:sldGuideLst>
    </p:ext>
  </p:extLst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2f95e617128_0_588"/>
          <p:cNvSpPr txBox="1">
            <a:spLocks noGrp="1"/>
          </p:cNvSpPr>
          <p:nvPr>
            <p:ph type="title"/>
          </p:nvPr>
        </p:nvSpPr>
        <p:spPr>
          <a:xfrm>
            <a:off x="838200" y="384725"/>
            <a:ext cx="10515600" cy="8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None/>
              <a:defRPr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Google Shape;38;g2f95e617128_0_588"/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39" name="Google Shape;39;g2f95e617128_0_588" descr="Icon&#10;&#10;Description automatically generated"/>
          <p:cNvPicPr preferRelativeResize="0"/>
          <p:nvPr/>
        </p:nvPicPr>
        <p:blipFill rotWithShape="1">
          <a:blip r:embed="rId9">
            <a:alphaModFix amt="5000"/>
          </a:blip>
          <a:srcRect/>
          <a:stretch/>
        </p:blipFill>
        <p:spPr>
          <a:xfrm>
            <a:off x="8519160" y="1488506"/>
            <a:ext cx="3958044" cy="3958044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g2f95e617128_0_588"/>
          <p:cNvSpPr txBox="1"/>
          <p:nvPr/>
        </p:nvSpPr>
        <p:spPr>
          <a:xfrm>
            <a:off x="838200" y="6245137"/>
            <a:ext cx="60348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7A3D"/>
              </a:buClr>
              <a:buSzPts val="1400"/>
              <a:buFont typeface="Arial"/>
              <a:buNone/>
            </a:pPr>
            <a:r>
              <a:rPr lang="en-US" sz="1400" b="1" i="0" u="none" strike="noStrike" cap="none" dirty="0">
                <a:solidFill>
                  <a:srgbClr val="E27A3D"/>
                </a:solidFill>
                <a:latin typeface="Proxima Nova" panose="020B0604020202020204"/>
                <a:ea typeface="Arial"/>
                <a:cs typeface="Arial"/>
                <a:sym typeface="Arial"/>
              </a:rPr>
              <a:t>MELTZER HELLRUNG</a:t>
            </a:r>
            <a:r>
              <a:rPr lang="en-US" sz="1400" b="1" i="0" u="none" strike="noStrike" cap="none" dirty="0">
                <a:solidFill>
                  <a:srgbClr val="5A5B64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900" b="1" i="0" u="none" strike="noStrike" cap="none" dirty="0">
                <a:solidFill>
                  <a:srgbClr val="5A5B64"/>
                </a:solidFill>
                <a:latin typeface="Proxima Nova"/>
                <a:ea typeface="Proxima Nova"/>
                <a:cs typeface="Proxima Nova"/>
                <a:sym typeface="Proxima Nova"/>
              </a:rPr>
              <a:t>IMMIGRATION SOLUTIONS</a:t>
            </a:r>
            <a:endParaRPr sz="1400" b="0" i="0" u="none" strike="noStrike" cap="none" dirty="0">
              <a:solidFill>
                <a:srgbClr val="000000"/>
              </a:solidFill>
              <a:latin typeface="Proxima Nova" panose="020B0604020202020204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Proxima Nova" panose="020B0604020202020204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g2f95e617128_0_588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42" name="Google Shape;42;g2f95e617128_0_588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/>
                <a:ea typeface="Proxima Nova" panose="020B0604020202020204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18711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Proxima Nova" panose="020B0604020202020204"/>
          <a:ea typeface="Proxima Nova" panose="020B0604020202020204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76">
          <p15:clr>
            <a:srgbClr val="F26B43"/>
          </p15:clr>
        </p15:guide>
        <p15:guide id="4" pos="7104">
          <p15:clr>
            <a:srgbClr val="F26B43"/>
          </p15:clr>
        </p15:guide>
        <p15:guide id="5" orient="horz" pos="576">
          <p15:clr>
            <a:srgbClr val="F26B43"/>
          </p15:clr>
        </p15:guide>
        <p15:guide id="6" orient="horz" pos="3744">
          <p15:clr>
            <a:srgbClr val="F26B43"/>
          </p15:clr>
        </p15:guide>
        <p15:guide id="7" orient="horz" pos="4080">
          <p15:clr>
            <a:srgbClr val="F26B43"/>
          </p15:clr>
        </p15:guide>
      </p15:sldGuideLst>
    </p:ext>
  </p:extLst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7"/>
          <p:cNvSpPr txBox="1">
            <a:spLocks noGrp="1"/>
          </p:cNvSpPr>
          <p:nvPr>
            <p:ph type="title"/>
          </p:nvPr>
        </p:nvSpPr>
        <p:spPr>
          <a:xfrm>
            <a:off x="838200" y="384725"/>
            <a:ext cx="10515600" cy="884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None/>
              <a:defRPr sz="16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8" name="Google Shape;38;p47"/>
          <p:cNvSpPr txBox="1"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pic>
        <p:nvPicPr>
          <p:cNvPr id="39" name="Google Shape;39;p47" descr="Icon&#10;&#10;Description automatically generated"/>
          <p:cNvPicPr preferRelativeResize="0"/>
          <p:nvPr/>
        </p:nvPicPr>
        <p:blipFill rotWithShape="1">
          <a:blip r:embed="rId27">
            <a:alphaModFix amt="5000"/>
          </a:blip>
          <a:srcRect/>
          <a:stretch/>
        </p:blipFill>
        <p:spPr>
          <a:xfrm>
            <a:off x="8519160" y="1488506"/>
            <a:ext cx="3958046" cy="3958046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47"/>
          <p:cNvSpPr txBox="1"/>
          <p:nvPr/>
        </p:nvSpPr>
        <p:spPr>
          <a:xfrm>
            <a:off x="838200" y="6245137"/>
            <a:ext cx="603479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7A3D"/>
              </a:buClr>
              <a:buSzPts val="1400"/>
              <a:buFont typeface="Arial"/>
              <a:buNone/>
            </a:pPr>
            <a:r>
              <a:rPr lang="en-US" sz="1400" b="1" i="0" u="none" strike="noStrike" cap="none" dirty="0">
                <a:solidFill>
                  <a:srgbClr val="E27A3D"/>
                </a:solidFill>
                <a:latin typeface="Proxima Nova" panose="020B0604020202020204" charset="0"/>
                <a:ea typeface="Arial"/>
                <a:cs typeface="Arial"/>
                <a:sym typeface="Arial"/>
              </a:rPr>
              <a:t>MELTZER HELLRUNG</a:t>
            </a:r>
            <a:r>
              <a:rPr lang="en-US" sz="1400" b="1" i="0" u="none" strike="noStrike" cap="none" dirty="0">
                <a:solidFill>
                  <a:srgbClr val="5A5B64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900" b="1" i="0" u="none" strike="noStrike" cap="none" dirty="0">
                <a:solidFill>
                  <a:srgbClr val="5A5B64"/>
                </a:solidFill>
                <a:latin typeface="Proxima Nova"/>
                <a:ea typeface="Proxima Nova"/>
                <a:cs typeface="Proxima Nova"/>
                <a:sym typeface="Proxima Nova"/>
              </a:rPr>
              <a:t>IMMIGRATION SOLUTIONS</a:t>
            </a:r>
            <a:endParaRPr sz="1400" b="0" i="0" u="none" strike="noStrike" cap="none" dirty="0">
              <a:solidFill>
                <a:srgbClr val="000000"/>
              </a:solidFill>
              <a:latin typeface="Proxima Nova" panose="020B0604020202020204" charset="0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47"/>
          <p:cNvSpPr txBox="1">
            <a:spLocks noGrp="1"/>
          </p:cNvSpPr>
          <p:nvPr>
            <p:ph type="ftr" idx="11"/>
          </p:nvPr>
        </p:nvSpPr>
        <p:spPr>
          <a:xfrm>
            <a:off x="6872990" y="6245137"/>
            <a:ext cx="42554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42" name="Google Shape;42;p47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Proxima Nova" panose="020B0604020202020204" charset="0"/>
                <a:ea typeface="Proxima Nova" panose="020B060402020202020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44211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  <p:sldLayoutId id="2147483866" r:id="rId21"/>
    <p:sldLayoutId id="2147483867" r:id="rId22"/>
    <p:sldLayoutId id="2147483868" r:id="rId23"/>
    <p:sldLayoutId id="2147483869" r:id="rId24"/>
    <p:sldLayoutId id="2147483870" r:id="rId2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00" b="0" i="0" u="none" strike="noStrike" cap="none">
          <a:solidFill>
            <a:srgbClr val="000000"/>
          </a:solidFill>
          <a:latin typeface="+mj-lt"/>
          <a:ea typeface="Proxima Nova" panose="020B060402020202020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76">
          <p15:clr>
            <a:srgbClr val="F26B43"/>
          </p15:clr>
        </p15:guide>
        <p15:guide id="4" pos="7104">
          <p15:clr>
            <a:srgbClr val="F26B43"/>
          </p15:clr>
        </p15:guide>
        <p15:guide id="5" orient="horz" pos="576">
          <p15:clr>
            <a:srgbClr val="F26B43"/>
          </p15:clr>
        </p15:guide>
        <p15:guide id="6" orient="horz" pos="3744">
          <p15:clr>
            <a:srgbClr val="F26B43"/>
          </p15:clr>
        </p15:guide>
        <p15:guide id="7" orient="horz" pos="40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5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3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sv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svg"/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svg"/><Relationship Id="rId1" Type="http://schemas.openxmlformats.org/officeDocument/2006/relationships/slideLayout" Target="../slideLayouts/slideLayout4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svg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svg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svg"/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svg"/><Relationship Id="rId1" Type="http://schemas.openxmlformats.org/officeDocument/2006/relationships/slideLayout" Target="../slideLayouts/slideLayout4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svg"/><Relationship Id="rId1" Type="http://schemas.openxmlformats.org/officeDocument/2006/relationships/slideLayout" Target="../slideLayouts/slideLayout3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svg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svg"/><Relationship Id="rId1" Type="http://schemas.openxmlformats.org/officeDocument/2006/relationships/slideLayout" Target="../slideLayouts/slideLayout8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svg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9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3.png"/><Relationship Id="rId5" Type="http://schemas.openxmlformats.org/officeDocument/2006/relationships/hyperlink" Target="about:blank" TargetMode="External"/><Relationship Id="rId10" Type="http://schemas.openxmlformats.org/officeDocument/2006/relationships/image" Target="../media/image6.png"/><Relationship Id="rId4" Type="http://schemas.openxmlformats.org/officeDocument/2006/relationships/hyperlink" Target="mailto:mhellrung@meltzerhellrung.com" TargetMode="External"/><Relationship Id="rId9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01E37F1-951F-23FB-D27F-D7A2C16765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30E67B7-CA2C-1245-8EF7-D765AAD3D71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742798-9810-5D75-A226-63F4A2E7FE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017" y="616686"/>
            <a:ext cx="3572546" cy="14885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65047D-3C15-C583-E8A6-4B18C81586E9}"/>
              </a:ext>
            </a:extLst>
          </p:cNvPr>
          <p:cNvSpPr txBox="1"/>
          <p:nvPr/>
        </p:nvSpPr>
        <p:spPr>
          <a:xfrm>
            <a:off x="778834" y="2614094"/>
            <a:ext cx="10574966" cy="1661993"/>
          </a:xfrm>
          <a:prstGeom prst="rect">
            <a:avLst/>
          </a:prstGeom>
          <a:solidFill>
            <a:schemeClr val="accent5"/>
          </a:solidFill>
          <a:effectLst>
            <a:reflection stA="45000" endPos="1000" dist="50800" dir="5400000" sy="-100000" algn="bl" rotWithShape="0"/>
            <a:softEdge rad="0"/>
          </a:effectLst>
        </p:spPr>
        <p:txBody>
          <a:bodyPr wrap="square">
            <a:spAutoFit/>
          </a:bodyPr>
          <a:lstStyle/>
          <a:p>
            <a:r>
              <a:rPr lang="en-US" sz="3400" b="1" dirty="0">
                <a:solidFill>
                  <a:schemeClr val="bg1"/>
                </a:solidFill>
                <a:latin typeface="+mn-lt"/>
              </a:rPr>
              <a:t>OCTOBER 1st AND BEYOND: </a:t>
            </a:r>
          </a:p>
          <a:p>
            <a:r>
              <a:rPr lang="en-US" sz="3400" b="1" dirty="0">
                <a:solidFill>
                  <a:schemeClr val="bg1"/>
                </a:solidFill>
                <a:latin typeface="+mn-lt"/>
              </a:rPr>
              <a:t>H-1B CHANGE OF STATUS, THE NEW RULES AND YOUR 2027 IMMIGRATION BUDGET </a:t>
            </a:r>
            <a:endParaRPr lang="en-US" sz="3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Google Shape;362;p1">
            <a:extLst>
              <a:ext uri="{FF2B5EF4-FFF2-40B4-BE49-F238E27FC236}">
                <a16:creationId xmlns:a16="http://schemas.microsoft.com/office/drawing/2014/main" id="{BC65F1A5-991B-32C7-A7B9-EA197ABF832B}"/>
              </a:ext>
            </a:extLst>
          </p:cNvPr>
          <p:cNvSpPr txBox="1"/>
          <p:nvPr/>
        </p:nvSpPr>
        <p:spPr>
          <a:xfrm>
            <a:off x="778833" y="4930937"/>
            <a:ext cx="56163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i="1" dirty="0">
                <a:solidFill>
                  <a:srgbClr val="FFFFFF"/>
                </a:solidFill>
                <a:latin typeface="Proxima Nova" panose="020B0604020202020204" charset="0"/>
              </a:rPr>
              <a:t>Wednesday  September 23, 2026  </a:t>
            </a:r>
            <a:endParaRPr sz="2800" b="0" i="1" u="none" strike="noStrike" cap="none" dirty="0">
              <a:solidFill>
                <a:srgbClr val="FFFFFF"/>
              </a:solidFill>
              <a:latin typeface="Proxima Nova" panose="020B060402020202020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63492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4467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2f95e617128_0_286"/>
          <p:cNvSpPr txBox="1">
            <a:spLocks noGrp="1"/>
          </p:cNvSpPr>
          <p:nvPr>
            <p:ph type="title"/>
          </p:nvPr>
        </p:nvSpPr>
        <p:spPr>
          <a:xfrm>
            <a:off x="1327355" y="384725"/>
            <a:ext cx="10026444" cy="8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roxima Nova"/>
              <a:buNone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E27A3D"/>
                </a:solidFill>
                <a:effectLst/>
                <a:uLnTx/>
                <a:uFillTx/>
                <a:latin typeface="Proxima Nova" panose="020B0604020202020204"/>
                <a:ea typeface="+mj-ea"/>
                <a:cs typeface="+mj-cs"/>
              </a:rPr>
              <a:t>INTRODUCTION</a:t>
            </a:r>
            <a:endParaRPr sz="2000" dirty="0">
              <a:solidFill>
                <a:srgbClr val="E27A3D"/>
              </a:solidFill>
            </a:endParaRPr>
          </a:p>
        </p:txBody>
      </p:sp>
      <p:sp>
        <p:nvSpPr>
          <p:cNvPr id="381" name="Google Shape;381;g2f95e617128_0_286"/>
          <p:cNvSpPr txBox="1">
            <a:spLocks noGrp="1"/>
          </p:cNvSpPr>
          <p:nvPr>
            <p:ph type="body" idx="1"/>
          </p:nvPr>
        </p:nvSpPr>
        <p:spPr>
          <a:xfrm>
            <a:off x="561884" y="1163683"/>
            <a:ext cx="10026444" cy="2593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76250">
              <a:lnSpc>
                <a:spcPct val="100000"/>
              </a:lnSpc>
              <a:spcBef>
                <a:spcPts val="0"/>
              </a:spcBef>
              <a:buSzPts val="1500"/>
            </a:pPr>
            <a:r>
              <a:rPr lang="en-US" sz="1800" b="0" dirty="0">
                <a:latin typeface="Proxima Nova" panose="020B0604020202020204"/>
              </a:rPr>
              <a:t>Meltzer Hellrung combines an innovative service model, proprietary technology, and a creative immigration team </a:t>
            </a:r>
            <a:endParaRPr sz="1800" b="0" dirty="0">
              <a:latin typeface="Proxima Nova" panose="020B0604020202020204"/>
            </a:endParaRPr>
          </a:p>
          <a:p>
            <a:pPr marL="476250">
              <a:lnSpc>
                <a:spcPct val="100000"/>
              </a:lnSpc>
              <a:buSzPts val="1500"/>
            </a:pPr>
            <a:r>
              <a:rPr lang="en-US" sz="1800" dirty="0">
                <a:latin typeface="Proxima Nova" panose="020B0604020202020204"/>
              </a:rPr>
              <a:t>200+ corporate clients: </a:t>
            </a:r>
            <a:r>
              <a:rPr lang="en-US" sz="1800" b="0" dirty="0">
                <a:latin typeface="Proxima Nova" panose="020B0604020202020204"/>
              </a:rPr>
              <a:t>Global 200, Fortune 500, Venture-backed unicorns</a:t>
            </a:r>
            <a:endParaRPr sz="1800" b="0" dirty="0">
              <a:latin typeface="Proxima Nova" panose="020B0604020202020204"/>
            </a:endParaRPr>
          </a:p>
          <a:p>
            <a:pPr marL="476250">
              <a:lnSpc>
                <a:spcPct val="100000"/>
              </a:lnSpc>
              <a:buSzPts val="1500"/>
            </a:pPr>
            <a:r>
              <a:rPr lang="en-US" sz="1800" b="0" dirty="0">
                <a:latin typeface="Proxima Nova" panose="020B0604020202020204"/>
              </a:rPr>
              <a:t>Recognized in 2023 by Crain Magazine as a top 100 best places to work in Chicago</a:t>
            </a:r>
          </a:p>
          <a:p>
            <a:pPr marL="476250">
              <a:lnSpc>
                <a:spcPct val="100000"/>
              </a:lnSpc>
              <a:buSzPts val="1500"/>
            </a:pPr>
            <a:r>
              <a:rPr lang="en-GB" sz="1800" b="0" dirty="0">
                <a:solidFill>
                  <a:schemeClr val="tx2">
                    <a:lumMod val="50000"/>
                  </a:schemeClr>
                </a:solidFill>
                <a:effectLst/>
                <a:latin typeface="Proxima Nova" panose="020B0604020202020204"/>
                <a:ea typeface="Aptos" panose="020B0004020202020204" pitchFamily="34" charset="0"/>
                <a:cs typeface="Arial" panose="020B0604020202020204" pitchFamily="34" charset="0"/>
              </a:rPr>
              <a:t>Meltzer Hellrung has been ranked in the </a:t>
            </a:r>
            <a:r>
              <a:rPr lang="en-GB" sz="1800" dirty="0">
                <a:solidFill>
                  <a:schemeClr val="tx2">
                    <a:lumMod val="50000"/>
                  </a:schemeClr>
                </a:solidFill>
                <a:effectLst/>
                <a:latin typeface="Proxima Nova" panose="020B0604020202020204"/>
                <a:ea typeface="Aptos" panose="020B0004020202020204" pitchFamily="34" charset="0"/>
                <a:cs typeface="Arial" panose="020B0604020202020204" pitchFamily="34" charset="0"/>
              </a:rPr>
              <a:t>Illinois Chambers Spotlight 2027</a:t>
            </a:r>
            <a:r>
              <a:rPr lang="en-GB" sz="1800" b="0" dirty="0">
                <a:solidFill>
                  <a:schemeClr val="tx2">
                    <a:lumMod val="50000"/>
                  </a:schemeClr>
                </a:solidFill>
                <a:effectLst/>
                <a:latin typeface="Proxima Nova" panose="020B0604020202020204"/>
                <a:ea typeface="Aptos" panose="020B0004020202020204" pitchFamily="34" charset="0"/>
                <a:cs typeface="Arial" panose="020B0604020202020204" pitchFamily="34" charset="0"/>
              </a:rPr>
              <a:t> Guide and recognized as a top law firm handling high-quality work.</a:t>
            </a:r>
          </a:p>
          <a:p>
            <a:pPr marL="476250">
              <a:lnSpc>
                <a:spcPct val="100000"/>
              </a:lnSpc>
              <a:buSzPts val="1500"/>
            </a:pPr>
            <a:r>
              <a:rPr lang="en-US" sz="1800" b="0" dirty="0">
                <a:solidFill>
                  <a:schemeClr val="tx2">
                    <a:lumMod val="50000"/>
                  </a:schemeClr>
                </a:solidFill>
                <a:effectLst/>
                <a:latin typeface="Proxima Nova" panose="020B0604020202020204"/>
                <a:ea typeface="Aptos" panose="020B0004020202020204" pitchFamily="34" charset="0"/>
                <a:cs typeface="Arial" panose="020B0604020202020204" pitchFamily="34" charset="0"/>
              </a:rPr>
              <a:t>Meltzer Hellrung has been named a 2025 Inc. Power Partner</a:t>
            </a:r>
          </a:p>
          <a:p>
            <a:pPr marL="476250">
              <a:lnSpc>
                <a:spcPct val="100000"/>
              </a:lnSpc>
              <a:spcAft>
                <a:spcPts val="1000"/>
              </a:spcAft>
              <a:buSzPts val="1500"/>
            </a:pPr>
            <a:r>
              <a:rPr lang="en-US" sz="1800" dirty="0">
                <a:solidFill>
                  <a:schemeClr val="tx2">
                    <a:lumMod val="50000"/>
                  </a:schemeClr>
                </a:solidFill>
                <a:latin typeface="Proxima Nova" panose="020B0604020202020204"/>
                <a:ea typeface="Aptos" panose="020B0004020202020204" pitchFamily="34" charset="0"/>
                <a:cs typeface="Arial" panose="020B0604020202020204" pitchFamily="34" charset="0"/>
              </a:rPr>
              <a:t>Meltzer Hellrung received a Tier 1 recognition in Immigration Law in the 2026 edition of Best Law Firms®</a:t>
            </a:r>
            <a:endParaRPr lang="en-GB" sz="1800" b="0" dirty="0">
              <a:solidFill>
                <a:schemeClr val="tx2">
                  <a:lumMod val="50000"/>
                </a:schemeClr>
              </a:solidFill>
              <a:effectLst/>
              <a:latin typeface="Proxima Nova" panose="020B0604020202020204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2" name="Google Shape;382;g2f95e617128_0_28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5B63"/>
              </a:buClr>
              <a:buSzPts val="800"/>
              <a:buFont typeface="Arial"/>
              <a:buNone/>
              <a:tabLst/>
              <a:defRPr/>
            </a:pPr>
            <a:fld id="{00000000-1234-1234-1234-123412341234}" type="slidenum"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A5B63"/>
                </a:buClr>
                <a:buSzPts val="800"/>
                <a:buFont typeface="Arial"/>
                <a:buNone/>
                <a:tabLst/>
                <a:defRPr/>
              </a:pPr>
              <a:t>3</a:t>
            </a:fld>
            <a:endParaRPr kumimoji="0" sz="800" b="1" i="0" u="none" strike="noStrike" kern="0" cap="none" spc="0" normalizeH="0" baseline="0" noProof="0">
              <a:ln>
                <a:noFill/>
              </a:ln>
              <a:solidFill>
                <a:srgbClr val="5A5B63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3" name="Google Shape;383;g2f95e617128_0_286" descr="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3577" y="384725"/>
            <a:ext cx="583778" cy="571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white and grey award&#10;&#10;AI-generated content may be incorrect.">
            <a:extLst>
              <a:ext uri="{FF2B5EF4-FFF2-40B4-BE49-F238E27FC236}">
                <a16:creationId xmlns:a16="http://schemas.microsoft.com/office/drawing/2014/main" id="{FBB9DB07-5882-575C-85DB-442A0322BF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04" t="23669" r="22958" b="1121"/>
          <a:stretch>
            <a:fillRect/>
          </a:stretch>
        </p:blipFill>
        <p:spPr>
          <a:xfrm>
            <a:off x="5133478" y="4176471"/>
            <a:ext cx="1802111" cy="209399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2150B84-F3FD-939B-D750-36DB7EE9BD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6525" y="4461934"/>
            <a:ext cx="1512760" cy="17686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C0222BC-4266-78BF-017C-703EED6C60C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6037" b="9999"/>
          <a:stretch>
            <a:fillRect/>
          </a:stretch>
        </p:blipFill>
        <p:spPr>
          <a:xfrm>
            <a:off x="2967305" y="4308996"/>
            <a:ext cx="1905237" cy="1921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486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>
          <a:extLst>
            <a:ext uri="{FF2B5EF4-FFF2-40B4-BE49-F238E27FC236}">
              <a16:creationId xmlns:a16="http://schemas.microsoft.com/office/drawing/2014/main" id="{FD55D9DB-12A0-DFFF-22E2-D7246F7E4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419;g2f95e617128_0_321">
            <a:extLst>
              <a:ext uri="{FF2B5EF4-FFF2-40B4-BE49-F238E27FC236}">
                <a16:creationId xmlns:a16="http://schemas.microsoft.com/office/drawing/2014/main" id="{B75B9D3B-99DC-50B4-5796-3D2DD85C28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79015" y="1651575"/>
            <a:ext cx="45309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"/>
              <a:buNone/>
            </a:pPr>
            <a:r>
              <a:rPr lang="en-US" sz="3200" b="1" i="0" u="none" strike="noStrike" cap="none" dirty="0">
                <a:solidFill>
                  <a:schemeClr val="tx1">
                    <a:lumMod val="75000"/>
                  </a:schemeClr>
                </a:solidFill>
                <a:latin typeface="Proxima Nova" panose="020B0604020202020204"/>
                <a:sym typeface="Arial"/>
              </a:rPr>
              <a:t>Responsive</a:t>
            </a:r>
            <a:endParaRPr sz="3200" b="1" i="0" u="none" strike="noStrike" cap="none" dirty="0">
              <a:solidFill>
                <a:schemeClr val="tx1">
                  <a:lumMod val="75000"/>
                </a:schemeClr>
              </a:solidFill>
              <a:latin typeface="Proxima Nova" panose="020B0604020202020204"/>
              <a:sym typeface="Arial"/>
            </a:endParaRPr>
          </a:p>
        </p:txBody>
      </p:sp>
      <p:sp>
        <p:nvSpPr>
          <p:cNvPr id="382" name="Google Shape;382;g2f95e617128_0_286">
            <a:extLst>
              <a:ext uri="{FF2B5EF4-FFF2-40B4-BE49-F238E27FC236}">
                <a16:creationId xmlns:a16="http://schemas.microsoft.com/office/drawing/2014/main" id="{18128E8D-B3BE-940A-C6ED-7BA2EE4A5ED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5B63"/>
              </a:buClr>
              <a:buSzPts val="800"/>
              <a:buFont typeface="Arial"/>
              <a:buNone/>
              <a:tabLst/>
              <a:defRPr/>
            </a:pPr>
            <a:fld id="{00000000-1234-1234-1234-123412341234}" type="slidenum"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A5B63"/>
                </a:buClr>
                <a:buSzPts val="800"/>
                <a:buFont typeface="Arial"/>
                <a:buNone/>
                <a:tabLst/>
                <a:defRPr/>
              </a:pPr>
              <a:t>4</a:t>
            </a:fld>
            <a:endParaRPr kumimoji="0" sz="800" b="1" i="0" u="none" strike="noStrike" kern="0" cap="none" spc="0" normalizeH="0" baseline="0" noProof="0">
              <a:ln>
                <a:noFill/>
              </a:ln>
              <a:solidFill>
                <a:srgbClr val="5A5B63"/>
              </a:solidFill>
              <a:effectLst/>
              <a:uLnTx/>
              <a:uFillTx/>
              <a:latin typeface="Proxima Nova" panose="020B0604020202020204"/>
              <a:cs typeface="Arial"/>
              <a:sym typeface="Arial"/>
            </a:endParaRPr>
          </a:p>
        </p:txBody>
      </p:sp>
      <p:sp>
        <p:nvSpPr>
          <p:cNvPr id="4" name="Google Shape;417;g2f95e617128_0_321">
            <a:extLst>
              <a:ext uri="{FF2B5EF4-FFF2-40B4-BE49-F238E27FC236}">
                <a16:creationId xmlns:a16="http://schemas.microsoft.com/office/drawing/2014/main" id="{25D5971D-B4C2-6349-4AF0-FB5B4137BD47}"/>
              </a:ext>
            </a:extLst>
          </p:cNvPr>
          <p:cNvSpPr/>
          <p:nvPr/>
        </p:nvSpPr>
        <p:spPr>
          <a:xfrm>
            <a:off x="638387" y="1147863"/>
            <a:ext cx="10933500" cy="4887503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DD794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5B63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 panose="020B0604020202020204"/>
              <a:ea typeface="+mn-ea"/>
              <a:cs typeface="Arial"/>
              <a:sym typeface="Arial"/>
            </a:endParaRPr>
          </a:p>
        </p:txBody>
      </p:sp>
      <p:cxnSp>
        <p:nvCxnSpPr>
          <p:cNvPr id="5" name="Google Shape;418;g2f95e617128_0_321">
            <a:extLst>
              <a:ext uri="{FF2B5EF4-FFF2-40B4-BE49-F238E27FC236}">
                <a16:creationId xmlns:a16="http://schemas.microsoft.com/office/drawing/2014/main" id="{0816CD7B-FF20-2209-9968-0BB53FF4F305}"/>
              </a:ext>
            </a:extLst>
          </p:cNvPr>
          <p:cNvCxnSpPr/>
          <p:nvPr/>
        </p:nvCxnSpPr>
        <p:spPr>
          <a:xfrm>
            <a:off x="6096000" y="1739239"/>
            <a:ext cx="0" cy="3200400"/>
          </a:xfrm>
          <a:prstGeom prst="straightConnector1">
            <a:avLst/>
          </a:prstGeom>
          <a:noFill/>
          <a:ln w="12700" cap="flat" cmpd="sng">
            <a:solidFill>
              <a:srgbClr val="DD794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" name="Google Shape;420;g2f95e617128_0_321">
            <a:extLst>
              <a:ext uri="{FF2B5EF4-FFF2-40B4-BE49-F238E27FC236}">
                <a16:creationId xmlns:a16="http://schemas.microsoft.com/office/drawing/2014/main" id="{CE553F4E-13A7-1A25-DC8F-8B0C24438599}"/>
              </a:ext>
            </a:extLst>
          </p:cNvPr>
          <p:cNvSpPr txBox="1"/>
          <p:nvPr/>
        </p:nvSpPr>
        <p:spPr>
          <a:xfrm>
            <a:off x="838199" y="3674213"/>
            <a:ext cx="45309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5A5B63">
                    <a:lumMod val="75000"/>
                  </a:srgbClr>
                </a:solidFill>
                <a:effectLst/>
                <a:uLnTx/>
                <a:uFillTx/>
                <a:latin typeface="Proxima Nova" panose="020B0604020202020204"/>
                <a:ea typeface="+mn-ea"/>
                <a:cs typeface="Arial"/>
                <a:sym typeface="Arial"/>
              </a:rPr>
              <a:t>Efficient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5A5B63">
                  <a:lumMod val="75000"/>
                </a:srgbClr>
              </a:solidFill>
              <a:effectLst/>
              <a:uLnTx/>
              <a:uFillTx/>
              <a:latin typeface="Proxima Nova" panose="020B0604020202020204"/>
              <a:ea typeface="+mn-ea"/>
              <a:cs typeface="Arial"/>
              <a:sym typeface="Arial"/>
            </a:endParaRPr>
          </a:p>
        </p:txBody>
      </p:sp>
      <p:sp>
        <p:nvSpPr>
          <p:cNvPr id="8" name="Google Shape;421;g2f95e617128_0_321">
            <a:extLst>
              <a:ext uri="{FF2B5EF4-FFF2-40B4-BE49-F238E27FC236}">
                <a16:creationId xmlns:a16="http://schemas.microsoft.com/office/drawing/2014/main" id="{CA7EE749-B854-567D-5724-690DE8CC8573}"/>
              </a:ext>
            </a:extLst>
          </p:cNvPr>
          <p:cNvSpPr txBox="1"/>
          <p:nvPr/>
        </p:nvSpPr>
        <p:spPr>
          <a:xfrm>
            <a:off x="6341458" y="1651574"/>
            <a:ext cx="45309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5A5B63">
                    <a:lumMod val="75000"/>
                  </a:srgbClr>
                </a:solidFill>
                <a:effectLst/>
                <a:uLnTx/>
                <a:uFillTx/>
                <a:latin typeface="Proxima Nova" panose="020B0604020202020204"/>
                <a:ea typeface="+mn-ea"/>
                <a:cs typeface="Arial"/>
                <a:sym typeface="Arial"/>
              </a:rPr>
              <a:t>Client-focused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5A5B63">
                  <a:lumMod val="75000"/>
                </a:srgbClr>
              </a:solidFill>
              <a:effectLst/>
              <a:uLnTx/>
              <a:uFillTx/>
              <a:latin typeface="Proxima Nova" panose="020B0604020202020204"/>
              <a:ea typeface="+mn-ea"/>
              <a:cs typeface="Arial"/>
              <a:sym typeface="Arial"/>
            </a:endParaRPr>
          </a:p>
        </p:txBody>
      </p:sp>
      <p:sp>
        <p:nvSpPr>
          <p:cNvPr id="9" name="Google Shape;422;g2f95e617128_0_321">
            <a:extLst>
              <a:ext uri="{FF2B5EF4-FFF2-40B4-BE49-F238E27FC236}">
                <a16:creationId xmlns:a16="http://schemas.microsoft.com/office/drawing/2014/main" id="{ADC09C64-FA50-0D60-22B2-F2FEE5E235CD}"/>
              </a:ext>
            </a:extLst>
          </p:cNvPr>
          <p:cNvSpPr txBox="1"/>
          <p:nvPr/>
        </p:nvSpPr>
        <p:spPr>
          <a:xfrm>
            <a:off x="6341458" y="3667120"/>
            <a:ext cx="482596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5A5B63">
                    <a:lumMod val="75000"/>
                  </a:srgbClr>
                </a:solidFill>
                <a:effectLst/>
                <a:uLnTx/>
                <a:uFillTx/>
                <a:latin typeface="Proxima Nova" panose="020B0604020202020204"/>
                <a:ea typeface="+mn-ea"/>
                <a:cs typeface="Arial"/>
                <a:sym typeface="Arial"/>
              </a:rPr>
              <a:t>Program Management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5A5B63">
                  <a:lumMod val="75000"/>
                </a:srgbClr>
              </a:solidFill>
              <a:effectLst/>
              <a:uLnTx/>
              <a:uFillTx/>
              <a:latin typeface="Proxima Nova" panose="020B0604020202020204"/>
              <a:ea typeface="+mn-ea"/>
              <a:cs typeface="Arial"/>
              <a:sym typeface="Arial"/>
            </a:endParaRPr>
          </a:p>
        </p:txBody>
      </p:sp>
      <p:sp>
        <p:nvSpPr>
          <p:cNvPr id="10" name="Google Shape;423;g2f95e617128_0_321">
            <a:extLst>
              <a:ext uri="{FF2B5EF4-FFF2-40B4-BE49-F238E27FC236}">
                <a16:creationId xmlns:a16="http://schemas.microsoft.com/office/drawing/2014/main" id="{BECB7019-5753-1278-839E-3B90B1058D03}"/>
              </a:ext>
            </a:extLst>
          </p:cNvPr>
          <p:cNvSpPr txBox="1"/>
          <p:nvPr/>
        </p:nvSpPr>
        <p:spPr>
          <a:xfrm>
            <a:off x="934605" y="2236310"/>
            <a:ext cx="45309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8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Proxima Nova" panose="020B0604020202020204"/>
                <a:ea typeface="+mn-ea"/>
                <a:cs typeface="Arial"/>
                <a:sym typeface="Arial"/>
              </a:rPr>
              <a:t>Average Email Response Time: 4.5 hours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 panose="020B0604020202020204"/>
              <a:ea typeface="+mn-ea"/>
              <a:cs typeface="Arial"/>
              <a:sym typeface="Arial"/>
            </a:endParaRPr>
          </a:p>
        </p:txBody>
      </p:sp>
      <p:sp>
        <p:nvSpPr>
          <p:cNvPr id="11" name="Google Shape;424;g2f95e617128_0_321">
            <a:extLst>
              <a:ext uri="{FF2B5EF4-FFF2-40B4-BE49-F238E27FC236}">
                <a16:creationId xmlns:a16="http://schemas.microsoft.com/office/drawing/2014/main" id="{801159BC-6ECE-A28B-AD9F-8BF8D72E017A}"/>
              </a:ext>
            </a:extLst>
          </p:cNvPr>
          <p:cNvSpPr txBox="1"/>
          <p:nvPr/>
        </p:nvSpPr>
        <p:spPr>
          <a:xfrm>
            <a:off x="6341458" y="2328643"/>
            <a:ext cx="45309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8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Proxima Nova" panose="020B0604020202020204"/>
                <a:ea typeface="+mn-ea"/>
                <a:cs typeface="Arial"/>
                <a:sym typeface="Arial"/>
              </a:rPr>
              <a:t>91+ NPS Scores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 panose="020B0604020202020204"/>
              <a:ea typeface="+mn-ea"/>
              <a:cs typeface="Arial"/>
              <a:sym typeface="Arial"/>
            </a:endParaRPr>
          </a:p>
        </p:txBody>
      </p:sp>
      <p:sp>
        <p:nvSpPr>
          <p:cNvPr id="12" name="Google Shape;425;g2f95e617128_0_321">
            <a:extLst>
              <a:ext uri="{FF2B5EF4-FFF2-40B4-BE49-F238E27FC236}">
                <a16:creationId xmlns:a16="http://schemas.microsoft.com/office/drawing/2014/main" id="{6695F4EB-40CA-15CD-2653-C522DB876D0F}"/>
              </a:ext>
            </a:extLst>
          </p:cNvPr>
          <p:cNvSpPr txBox="1"/>
          <p:nvPr/>
        </p:nvSpPr>
        <p:spPr>
          <a:xfrm>
            <a:off x="931984" y="4306206"/>
            <a:ext cx="45309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8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Proxima Nova" panose="020B0604020202020204"/>
                <a:ea typeface="+mn-ea"/>
                <a:cs typeface="Arial"/>
                <a:sym typeface="Arial"/>
              </a:rPr>
              <a:t>Transfer case turnaround: 10 business days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 panose="020B0604020202020204"/>
              <a:ea typeface="+mn-ea"/>
              <a:cs typeface="Arial"/>
              <a:sym typeface="Arial"/>
            </a:endParaRPr>
          </a:p>
        </p:txBody>
      </p:sp>
      <p:sp>
        <p:nvSpPr>
          <p:cNvPr id="13" name="Google Shape;426;g2f95e617128_0_321">
            <a:extLst>
              <a:ext uri="{FF2B5EF4-FFF2-40B4-BE49-F238E27FC236}">
                <a16:creationId xmlns:a16="http://schemas.microsoft.com/office/drawing/2014/main" id="{B4FA7D50-B9D8-266D-454E-2076BD288F07}"/>
              </a:ext>
            </a:extLst>
          </p:cNvPr>
          <p:cNvSpPr txBox="1"/>
          <p:nvPr/>
        </p:nvSpPr>
        <p:spPr>
          <a:xfrm>
            <a:off x="6443676" y="4435765"/>
            <a:ext cx="45309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8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Proxima Nova" panose="020B0604020202020204"/>
                <a:ea typeface="+mn-ea"/>
                <a:cs typeface="Arial"/>
                <a:sym typeface="Arial"/>
              </a:rPr>
              <a:t>Account team, regular touchpoints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 panose="020B0604020202020204"/>
              <a:ea typeface="+mn-ea"/>
              <a:cs typeface="Arial"/>
              <a:sym typeface="Arial"/>
            </a:endParaRPr>
          </a:p>
        </p:txBody>
      </p:sp>
      <p:sp>
        <p:nvSpPr>
          <p:cNvPr id="2" name="Google Shape;421;g2f95e617128_0_321">
            <a:extLst>
              <a:ext uri="{FF2B5EF4-FFF2-40B4-BE49-F238E27FC236}">
                <a16:creationId xmlns:a16="http://schemas.microsoft.com/office/drawing/2014/main" id="{76FA20BB-3E1C-6627-00F7-5EEB55D538B7}"/>
              </a:ext>
            </a:extLst>
          </p:cNvPr>
          <p:cNvSpPr txBox="1"/>
          <p:nvPr/>
        </p:nvSpPr>
        <p:spPr>
          <a:xfrm>
            <a:off x="838199" y="1651573"/>
            <a:ext cx="45309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5A5B63">
                    <a:lumMod val="75000"/>
                  </a:srgbClr>
                </a:solidFill>
                <a:effectLst/>
                <a:uLnTx/>
                <a:uFillTx/>
                <a:latin typeface="Proxima Nova" panose="020B0604020202020204"/>
                <a:ea typeface="+mn-ea"/>
                <a:cs typeface="Arial"/>
                <a:sym typeface="Arial"/>
              </a:rPr>
              <a:t>Responsive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5A5B63">
                  <a:lumMod val="75000"/>
                </a:srgbClr>
              </a:solidFill>
              <a:effectLst/>
              <a:uLnTx/>
              <a:uFillTx/>
              <a:latin typeface="Proxima Nova" panose="020B0604020202020204"/>
              <a:ea typeface="+mn-ea"/>
              <a:cs typeface="Arial"/>
              <a:sym typeface="Arial"/>
            </a:endParaRPr>
          </a:p>
        </p:txBody>
      </p:sp>
      <p:sp>
        <p:nvSpPr>
          <p:cNvPr id="15" name="Google Shape;380;g2f95e617128_0_286">
            <a:extLst>
              <a:ext uri="{FF2B5EF4-FFF2-40B4-BE49-F238E27FC236}">
                <a16:creationId xmlns:a16="http://schemas.microsoft.com/office/drawing/2014/main" id="{F2F9F60E-BF46-4088-E401-0375BBC853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27355" y="384725"/>
            <a:ext cx="10026444" cy="8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Proxima Nova"/>
              <a:buNone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E27A3D"/>
                </a:solidFill>
                <a:effectLst/>
                <a:uLnTx/>
                <a:uFillTx/>
                <a:latin typeface="Proxima Nova" panose="020B0604020202020204"/>
                <a:ea typeface="+mj-ea"/>
                <a:cs typeface="+mj-cs"/>
              </a:rPr>
              <a:t>INTRODUCTION</a:t>
            </a:r>
            <a:endParaRPr sz="2000" dirty="0">
              <a:solidFill>
                <a:srgbClr val="E27A3D"/>
              </a:solidFill>
            </a:endParaRPr>
          </a:p>
        </p:txBody>
      </p:sp>
      <p:pic>
        <p:nvPicPr>
          <p:cNvPr id="16" name="Google Shape;383;g2f95e617128_0_286" descr="Icon&#10;&#10;Description automatically generated">
            <a:extLst>
              <a:ext uri="{FF2B5EF4-FFF2-40B4-BE49-F238E27FC236}">
                <a16:creationId xmlns:a16="http://schemas.microsoft.com/office/drawing/2014/main" id="{904B7F63-FE94-33F9-78BA-E6762688844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8441" y="518382"/>
            <a:ext cx="583778" cy="5713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6625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9E25BC-D921-EA1D-205F-80E61469FDC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fld id="{00000000-1234-1234-1234-123412341234}" type="slidenum">
              <a:rPr kumimoji="0" lang="en-US" sz="800" b="1" i="0" u="none" strike="noStrike" kern="0" cap="none" spc="0" normalizeH="0" baseline="0" noProof="0" smtClean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  <a:tabLst/>
                <a:defRPr/>
              </a:pPr>
              <a:t>5</a:t>
            </a:fld>
            <a:endParaRPr kumimoji="0" lang="en-US" sz="800" b="1" i="0" u="none" strike="noStrike" kern="0" cap="none" spc="0" normalizeH="0" baseline="0" noProof="0" dirty="0">
              <a:ln>
                <a:noFill/>
              </a:ln>
              <a:solidFill>
                <a:srgbClr val="5A5B63"/>
              </a:solidFill>
              <a:effectLst/>
              <a:uLnTx/>
              <a:uFillTx/>
              <a:latin typeface="Proxima Nova" panose="020B060402020202020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68424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" name="Google Shape;398;g2f95e617128_0_299" descr="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3504" y="109728"/>
            <a:ext cx="2139695" cy="1729573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g2f95e617128_0_29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5B63"/>
              </a:buClr>
              <a:buSzPts val="800"/>
              <a:buFont typeface="Arial"/>
              <a:buNone/>
              <a:tabLst/>
              <a:defRPr/>
            </a:pPr>
            <a:fld id="{00000000-1234-1234-1234-123412341234}" type="slidenum"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A5B63"/>
                </a:buClr>
                <a:buSzPts val="800"/>
                <a:buFont typeface="Arial"/>
                <a:buNone/>
                <a:tabLst/>
                <a:defRPr/>
              </a:pPr>
              <a:t>6</a:t>
            </a:fld>
            <a:endParaRPr kumimoji="0" sz="800" b="1" i="0" u="none" strike="noStrike" kern="0" cap="none" spc="0" normalizeH="0" baseline="0" noProof="0" dirty="0">
              <a:ln>
                <a:noFill/>
              </a:ln>
              <a:solidFill>
                <a:srgbClr val="5A5B63"/>
              </a:solidFill>
              <a:effectLst/>
              <a:uLnTx/>
              <a:uFillTx/>
              <a:latin typeface="Proxima Nova" panose="020B0604020202020204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g2f95e617128_0_299"/>
          <p:cNvSpPr txBox="1">
            <a:spLocks noGrp="1"/>
          </p:cNvSpPr>
          <p:nvPr>
            <p:ph type="title" idx="4294967295"/>
          </p:nvPr>
        </p:nvSpPr>
        <p:spPr>
          <a:xfrm>
            <a:off x="1080342" y="577287"/>
            <a:ext cx="1505542" cy="99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roxima Nova"/>
              <a:buNone/>
            </a:pP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VOYAGER®</a:t>
            </a:r>
            <a:endParaRPr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Google Shape;415;g2f95e617128_0_313">
            <a:extLst>
              <a:ext uri="{FF2B5EF4-FFF2-40B4-BE49-F238E27FC236}">
                <a16:creationId xmlns:a16="http://schemas.microsoft.com/office/drawing/2014/main" id="{CECE83BD-186C-E6EB-7DA0-0EA11B034A6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27177" y="1924621"/>
            <a:ext cx="8226566" cy="397696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902AB32-8DC1-CF8D-DBBB-44B3FBE1F9FF}"/>
              </a:ext>
            </a:extLst>
          </p:cNvPr>
          <p:cNvSpPr/>
          <p:nvPr/>
        </p:nvSpPr>
        <p:spPr>
          <a:xfrm>
            <a:off x="2743199" y="451757"/>
            <a:ext cx="8610544" cy="1387544"/>
          </a:xfrm>
          <a:prstGeom prst="rect">
            <a:avLst/>
          </a:prstGeom>
          <a:solidFill>
            <a:srgbClr val="546587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5B63"/>
              </a:buClr>
              <a:buSzPts val="28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xima Nova" panose="020B0604020202020204"/>
                <a:ea typeface="+mn-ea"/>
                <a:cs typeface="+mn-cs"/>
                <a:sym typeface="Arial"/>
              </a:rPr>
              <a:t>Our proprietary immigration program management platform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ts val="28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xima Nova" panose="020B0604020202020204"/>
                <a:ea typeface="+mn-ea"/>
                <a:cs typeface="+mn-cs"/>
                <a:sym typeface="Arial"/>
              </a:rPr>
              <a:t>Drives process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xima Nova" panose="020B0604020202020204"/>
                <a:ea typeface="Arial"/>
                <a:cs typeface="Arial"/>
                <a:sym typeface="Arial"/>
              </a:rPr>
              <a:t> efficiency, transparency,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roxima Nova" panose="020B0604020202020204"/>
                <a:ea typeface="+mn-ea"/>
                <a:cs typeface="+mn-cs"/>
                <a:sym typeface="Arial"/>
              </a:rPr>
              <a:t>and centralization of all immigration information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8F8E5D-F627-1A9A-2B53-65345063EDC7}"/>
              </a:ext>
            </a:extLst>
          </p:cNvPr>
          <p:cNvSpPr/>
          <p:nvPr/>
        </p:nvSpPr>
        <p:spPr>
          <a:xfrm>
            <a:off x="603504" y="1924621"/>
            <a:ext cx="2139695" cy="406228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" panose="020B0604020202020204"/>
                <a:ea typeface="+mn-ea"/>
                <a:cs typeface="+mn-cs"/>
                <a:sym typeface="Arial"/>
              </a:rPr>
              <a:t>Core Features: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oxima Nova" panose="020B0604020202020204"/>
              <a:ea typeface="+mn-ea"/>
              <a:cs typeface="+mn-cs"/>
              <a:sym typeface="Arial"/>
            </a:endParaRPr>
          </a:p>
          <a:p>
            <a:pPr marL="3365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" panose="020B0604020202020204"/>
                <a:ea typeface="+mn-ea"/>
                <a:cs typeface="+mn-cs"/>
                <a:sym typeface="Arial"/>
              </a:rPr>
              <a:t>Dashboards that drive transparency </a:t>
            </a:r>
          </a:p>
          <a:p>
            <a:pPr marL="3365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" panose="020B0604020202020204"/>
                <a:ea typeface="+mn-ea"/>
                <a:cs typeface="+mn-cs"/>
                <a:sym typeface="Arial"/>
              </a:rPr>
              <a:t>Efficient workflow automations that save time</a:t>
            </a:r>
          </a:p>
          <a:p>
            <a:pPr marL="3365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" panose="020B0604020202020204"/>
                <a:ea typeface="+mn-ea"/>
                <a:cs typeface="+mn-cs"/>
                <a:sym typeface="Arial"/>
              </a:rPr>
              <a:t>Extensive immigration reporting capabilities  </a:t>
            </a:r>
          </a:p>
          <a:p>
            <a:pPr marL="3365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roxima Nova" panose="020B0604020202020204"/>
                <a:ea typeface="+mn-ea"/>
                <a:cs typeface="+mn-cs"/>
                <a:sym typeface="Arial"/>
              </a:rPr>
              <a:t>Comprehensive knowledge center</a:t>
            </a:r>
          </a:p>
        </p:txBody>
      </p:sp>
    </p:spTree>
    <p:extLst>
      <p:ext uri="{BB962C8B-B14F-4D97-AF65-F5344CB8AC3E}">
        <p14:creationId xmlns:p14="http://schemas.microsoft.com/office/powerpoint/2010/main" val="1593823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>
          <a:extLst>
            <a:ext uri="{FF2B5EF4-FFF2-40B4-BE49-F238E27FC236}">
              <a16:creationId xmlns:a16="http://schemas.microsoft.com/office/drawing/2014/main" id="{A76BC397-EC01-3FB9-FA13-21105BB47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27296a242a3_0_372">
            <a:extLst>
              <a:ext uri="{FF2B5EF4-FFF2-40B4-BE49-F238E27FC236}">
                <a16:creationId xmlns:a16="http://schemas.microsoft.com/office/drawing/2014/main" id="{884219FB-6F3E-091F-3034-652591038A46}"/>
              </a:ext>
            </a:extLst>
          </p:cNvPr>
          <p:cNvSpPr txBox="1"/>
          <p:nvPr/>
        </p:nvSpPr>
        <p:spPr>
          <a:xfrm>
            <a:off x="945398" y="1582220"/>
            <a:ext cx="6788256" cy="4198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6955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3F6955"/>
                </a:solidFill>
                <a:effectLst/>
                <a:uLnTx/>
                <a:uFillTx/>
                <a:latin typeface="Proxima Nova" panose="020B0604020202020204"/>
                <a:cs typeface="Arial"/>
                <a:sym typeface="Arial"/>
              </a:rPr>
              <a:t>MATTHEW MELTZER 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 panose="020B0604020202020204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cs typeface="Arial"/>
                <a:sym typeface="Arial"/>
              </a:rPr>
              <a:t>Co-Founder and Managing Partner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Proxima Nova" panose="020B0604020202020204"/>
                <a:cs typeface="Arial"/>
                <a:sym typeface="Arial"/>
              </a:rPr>
              <a:t>Specializes in assisting foreign companies to enter the U.S. market and building custom solutions for entrepreneurial and high net-worth clients. Most recently recognized as one of Crain's Chicago Business Notable Leaders in Accounting, Consulting &amp; Law!</a:t>
            </a:r>
          </a:p>
        </p:txBody>
      </p:sp>
      <p:pic>
        <p:nvPicPr>
          <p:cNvPr id="7" name="Picture 6" descr="A person wearing glasses and a red jacket&#10;&#10;AI-generated content may be incorrect.">
            <a:extLst>
              <a:ext uri="{FF2B5EF4-FFF2-40B4-BE49-F238E27FC236}">
                <a16:creationId xmlns:a16="http://schemas.microsoft.com/office/drawing/2014/main" id="{E68BBA85-7A39-2857-96D0-6E589A7FCA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" r="2015"/>
          <a:stretch>
            <a:fillRect/>
          </a:stretch>
        </p:blipFill>
        <p:spPr>
          <a:xfrm>
            <a:off x="7972746" y="691589"/>
            <a:ext cx="3660457" cy="3660457"/>
          </a:xfrm>
          <a:prstGeom prst="ellipse">
            <a:avLst/>
          </a:prstGeom>
          <a:ln w="38100">
            <a:solidFill>
              <a:schemeClr val="accent2"/>
            </a:solidFill>
          </a:ln>
        </p:spPr>
      </p:pic>
      <p:pic>
        <p:nvPicPr>
          <p:cNvPr id="5" name="Google Shape;404;g27296a242a3_0_372" descr="Icon&#10;&#10;Description automatically generated">
            <a:extLst>
              <a:ext uri="{FF2B5EF4-FFF2-40B4-BE49-F238E27FC236}">
                <a16:creationId xmlns:a16="http://schemas.microsoft.com/office/drawing/2014/main" id="{4A066F9C-100A-0978-5CBD-0D42F588723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4681" y="510496"/>
            <a:ext cx="717753" cy="69095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403;g27296a242a3_0_372">
            <a:extLst>
              <a:ext uri="{FF2B5EF4-FFF2-40B4-BE49-F238E27FC236}">
                <a16:creationId xmlns:a16="http://schemas.microsoft.com/office/drawing/2014/main" id="{188242F3-86C8-1EA0-7FD3-E6AB24F76A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54589" y="510497"/>
            <a:ext cx="1908140" cy="690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2000" b="1" u="sng" dirty="0">
                <a:solidFill>
                  <a:schemeClr val="accent3">
                    <a:lumMod val="75000"/>
                  </a:schemeClr>
                </a:solidFill>
                <a:latin typeface="Proxima Nova"/>
                <a:ea typeface="Proxima Nova"/>
                <a:cs typeface="Proxima Nova"/>
                <a:sym typeface="Proxima Nova"/>
              </a:rPr>
              <a:t>PRESENTERS</a:t>
            </a:r>
          </a:p>
        </p:txBody>
      </p:sp>
    </p:spTree>
    <p:extLst>
      <p:ext uri="{BB962C8B-B14F-4D97-AF65-F5344CB8AC3E}">
        <p14:creationId xmlns:p14="http://schemas.microsoft.com/office/powerpoint/2010/main" val="3900587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>
          <a:extLst>
            <a:ext uri="{FF2B5EF4-FFF2-40B4-BE49-F238E27FC236}">
              <a16:creationId xmlns:a16="http://schemas.microsoft.com/office/drawing/2014/main" id="{CB60B55A-5613-503A-8C15-CD8A81604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27296a242a3_0_372">
            <a:extLst>
              <a:ext uri="{FF2B5EF4-FFF2-40B4-BE49-F238E27FC236}">
                <a16:creationId xmlns:a16="http://schemas.microsoft.com/office/drawing/2014/main" id="{1A1E8720-7D33-C038-1DF6-FFA93291D984}"/>
              </a:ext>
            </a:extLst>
          </p:cNvPr>
          <p:cNvSpPr txBox="1">
            <a:spLocks noGrp="1"/>
          </p:cNvSpPr>
          <p:nvPr>
            <p:ph type="sldNum" idx="4294967295"/>
          </p:nvPr>
        </p:nvSpPr>
        <p:spPr>
          <a:xfrm>
            <a:off x="11966575" y="6245225"/>
            <a:ext cx="2254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5B63"/>
              </a:buClr>
              <a:buSzPts val="800"/>
              <a:buFont typeface="Arial"/>
              <a:buNone/>
              <a:tabLst/>
              <a:defRPr/>
            </a:pPr>
            <a:fld id="{00000000-1234-1234-1234-123412341234}" type="slidenum">
              <a:rPr kumimoji="0" lang="en-US" sz="800" b="1" i="0" u="none" strike="noStrike" kern="0" cap="none" spc="0" normalizeH="0" baseline="0" noProof="0" smtClean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A5B63"/>
                </a:buClr>
                <a:buSzPts val="800"/>
                <a:buFont typeface="Arial"/>
                <a:buNone/>
                <a:tabLst/>
                <a:defRPr/>
              </a:pPr>
              <a:t>8</a:t>
            </a:fld>
            <a:endParaRPr kumimoji="0" lang="en-US" sz="800" b="1" i="0" u="none" strike="noStrike" kern="0" cap="none" spc="0" normalizeH="0" baseline="0" noProof="0">
              <a:ln>
                <a:noFill/>
              </a:ln>
              <a:solidFill>
                <a:srgbClr val="5A5B63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4" name="Google Shape;404;g27296a242a3_0_372" descr="Icon&#10;&#10;Description automatically generated">
            <a:extLst>
              <a:ext uri="{FF2B5EF4-FFF2-40B4-BE49-F238E27FC236}">
                <a16:creationId xmlns:a16="http://schemas.microsoft.com/office/drawing/2014/main" id="{AD3781D7-D107-E4CD-8EFB-7BDBC027030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4681" y="510496"/>
            <a:ext cx="717753" cy="690959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g27296a242a3_0_372">
            <a:extLst>
              <a:ext uri="{FF2B5EF4-FFF2-40B4-BE49-F238E27FC236}">
                <a16:creationId xmlns:a16="http://schemas.microsoft.com/office/drawing/2014/main" id="{59B3AD95-E937-572D-44D6-F6124F1899D9}"/>
              </a:ext>
            </a:extLst>
          </p:cNvPr>
          <p:cNvSpPr txBox="1"/>
          <p:nvPr/>
        </p:nvSpPr>
        <p:spPr>
          <a:xfrm>
            <a:off x="906090" y="1525756"/>
            <a:ext cx="6169267" cy="40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6955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3F6955"/>
                </a:solidFill>
                <a:effectLst/>
                <a:uLnTx/>
                <a:uFillTx/>
                <a:latin typeface="Proxima Nova" panose="020B0604020202020204"/>
                <a:ea typeface="+mn-ea"/>
                <a:cs typeface="Arial"/>
                <a:sym typeface="Arial"/>
              </a:rPr>
              <a:t>MATTHEW HELLRUNG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 panose="020B0604020202020204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ea typeface="+mn-ea"/>
                <a:cs typeface="Arial"/>
                <a:sym typeface="Arial"/>
              </a:rPr>
              <a:t>Co-Founder and Managing Partner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A5B63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/>
                <a:ea typeface="+mn-ea"/>
                <a:cs typeface="Arial"/>
                <a:sym typeface="Arial"/>
              </a:rPr>
              <a:t>Specializes in scaling immigration programs for high-growth clients via immigration policy creation and stakeholder training. Matthew has represented clients from a variety of industries, including information technology, engineering, education, manufacturing, and entertainment industries.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roxima Nova" panose="020B0604020202020204"/>
              <a:ea typeface="+mn-ea"/>
              <a:cs typeface="Arial"/>
              <a:sym typeface="Arial"/>
            </a:endParaRPr>
          </a:p>
        </p:txBody>
      </p:sp>
      <p:pic>
        <p:nvPicPr>
          <p:cNvPr id="6" name="Picture 5" descr="A person in a suit and tie&#10;&#10;AI-generated content may be incorrect.">
            <a:extLst>
              <a:ext uri="{FF2B5EF4-FFF2-40B4-BE49-F238E27FC236}">
                <a16:creationId xmlns:a16="http://schemas.microsoft.com/office/drawing/2014/main" id="{38E6D1DF-B788-F5B7-F57D-CD07E537DB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707" y="681873"/>
            <a:ext cx="3630006" cy="3630006"/>
          </a:xfrm>
          <a:prstGeom prst="ellipse">
            <a:avLst/>
          </a:prstGeom>
          <a:ln w="38100">
            <a:solidFill>
              <a:schemeClr val="accent2"/>
            </a:solidFill>
          </a:ln>
        </p:spPr>
      </p:pic>
      <p:sp>
        <p:nvSpPr>
          <p:cNvPr id="14" name="Google Shape;403;g27296a242a3_0_372">
            <a:extLst>
              <a:ext uri="{FF2B5EF4-FFF2-40B4-BE49-F238E27FC236}">
                <a16:creationId xmlns:a16="http://schemas.microsoft.com/office/drawing/2014/main" id="{3AD66BAD-5420-DFDA-D48B-B742906F66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54588" y="510497"/>
            <a:ext cx="3809187" cy="690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2000" b="1" u="sng" dirty="0">
                <a:solidFill>
                  <a:schemeClr val="accent6">
                    <a:lumMod val="75000"/>
                  </a:schemeClr>
                </a:solidFill>
                <a:latin typeface="Proxima Nova"/>
                <a:ea typeface="Proxima Nova"/>
                <a:cs typeface="Proxima Nova"/>
                <a:sym typeface="Proxima Nova"/>
              </a:rPr>
              <a:t>PRESENTERS</a:t>
            </a:r>
          </a:p>
        </p:txBody>
      </p:sp>
    </p:spTree>
    <p:extLst>
      <p:ext uri="{BB962C8B-B14F-4D97-AF65-F5344CB8AC3E}">
        <p14:creationId xmlns:p14="http://schemas.microsoft.com/office/powerpoint/2010/main" val="182752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9"/>
          <p:cNvSpPr/>
          <p:nvPr/>
        </p:nvSpPr>
        <p:spPr>
          <a:xfrm>
            <a:off x="8602824" y="6232849"/>
            <a:ext cx="2799184" cy="24259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E8B3D8-161B-6A49-D3DC-4678F5C81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grpSp>
        <p:nvGrpSpPr>
          <p:cNvPr id="3" name="Google Shape;549;p9">
            <a:extLst>
              <a:ext uri="{FF2B5EF4-FFF2-40B4-BE49-F238E27FC236}">
                <a16:creationId xmlns:a16="http://schemas.microsoft.com/office/drawing/2014/main" id="{3CFF7D7B-0FA9-E0A2-F572-8266C38C05F0}"/>
              </a:ext>
            </a:extLst>
          </p:cNvPr>
          <p:cNvGrpSpPr/>
          <p:nvPr/>
        </p:nvGrpSpPr>
        <p:grpSpPr>
          <a:xfrm>
            <a:off x="-282400" y="382498"/>
            <a:ext cx="4893454" cy="6227818"/>
            <a:chOff x="-282400" y="382498"/>
            <a:chExt cx="4893454" cy="6227818"/>
          </a:xfrm>
        </p:grpSpPr>
        <p:sp>
          <p:nvSpPr>
            <p:cNvPr id="4" name="Google Shape;550;p9">
              <a:extLst>
                <a:ext uri="{FF2B5EF4-FFF2-40B4-BE49-F238E27FC236}">
                  <a16:creationId xmlns:a16="http://schemas.microsoft.com/office/drawing/2014/main" id="{60A15F0D-1973-E8D3-6E36-4E632CEC33E5}"/>
                </a:ext>
              </a:extLst>
            </p:cNvPr>
            <p:cNvSpPr/>
            <p:nvPr/>
          </p:nvSpPr>
          <p:spPr>
            <a:xfrm>
              <a:off x="-282400" y="382498"/>
              <a:ext cx="4228907" cy="5560106"/>
            </a:xfrm>
            <a:custGeom>
              <a:avLst/>
              <a:gdLst/>
              <a:ahLst/>
              <a:cxnLst/>
              <a:rect l="l" t="t" r="r" b="b"/>
              <a:pathLst>
                <a:path w="4228907" h="5560106" extrusionOk="0">
                  <a:moveTo>
                    <a:pt x="1106616" y="0"/>
                  </a:moveTo>
                  <a:lnTo>
                    <a:pt x="4159683" y="0"/>
                  </a:lnTo>
                  <a:cubicBezTo>
                    <a:pt x="4216720" y="42534"/>
                    <a:pt x="4229029" y="100546"/>
                    <a:pt x="4228907" y="169161"/>
                  </a:cubicBezTo>
                  <a:cubicBezTo>
                    <a:pt x="4227689" y="1910010"/>
                    <a:pt x="4227932" y="3650737"/>
                    <a:pt x="4227932" y="5391586"/>
                  </a:cubicBezTo>
                  <a:cubicBezTo>
                    <a:pt x="4227932" y="5401701"/>
                    <a:pt x="4228054" y="5411816"/>
                    <a:pt x="4227932" y="5421932"/>
                  </a:cubicBezTo>
                  <a:cubicBezTo>
                    <a:pt x="4225617" y="5522600"/>
                    <a:pt x="4187957" y="5559894"/>
                    <a:pt x="4086071" y="5560015"/>
                  </a:cubicBezTo>
                  <a:cubicBezTo>
                    <a:pt x="2770806" y="5560137"/>
                    <a:pt x="1455664" y="5560137"/>
                    <a:pt x="140399" y="5560015"/>
                  </a:cubicBezTo>
                  <a:cubicBezTo>
                    <a:pt x="34368" y="5560015"/>
                    <a:pt x="0" y="5524428"/>
                    <a:pt x="0" y="5416813"/>
                  </a:cubicBezTo>
                  <a:cubicBezTo>
                    <a:pt x="0" y="4004293"/>
                    <a:pt x="0" y="2591773"/>
                    <a:pt x="0" y="1179253"/>
                  </a:cubicBezTo>
                  <a:cubicBezTo>
                    <a:pt x="0" y="1157681"/>
                    <a:pt x="0" y="1136110"/>
                    <a:pt x="0" y="1109176"/>
                  </a:cubicBezTo>
                  <a:cubicBezTo>
                    <a:pt x="29372" y="1109176"/>
                    <a:pt x="51187" y="1109176"/>
                    <a:pt x="73003" y="1109176"/>
                  </a:cubicBezTo>
                  <a:cubicBezTo>
                    <a:pt x="314191" y="1109054"/>
                    <a:pt x="555380" y="1110760"/>
                    <a:pt x="796447" y="1108079"/>
                  </a:cubicBezTo>
                  <a:cubicBezTo>
                    <a:pt x="956467" y="1106251"/>
                    <a:pt x="1103326" y="971092"/>
                    <a:pt x="1106251" y="814484"/>
                  </a:cubicBezTo>
                  <a:cubicBezTo>
                    <a:pt x="1111369" y="543071"/>
                    <a:pt x="1106982" y="271535"/>
                    <a:pt x="1106616" y="122"/>
                  </a:cubicBezTo>
                  <a:close/>
                  <a:moveTo>
                    <a:pt x="1774852" y="1777167"/>
                  </a:moveTo>
                  <a:cubicBezTo>
                    <a:pt x="1991422" y="1777167"/>
                    <a:pt x="2207870" y="1777411"/>
                    <a:pt x="2424440" y="1777167"/>
                  </a:cubicBezTo>
                  <a:cubicBezTo>
                    <a:pt x="2507680" y="1777167"/>
                    <a:pt x="2555333" y="1736705"/>
                    <a:pt x="2555089" y="1667846"/>
                  </a:cubicBezTo>
                  <a:cubicBezTo>
                    <a:pt x="2554845" y="1599962"/>
                    <a:pt x="2505730" y="1557185"/>
                    <a:pt x="2423831" y="1557063"/>
                  </a:cubicBezTo>
                  <a:cubicBezTo>
                    <a:pt x="1994834" y="1556575"/>
                    <a:pt x="1565838" y="1556697"/>
                    <a:pt x="1136841" y="1557063"/>
                  </a:cubicBezTo>
                  <a:cubicBezTo>
                    <a:pt x="1052382" y="1557063"/>
                    <a:pt x="1000708" y="1602278"/>
                    <a:pt x="1002780" y="1671502"/>
                  </a:cubicBezTo>
                  <a:cubicBezTo>
                    <a:pt x="1004730" y="1739142"/>
                    <a:pt x="1052504" y="1777167"/>
                    <a:pt x="1137450" y="1777167"/>
                  </a:cubicBezTo>
                  <a:cubicBezTo>
                    <a:pt x="1349877" y="1777411"/>
                    <a:pt x="1562425" y="1777167"/>
                    <a:pt x="1774852" y="1777167"/>
                  </a:cubicBezTo>
                  <a:close/>
                  <a:moveTo>
                    <a:pt x="1782652" y="3561647"/>
                  </a:moveTo>
                  <a:cubicBezTo>
                    <a:pt x="1565716" y="3561647"/>
                    <a:pt x="1348902" y="3561403"/>
                    <a:pt x="1131966" y="3561769"/>
                  </a:cubicBezTo>
                  <a:cubicBezTo>
                    <a:pt x="1051651" y="3561891"/>
                    <a:pt x="1004730" y="3600647"/>
                    <a:pt x="1002780" y="3666458"/>
                  </a:cubicBezTo>
                  <a:cubicBezTo>
                    <a:pt x="1000708" y="3733855"/>
                    <a:pt x="1050676" y="3780898"/>
                    <a:pt x="1131113" y="3781142"/>
                  </a:cubicBezTo>
                  <a:cubicBezTo>
                    <a:pt x="1562791" y="3781995"/>
                    <a:pt x="1994590" y="3781995"/>
                    <a:pt x="2426268" y="3781142"/>
                  </a:cubicBezTo>
                  <a:cubicBezTo>
                    <a:pt x="2508533" y="3781020"/>
                    <a:pt x="2556430" y="3736170"/>
                    <a:pt x="2554967" y="3667434"/>
                  </a:cubicBezTo>
                  <a:cubicBezTo>
                    <a:pt x="2553627" y="3600403"/>
                    <a:pt x="2507924" y="3562012"/>
                    <a:pt x="2427000" y="3561891"/>
                  </a:cubicBezTo>
                  <a:cubicBezTo>
                    <a:pt x="2212136" y="3561525"/>
                    <a:pt x="1997272" y="3561769"/>
                    <a:pt x="1782408" y="3561769"/>
                  </a:cubicBezTo>
                  <a:close/>
                  <a:moveTo>
                    <a:pt x="1781433" y="4560770"/>
                  </a:moveTo>
                  <a:cubicBezTo>
                    <a:pt x="1562913" y="4560770"/>
                    <a:pt x="1344271" y="4560283"/>
                    <a:pt x="1125751" y="4561014"/>
                  </a:cubicBezTo>
                  <a:cubicBezTo>
                    <a:pt x="1039707" y="4561379"/>
                    <a:pt x="989252" y="4620610"/>
                    <a:pt x="1006801" y="4697025"/>
                  </a:cubicBezTo>
                  <a:cubicBezTo>
                    <a:pt x="1019720" y="4753331"/>
                    <a:pt x="1061523" y="4780875"/>
                    <a:pt x="1136353" y="4780875"/>
                  </a:cubicBezTo>
                  <a:cubicBezTo>
                    <a:pt x="1563400" y="4780997"/>
                    <a:pt x="1990447" y="4780997"/>
                    <a:pt x="2417372" y="4780875"/>
                  </a:cubicBezTo>
                  <a:cubicBezTo>
                    <a:pt x="2505243" y="4780875"/>
                    <a:pt x="2554602" y="4741388"/>
                    <a:pt x="2555089" y="4671554"/>
                  </a:cubicBezTo>
                  <a:cubicBezTo>
                    <a:pt x="2555577" y="4601476"/>
                    <a:pt x="2506096" y="4560892"/>
                    <a:pt x="2418956" y="4560770"/>
                  </a:cubicBezTo>
                  <a:cubicBezTo>
                    <a:pt x="2206407" y="4560527"/>
                    <a:pt x="1993981" y="4560770"/>
                    <a:pt x="1781433" y="4560770"/>
                  </a:cubicBezTo>
                  <a:close/>
                  <a:moveTo>
                    <a:pt x="1781798" y="2778606"/>
                  </a:moveTo>
                  <a:lnTo>
                    <a:pt x="1781798" y="2778362"/>
                  </a:lnTo>
                  <a:cubicBezTo>
                    <a:pt x="1998612" y="2778362"/>
                    <a:pt x="2215548" y="2779337"/>
                    <a:pt x="2432362" y="2777875"/>
                  </a:cubicBezTo>
                  <a:cubicBezTo>
                    <a:pt x="2509874" y="2777387"/>
                    <a:pt x="2553261" y="2737291"/>
                    <a:pt x="2555089" y="2672454"/>
                  </a:cubicBezTo>
                  <a:cubicBezTo>
                    <a:pt x="2557039" y="2605058"/>
                    <a:pt x="2512433" y="2563011"/>
                    <a:pt x="2433459" y="2558136"/>
                  </a:cubicBezTo>
                  <a:cubicBezTo>
                    <a:pt x="2421393" y="2557405"/>
                    <a:pt x="2409206" y="2557770"/>
                    <a:pt x="2397018" y="2557770"/>
                  </a:cubicBezTo>
                  <a:cubicBezTo>
                    <a:pt x="1985572" y="2557770"/>
                    <a:pt x="1574247" y="2557649"/>
                    <a:pt x="1162800" y="2558136"/>
                  </a:cubicBezTo>
                  <a:cubicBezTo>
                    <a:pt x="1134647" y="2558136"/>
                    <a:pt x="1105276" y="2558502"/>
                    <a:pt x="1078585" y="2566423"/>
                  </a:cubicBezTo>
                  <a:cubicBezTo>
                    <a:pt x="1025083" y="2582145"/>
                    <a:pt x="1000220" y="2622851"/>
                    <a:pt x="1004120" y="2677329"/>
                  </a:cubicBezTo>
                  <a:cubicBezTo>
                    <a:pt x="1007776" y="2729125"/>
                    <a:pt x="1036660" y="2764225"/>
                    <a:pt x="1089066" y="2774219"/>
                  </a:cubicBezTo>
                  <a:cubicBezTo>
                    <a:pt x="1112710" y="2778728"/>
                    <a:pt x="1137450" y="2778362"/>
                    <a:pt x="1161703" y="2778362"/>
                  </a:cubicBezTo>
                  <a:cubicBezTo>
                    <a:pt x="1368402" y="2778606"/>
                    <a:pt x="1575100" y="2778484"/>
                    <a:pt x="1781798" y="2778484"/>
                  </a:cubicBezTo>
                  <a:close/>
                  <a:moveTo>
                    <a:pt x="3262812" y="2710479"/>
                  </a:moveTo>
                  <a:cubicBezTo>
                    <a:pt x="3240509" y="2683179"/>
                    <a:pt x="3222228" y="2659535"/>
                    <a:pt x="3202484" y="2637110"/>
                  </a:cubicBezTo>
                  <a:cubicBezTo>
                    <a:pt x="3155806" y="2584339"/>
                    <a:pt x="3096332" y="2576173"/>
                    <a:pt x="3046485" y="2614929"/>
                  </a:cubicBezTo>
                  <a:cubicBezTo>
                    <a:pt x="2996761" y="2653685"/>
                    <a:pt x="2988961" y="2714379"/>
                    <a:pt x="3030032" y="2771294"/>
                  </a:cubicBezTo>
                  <a:cubicBezTo>
                    <a:pt x="3070372" y="2827112"/>
                    <a:pt x="3113638" y="2880737"/>
                    <a:pt x="3155928" y="2935092"/>
                  </a:cubicBezTo>
                  <a:cubicBezTo>
                    <a:pt x="3225762" y="3024670"/>
                    <a:pt x="3298277" y="3024426"/>
                    <a:pt x="3367989" y="2934849"/>
                  </a:cubicBezTo>
                  <a:cubicBezTo>
                    <a:pt x="3478772" y="2792622"/>
                    <a:pt x="3589434" y="2650273"/>
                    <a:pt x="3700096" y="2507924"/>
                  </a:cubicBezTo>
                  <a:cubicBezTo>
                    <a:pt x="3756036" y="2435896"/>
                    <a:pt x="3813195" y="2364844"/>
                    <a:pt x="3867185" y="2291476"/>
                  </a:cubicBezTo>
                  <a:cubicBezTo>
                    <a:pt x="3908135" y="2235657"/>
                    <a:pt x="3898629" y="2174477"/>
                    <a:pt x="3847563" y="2135477"/>
                  </a:cubicBezTo>
                  <a:cubicBezTo>
                    <a:pt x="3800885" y="2099768"/>
                    <a:pt x="3738364" y="2107690"/>
                    <a:pt x="3695586" y="2155708"/>
                  </a:cubicBezTo>
                  <a:cubicBezTo>
                    <a:pt x="3680839" y="2172283"/>
                    <a:pt x="3667677" y="2190442"/>
                    <a:pt x="3654027" y="2207992"/>
                  </a:cubicBezTo>
                  <a:cubicBezTo>
                    <a:pt x="3524841" y="2373862"/>
                    <a:pt x="3395654" y="2539855"/>
                    <a:pt x="3262812" y="2710479"/>
                  </a:cubicBezTo>
                  <a:close/>
                  <a:moveTo>
                    <a:pt x="3261958" y="3712771"/>
                  </a:moveTo>
                  <a:cubicBezTo>
                    <a:pt x="3240021" y="3684862"/>
                    <a:pt x="3223203" y="3662437"/>
                    <a:pt x="3205165" y="3640987"/>
                  </a:cubicBezTo>
                  <a:cubicBezTo>
                    <a:pt x="3159828" y="3586997"/>
                    <a:pt x="3093894" y="3577369"/>
                    <a:pt x="3044535" y="3617100"/>
                  </a:cubicBezTo>
                  <a:cubicBezTo>
                    <a:pt x="2996151" y="3655977"/>
                    <a:pt x="2989692" y="3716792"/>
                    <a:pt x="3031007" y="3774073"/>
                  </a:cubicBezTo>
                  <a:cubicBezTo>
                    <a:pt x="3068910" y="3826479"/>
                    <a:pt x="3109982" y="3876691"/>
                    <a:pt x="3149591" y="3927878"/>
                  </a:cubicBezTo>
                  <a:cubicBezTo>
                    <a:pt x="3227956" y="4029034"/>
                    <a:pt x="3294499" y="4029887"/>
                    <a:pt x="3372498" y="3929950"/>
                  </a:cubicBezTo>
                  <a:cubicBezTo>
                    <a:pt x="3488279" y="3781630"/>
                    <a:pt x="3603693" y="3633065"/>
                    <a:pt x="3719108" y="3484501"/>
                  </a:cubicBezTo>
                  <a:cubicBezTo>
                    <a:pt x="3769929" y="3419054"/>
                    <a:pt x="3822213" y="3354461"/>
                    <a:pt x="3870354" y="3287065"/>
                  </a:cubicBezTo>
                  <a:cubicBezTo>
                    <a:pt x="3908135" y="3234171"/>
                    <a:pt x="3896800" y="3173600"/>
                    <a:pt x="3847929" y="3136306"/>
                  </a:cubicBezTo>
                  <a:cubicBezTo>
                    <a:pt x="3801617" y="3100963"/>
                    <a:pt x="3743605" y="3106447"/>
                    <a:pt x="3700583" y="3151053"/>
                  </a:cubicBezTo>
                  <a:cubicBezTo>
                    <a:pt x="3688030" y="3164094"/>
                    <a:pt x="3677305" y="3178962"/>
                    <a:pt x="3666093" y="3193343"/>
                  </a:cubicBezTo>
                  <a:cubicBezTo>
                    <a:pt x="3533128" y="3364089"/>
                    <a:pt x="3400286" y="3534835"/>
                    <a:pt x="3261837" y="3712771"/>
                  </a:cubicBezTo>
                  <a:close/>
                  <a:moveTo>
                    <a:pt x="3262324" y="4712625"/>
                  </a:moveTo>
                  <a:cubicBezTo>
                    <a:pt x="3240387" y="4685569"/>
                    <a:pt x="3223325" y="4663510"/>
                    <a:pt x="3205165" y="4642304"/>
                  </a:cubicBezTo>
                  <a:cubicBezTo>
                    <a:pt x="3160072" y="4589776"/>
                    <a:pt x="3097794" y="4579051"/>
                    <a:pt x="3049288" y="4614882"/>
                  </a:cubicBezTo>
                  <a:cubicBezTo>
                    <a:pt x="2996517" y="4653760"/>
                    <a:pt x="2988229" y="4716891"/>
                    <a:pt x="3031495" y="4775756"/>
                  </a:cubicBezTo>
                  <a:cubicBezTo>
                    <a:pt x="3075857" y="4836084"/>
                    <a:pt x="3121682" y="4895558"/>
                    <a:pt x="3169456" y="4953205"/>
                  </a:cubicBezTo>
                  <a:cubicBezTo>
                    <a:pt x="3226249" y="5021698"/>
                    <a:pt x="3299983" y="5022185"/>
                    <a:pt x="3354705" y="4952473"/>
                  </a:cubicBezTo>
                  <a:cubicBezTo>
                    <a:pt x="3524841" y="4735903"/>
                    <a:pt x="3693880" y="4518480"/>
                    <a:pt x="3862066" y="4300326"/>
                  </a:cubicBezTo>
                  <a:cubicBezTo>
                    <a:pt x="3907769" y="4241095"/>
                    <a:pt x="3901066" y="4178451"/>
                    <a:pt x="3850488" y="4138598"/>
                  </a:cubicBezTo>
                  <a:cubicBezTo>
                    <a:pt x="3798326" y="4097527"/>
                    <a:pt x="3733611" y="4108739"/>
                    <a:pt x="3686202" y="4168458"/>
                  </a:cubicBezTo>
                  <a:cubicBezTo>
                    <a:pt x="3639646" y="4227201"/>
                    <a:pt x="3594431" y="4286919"/>
                    <a:pt x="3548362" y="4346028"/>
                  </a:cubicBezTo>
                  <a:cubicBezTo>
                    <a:pt x="3454276" y="4466805"/>
                    <a:pt x="3359945" y="4587583"/>
                    <a:pt x="3262446" y="4712504"/>
                  </a:cubicBezTo>
                  <a:close/>
                  <a:moveTo>
                    <a:pt x="3262568" y="1710137"/>
                  </a:moveTo>
                  <a:cubicBezTo>
                    <a:pt x="3239046" y="1681252"/>
                    <a:pt x="3221984" y="1658949"/>
                    <a:pt x="3203459" y="1637987"/>
                  </a:cubicBezTo>
                  <a:cubicBezTo>
                    <a:pt x="3157269" y="1585459"/>
                    <a:pt x="3096210" y="1576319"/>
                    <a:pt x="3047704" y="1613734"/>
                  </a:cubicBezTo>
                  <a:cubicBezTo>
                    <a:pt x="2995420" y="1654074"/>
                    <a:pt x="2988717" y="1715377"/>
                    <a:pt x="3032713" y="1774852"/>
                  </a:cubicBezTo>
                  <a:cubicBezTo>
                    <a:pt x="3074882" y="1831889"/>
                    <a:pt x="3118513" y="1887707"/>
                    <a:pt x="3162997" y="1942916"/>
                  </a:cubicBezTo>
                  <a:cubicBezTo>
                    <a:pt x="3227346" y="2022622"/>
                    <a:pt x="3299496" y="2020915"/>
                    <a:pt x="3363845" y="1938650"/>
                  </a:cubicBezTo>
                  <a:cubicBezTo>
                    <a:pt x="3448792" y="1830182"/>
                    <a:pt x="3533007" y="1721227"/>
                    <a:pt x="3617587" y="1612515"/>
                  </a:cubicBezTo>
                  <a:cubicBezTo>
                    <a:pt x="3698511" y="1508557"/>
                    <a:pt x="3779679" y="1404964"/>
                    <a:pt x="3860238" y="1300762"/>
                  </a:cubicBezTo>
                  <a:cubicBezTo>
                    <a:pt x="3893022" y="1258349"/>
                    <a:pt x="3900213" y="1212281"/>
                    <a:pt x="3870110" y="1165603"/>
                  </a:cubicBezTo>
                  <a:cubicBezTo>
                    <a:pt x="3844395" y="1125872"/>
                    <a:pt x="3803932" y="1106860"/>
                    <a:pt x="3760058" y="1120266"/>
                  </a:cubicBezTo>
                  <a:cubicBezTo>
                    <a:pt x="3729833" y="1129650"/>
                    <a:pt x="3698877" y="1152197"/>
                    <a:pt x="3678889" y="1177303"/>
                  </a:cubicBezTo>
                  <a:cubicBezTo>
                    <a:pt x="3540197" y="1351583"/>
                    <a:pt x="3404186" y="1527935"/>
                    <a:pt x="3262568" y="1709893"/>
                  </a:cubicBezTo>
                  <a:close/>
                  <a:moveTo>
                    <a:pt x="609736" y="1777167"/>
                  </a:moveTo>
                  <a:cubicBezTo>
                    <a:pt x="627895" y="1777167"/>
                    <a:pt x="646176" y="1777776"/>
                    <a:pt x="664335" y="1777167"/>
                  </a:cubicBezTo>
                  <a:cubicBezTo>
                    <a:pt x="727588" y="1774486"/>
                    <a:pt x="774509" y="1731099"/>
                    <a:pt x="777556" y="1673087"/>
                  </a:cubicBezTo>
                  <a:cubicBezTo>
                    <a:pt x="780359" y="1619340"/>
                    <a:pt x="738313" y="1566203"/>
                    <a:pt x="679935" y="1559744"/>
                  </a:cubicBezTo>
                  <a:cubicBezTo>
                    <a:pt x="633989" y="1554625"/>
                    <a:pt x="586458" y="1554503"/>
                    <a:pt x="540633" y="1560109"/>
                  </a:cubicBezTo>
                  <a:cubicBezTo>
                    <a:pt x="481037" y="1567422"/>
                    <a:pt x="444962" y="1616903"/>
                    <a:pt x="447887" y="1675646"/>
                  </a:cubicBezTo>
                  <a:cubicBezTo>
                    <a:pt x="450812" y="1733658"/>
                    <a:pt x="492859" y="1773877"/>
                    <a:pt x="555014" y="1777167"/>
                  </a:cubicBezTo>
                  <a:cubicBezTo>
                    <a:pt x="573174" y="1778142"/>
                    <a:pt x="591455" y="1777289"/>
                    <a:pt x="609614" y="1777411"/>
                  </a:cubicBezTo>
                  <a:close/>
                  <a:moveTo>
                    <a:pt x="614611" y="4561379"/>
                  </a:moveTo>
                  <a:cubicBezTo>
                    <a:pt x="614611" y="4561379"/>
                    <a:pt x="614611" y="4561136"/>
                    <a:pt x="614611" y="4561014"/>
                  </a:cubicBezTo>
                  <a:cubicBezTo>
                    <a:pt x="596330" y="4561014"/>
                    <a:pt x="578170" y="4560283"/>
                    <a:pt x="559889" y="4561136"/>
                  </a:cubicBezTo>
                  <a:cubicBezTo>
                    <a:pt x="492249" y="4564183"/>
                    <a:pt x="447765" y="4607935"/>
                    <a:pt x="447887" y="4671066"/>
                  </a:cubicBezTo>
                  <a:cubicBezTo>
                    <a:pt x="447887" y="4734075"/>
                    <a:pt x="492249" y="4778315"/>
                    <a:pt x="560011" y="4780875"/>
                  </a:cubicBezTo>
                  <a:cubicBezTo>
                    <a:pt x="598401" y="4782216"/>
                    <a:pt x="637157" y="4783312"/>
                    <a:pt x="675426" y="4780144"/>
                  </a:cubicBezTo>
                  <a:cubicBezTo>
                    <a:pt x="733438" y="4775390"/>
                    <a:pt x="777678" y="4726153"/>
                    <a:pt x="777678" y="4670944"/>
                  </a:cubicBezTo>
                  <a:cubicBezTo>
                    <a:pt x="777678" y="4615857"/>
                    <a:pt x="733194" y="4567473"/>
                    <a:pt x="675304" y="4561745"/>
                  </a:cubicBezTo>
                  <a:cubicBezTo>
                    <a:pt x="655317" y="4559795"/>
                    <a:pt x="634842" y="4561379"/>
                    <a:pt x="614611" y="4561379"/>
                  </a:cubicBezTo>
                  <a:close/>
                  <a:moveTo>
                    <a:pt x="613026" y="3562012"/>
                  </a:moveTo>
                  <a:cubicBezTo>
                    <a:pt x="594867" y="3562012"/>
                    <a:pt x="576586" y="3561403"/>
                    <a:pt x="558427" y="3562012"/>
                  </a:cubicBezTo>
                  <a:cubicBezTo>
                    <a:pt x="493834" y="3564572"/>
                    <a:pt x="452640" y="3601256"/>
                    <a:pt x="448253" y="3659512"/>
                  </a:cubicBezTo>
                  <a:cubicBezTo>
                    <a:pt x="443500" y="3721667"/>
                    <a:pt x="479209" y="3770661"/>
                    <a:pt x="543680" y="3777973"/>
                  </a:cubicBezTo>
                  <a:cubicBezTo>
                    <a:pt x="591333" y="3783458"/>
                    <a:pt x="641057" y="3782726"/>
                    <a:pt x="688466" y="3775657"/>
                  </a:cubicBezTo>
                  <a:cubicBezTo>
                    <a:pt x="744650" y="3767248"/>
                    <a:pt x="781822" y="3714355"/>
                    <a:pt x="777556" y="3662680"/>
                  </a:cubicBezTo>
                  <a:cubicBezTo>
                    <a:pt x="772925" y="3606375"/>
                    <a:pt x="728197" y="3565181"/>
                    <a:pt x="667870" y="3562256"/>
                  </a:cubicBezTo>
                  <a:cubicBezTo>
                    <a:pt x="649711" y="3561403"/>
                    <a:pt x="631429" y="3562134"/>
                    <a:pt x="613270" y="3562012"/>
                  </a:cubicBezTo>
                  <a:close/>
                  <a:moveTo>
                    <a:pt x="609126" y="2779947"/>
                  </a:moveTo>
                  <a:cubicBezTo>
                    <a:pt x="609126" y="2779094"/>
                    <a:pt x="609126" y="2778362"/>
                    <a:pt x="609126" y="2777509"/>
                  </a:cubicBezTo>
                  <a:cubicBezTo>
                    <a:pt x="629358" y="2777509"/>
                    <a:pt x="649711" y="2778972"/>
                    <a:pt x="669698" y="2777266"/>
                  </a:cubicBezTo>
                  <a:cubicBezTo>
                    <a:pt x="731366" y="2772025"/>
                    <a:pt x="774144" y="2730588"/>
                    <a:pt x="777434" y="2674526"/>
                  </a:cubicBezTo>
                  <a:cubicBezTo>
                    <a:pt x="780725" y="2617854"/>
                    <a:pt x="737825" y="2566911"/>
                    <a:pt x="674207" y="2561548"/>
                  </a:cubicBezTo>
                  <a:cubicBezTo>
                    <a:pt x="626311" y="2557527"/>
                    <a:pt x="576952" y="2558258"/>
                    <a:pt x="529543" y="2565570"/>
                  </a:cubicBezTo>
                  <a:cubicBezTo>
                    <a:pt x="475065" y="2573980"/>
                    <a:pt x="444596" y="2620048"/>
                    <a:pt x="448131" y="2676110"/>
                  </a:cubicBezTo>
                  <a:cubicBezTo>
                    <a:pt x="451665" y="2731806"/>
                    <a:pt x="481768" y="2765687"/>
                    <a:pt x="536490" y="2775316"/>
                  </a:cubicBezTo>
                  <a:cubicBezTo>
                    <a:pt x="560255" y="2779459"/>
                    <a:pt x="584752" y="2778728"/>
                    <a:pt x="609005" y="2780069"/>
                  </a:cubicBezTo>
                  <a:close/>
                </a:path>
              </a:pathLst>
            </a:custGeom>
            <a:solidFill>
              <a:schemeClr val="lt1">
                <a:alpha val="9411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551;p9">
              <a:extLst>
                <a:ext uri="{FF2B5EF4-FFF2-40B4-BE49-F238E27FC236}">
                  <a16:creationId xmlns:a16="http://schemas.microsoft.com/office/drawing/2014/main" id="{54BEE407-0812-D7F3-A021-1D746C4B9B32}"/>
                </a:ext>
              </a:extLst>
            </p:cNvPr>
            <p:cNvSpPr/>
            <p:nvPr/>
          </p:nvSpPr>
          <p:spPr>
            <a:xfrm>
              <a:off x="384873" y="1050724"/>
              <a:ext cx="4226181" cy="5559592"/>
            </a:xfrm>
            <a:custGeom>
              <a:avLst/>
              <a:gdLst/>
              <a:ahLst/>
              <a:cxnLst/>
              <a:rect l="l" t="t" r="r" b="b"/>
              <a:pathLst>
                <a:path w="4226181" h="5559592" extrusionOk="0">
                  <a:moveTo>
                    <a:pt x="3780397" y="740"/>
                  </a:moveTo>
                  <a:cubicBezTo>
                    <a:pt x="3902393" y="740"/>
                    <a:pt x="4015614" y="-1454"/>
                    <a:pt x="4128591" y="1715"/>
                  </a:cubicBezTo>
                  <a:cubicBezTo>
                    <a:pt x="4180997" y="3177"/>
                    <a:pt x="4213416" y="37546"/>
                    <a:pt x="4222313" y="89342"/>
                  </a:cubicBezTo>
                  <a:cubicBezTo>
                    <a:pt x="4226700" y="115057"/>
                    <a:pt x="4226091" y="141870"/>
                    <a:pt x="4226091" y="168073"/>
                  </a:cubicBezTo>
                  <a:cubicBezTo>
                    <a:pt x="4226212" y="1909043"/>
                    <a:pt x="4226212" y="3650136"/>
                    <a:pt x="4226091" y="5391106"/>
                  </a:cubicBezTo>
                  <a:cubicBezTo>
                    <a:pt x="4226091" y="5413409"/>
                    <a:pt x="4226456" y="5435834"/>
                    <a:pt x="4224019" y="5457893"/>
                  </a:cubicBezTo>
                  <a:cubicBezTo>
                    <a:pt x="4217316" y="5518952"/>
                    <a:pt x="4177341" y="5556977"/>
                    <a:pt x="4115673" y="5558683"/>
                  </a:cubicBezTo>
                  <a:cubicBezTo>
                    <a:pt x="4052907" y="5560390"/>
                    <a:pt x="3990021" y="5559171"/>
                    <a:pt x="3927134" y="5559171"/>
                  </a:cubicBezTo>
                  <a:cubicBezTo>
                    <a:pt x="2668540" y="5559171"/>
                    <a:pt x="1409825" y="5559171"/>
                    <a:pt x="151232" y="5559171"/>
                  </a:cubicBezTo>
                  <a:cubicBezTo>
                    <a:pt x="32405" y="5559171"/>
                    <a:pt x="352" y="5527118"/>
                    <a:pt x="108" y="5408169"/>
                  </a:cubicBezTo>
                  <a:cubicBezTo>
                    <a:pt x="-135" y="5311523"/>
                    <a:pt x="108" y="5214755"/>
                    <a:pt x="108" y="5111649"/>
                  </a:cubicBezTo>
                  <a:cubicBezTo>
                    <a:pt x="32892" y="5111649"/>
                    <a:pt x="58730" y="5111649"/>
                    <a:pt x="84567" y="5111649"/>
                  </a:cubicBezTo>
                  <a:cubicBezTo>
                    <a:pt x="1185090" y="5111649"/>
                    <a:pt x="2285734" y="5107384"/>
                    <a:pt x="3386257" y="5114940"/>
                  </a:cubicBezTo>
                  <a:cubicBezTo>
                    <a:pt x="3631833" y="5116646"/>
                    <a:pt x="3784053" y="4965888"/>
                    <a:pt x="3783200" y="4713731"/>
                  </a:cubicBezTo>
                  <a:cubicBezTo>
                    <a:pt x="3777960" y="3173364"/>
                    <a:pt x="3780641" y="1632999"/>
                    <a:pt x="3780641" y="92633"/>
                  </a:cubicBezTo>
                  <a:lnTo>
                    <a:pt x="3780641" y="618"/>
                  </a:lnTo>
                  <a:close/>
                </a:path>
              </a:pathLst>
            </a:custGeom>
            <a:solidFill>
              <a:schemeClr val="lt1">
                <a:alpha val="9411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Google Shape;552;p9">
              <a:extLst>
                <a:ext uri="{FF2B5EF4-FFF2-40B4-BE49-F238E27FC236}">
                  <a16:creationId xmlns:a16="http://schemas.microsoft.com/office/drawing/2014/main" id="{760CE21B-61D8-61BF-4C57-B39ADF0FF6E5}"/>
                </a:ext>
              </a:extLst>
            </p:cNvPr>
            <p:cNvSpPr/>
            <p:nvPr/>
          </p:nvSpPr>
          <p:spPr>
            <a:xfrm>
              <a:off x="-106535" y="556899"/>
              <a:ext cx="712601" cy="713632"/>
            </a:xfrm>
            <a:custGeom>
              <a:avLst/>
              <a:gdLst/>
              <a:ahLst/>
              <a:cxnLst/>
              <a:rect l="l" t="t" r="r" b="b"/>
              <a:pathLst>
                <a:path w="712601" h="713632" extrusionOk="0">
                  <a:moveTo>
                    <a:pt x="712354" y="0"/>
                  </a:moveTo>
                  <a:cubicBezTo>
                    <a:pt x="712354" y="203286"/>
                    <a:pt x="713207" y="407425"/>
                    <a:pt x="711744" y="611442"/>
                  </a:cubicBezTo>
                  <a:cubicBezTo>
                    <a:pt x="711379" y="667017"/>
                    <a:pt x="677376" y="709916"/>
                    <a:pt x="624239" y="711013"/>
                  </a:cubicBezTo>
                  <a:cubicBezTo>
                    <a:pt x="414981" y="715522"/>
                    <a:pt x="205601" y="712841"/>
                    <a:pt x="0" y="712841"/>
                  </a:cubicBezTo>
                  <a:cubicBezTo>
                    <a:pt x="236923" y="475796"/>
                    <a:pt x="473115" y="239361"/>
                    <a:pt x="712354" y="0"/>
                  </a:cubicBezTo>
                  <a:close/>
                </a:path>
              </a:pathLst>
            </a:custGeom>
            <a:solidFill>
              <a:schemeClr val="lt1">
                <a:alpha val="9411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8150E7-A666-8B7F-E2C3-7B283E349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851BC-9355-24D5-0EE0-C73E7E41F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912D91E-7D19-15DB-7CEB-426FC65540F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10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238F1D9-6FB9-3A8C-C2B7-6454F1C9B4D8}"/>
              </a:ext>
            </a:extLst>
          </p:cNvPr>
          <p:cNvGrpSpPr/>
          <p:nvPr/>
        </p:nvGrpSpPr>
        <p:grpSpPr>
          <a:xfrm>
            <a:off x="850006" y="841188"/>
            <a:ext cx="10175406" cy="1193674"/>
            <a:chOff x="1004551" y="1156432"/>
            <a:chExt cx="3187926" cy="162253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FA560FE-5084-2B54-CBFE-7B498115A35E}"/>
                </a:ext>
              </a:extLst>
            </p:cNvPr>
            <p:cNvSpPr/>
            <p:nvPr/>
          </p:nvSpPr>
          <p:spPr>
            <a:xfrm>
              <a:off x="1004551" y="1156432"/>
              <a:ext cx="3187926" cy="352755"/>
            </a:xfrm>
            <a:custGeom>
              <a:avLst/>
              <a:gdLst>
                <a:gd name="csX0" fmla="*/ 0 w 3187926"/>
                <a:gd name="csY0" fmla="*/ 0 h 604551"/>
                <a:gd name="csX1" fmla="*/ 3187926 w 3187926"/>
                <a:gd name="csY1" fmla="*/ 0 h 604551"/>
                <a:gd name="csX2" fmla="*/ 3187926 w 3187926"/>
                <a:gd name="csY2" fmla="*/ 604551 h 604551"/>
                <a:gd name="csX3" fmla="*/ 0 w 3187926"/>
                <a:gd name="csY3" fmla="*/ 604551 h 604551"/>
                <a:gd name="csX4" fmla="*/ 0 w 3187926"/>
                <a:gd name="csY4" fmla="*/ 0 h 6045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187926" h="604551">
                  <a:moveTo>
                    <a:pt x="0" y="0"/>
                  </a:moveTo>
                  <a:lnTo>
                    <a:pt x="3187926" y="0"/>
                  </a:lnTo>
                  <a:lnTo>
                    <a:pt x="3187926" y="604551"/>
                  </a:lnTo>
                  <a:lnTo>
                    <a:pt x="0" y="60455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3792" tIns="65024" rIns="113792" bIns="65024" numCol="1" spcCol="1270" anchor="ctr" anchorCtr="0">
              <a:noAutofit/>
            </a:bodyPr>
            <a:lstStyle/>
            <a:p>
              <a:pPr marL="0" lvl="0" indent="0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VE" sz="1800" b="1" kern="1200" dirty="0"/>
                <a:t>Part 1: </a:t>
              </a:r>
              <a:r>
                <a:rPr lang="en-US" sz="1800" b="1" i="0" u="none" kern="1200" dirty="0"/>
                <a:t>What you have to get right this month</a:t>
              </a:r>
              <a:endParaRPr lang="en-US" sz="1800" b="1" kern="1200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F5E77DE-D4FD-426E-89C8-9C99B49954B8}"/>
                </a:ext>
              </a:extLst>
            </p:cNvPr>
            <p:cNvSpPr/>
            <p:nvPr/>
          </p:nvSpPr>
          <p:spPr>
            <a:xfrm>
              <a:off x="1004551" y="1566199"/>
              <a:ext cx="3187926" cy="1212765"/>
            </a:xfrm>
            <a:custGeom>
              <a:avLst/>
              <a:gdLst>
                <a:gd name="csX0" fmla="*/ 0 w 3187926"/>
                <a:gd name="csY0" fmla="*/ 0 h 4484154"/>
                <a:gd name="csX1" fmla="*/ 3187926 w 3187926"/>
                <a:gd name="csY1" fmla="*/ 0 h 4484154"/>
                <a:gd name="csX2" fmla="*/ 3187926 w 3187926"/>
                <a:gd name="csY2" fmla="*/ 4484154 h 4484154"/>
                <a:gd name="csX3" fmla="*/ 0 w 3187926"/>
                <a:gd name="csY3" fmla="*/ 4484154 h 4484154"/>
                <a:gd name="csX4" fmla="*/ 0 w 3187926"/>
                <a:gd name="csY4" fmla="*/ 0 h 44841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187926" h="4484154">
                  <a:moveTo>
                    <a:pt x="0" y="0"/>
                  </a:moveTo>
                  <a:lnTo>
                    <a:pt x="3187926" y="0"/>
                  </a:lnTo>
                  <a:lnTo>
                    <a:pt x="3187926" y="4484154"/>
                  </a:lnTo>
                  <a:lnTo>
                    <a:pt x="0" y="448415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113792" bIns="128016" numCol="1" spcCol="1270" anchor="t" anchorCtr="0">
              <a:noAutofit/>
            </a:bodyPr>
            <a:lstStyle/>
            <a:p>
              <a:pPr marL="171450" lvl="1" indent="-171450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en-US" sz="1800" b="0" i="0" u="none" kern="1200" dirty="0"/>
                <a:t>Reverifying I-9s for employees changing status on October 1</a:t>
              </a:r>
              <a:endParaRPr lang="en-US" sz="1800" kern="1200" dirty="0"/>
            </a:p>
            <a:p>
              <a:pPr marL="171450" lvl="1" indent="-171450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en-US" sz="1800" b="0" i="0" u="none" kern="1200" dirty="0"/>
                <a:t>FICA starts: ending the F-1 student exemption and getting the payroll effective date right</a:t>
              </a:r>
            </a:p>
            <a:p>
              <a:pPr marL="171450" lvl="1" indent="-171450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en-US" sz="1800" b="0" i="0" u="none" kern="1200" dirty="0"/>
                <a:t>Cap-gap, pending petitions, and what to do if the COS isn't approved by 10/1</a:t>
              </a:r>
              <a:br>
                <a:rPr lang="en-US" sz="1800" b="0" i="0" u="none" kern="1200" dirty="0"/>
              </a:br>
              <a:r>
                <a:rPr lang="en-US" sz="1800" b="0" i="0" u="none" kern="1200" dirty="0"/>
                <a:t>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ADB89B66-9756-2D78-84A3-BCAF36374402}"/>
              </a:ext>
            </a:extLst>
          </p:cNvPr>
          <p:cNvGrpSpPr/>
          <p:nvPr/>
        </p:nvGrpSpPr>
        <p:grpSpPr>
          <a:xfrm>
            <a:off x="850006" y="2115443"/>
            <a:ext cx="10175406" cy="2980596"/>
            <a:chOff x="1004551" y="1036733"/>
            <a:chExt cx="3187926" cy="4051448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9FCA8D1-9ED4-8950-D77E-391BD592CAB5}"/>
                </a:ext>
              </a:extLst>
            </p:cNvPr>
            <p:cNvSpPr/>
            <p:nvPr/>
          </p:nvSpPr>
          <p:spPr>
            <a:xfrm>
              <a:off x="1004551" y="1036733"/>
              <a:ext cx="3187926" cy="411781"/>
            </a:xfrm>
            <a:custGeom>
              <a:avLst/>
              <a:gdLst>
                <a:gd name="csX0" fmla="*/ 0 w 3187926"/>
                <a:gd name="csY0" fmla="*/ 0 h 604551"/>
                <a:gd name="csX1" fmla="*/ 3187926 w 3187926"/>
                <a:gd name="csY1" fmla="*/ 0 h 604551"/>
                <a:gd name="csX2" fmla="*/ 3187926 w 3187926"/>
                <a:gd name="csY2" fmla="*/ 604551 h 604551"/>
                <a:gd name="csX3" fmla="*/ 0 w 3187926"/>
                <a:gd name="csY3" fmla="*/ 604551 h 604551"/>
                <a:gd name="csX4" fmla="*/ 0 w 3187926"/>
                <a:gd name="csY4" fmla="*/ 0 h 6045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187926" h="604551">
                  <a:moveTo>
                    <a:pt x="0" y="0"/>
                  </a:moveTo>
                  <a:lnTo>
                    <a:pt x="3187926" y="0"/>
                  </a:lnTo>
                  <a:lnTo>
                    <a:pt x="3187926" y="604551"/>
                  </a:lnTo>
                  <a:lnTo>
                    <a:pt x="0" y="6045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3792" tIns="65024" rIns="113792" bIns="65024" numCol="1" spcCol="1270" anchor="ctr" anchorCtr="0">
              <a:noAutofit/>
            </a:bodyPr>
            <a:lstStyle/>
            <a:p>
              <a:pPr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b="1" kern="1200" dirty="0"/>
                <a:t>Part 2: The rule pipeline, and what's actually law</a:t>
              </a:r>
              <a:endParaRPr lang="en-US" sz="1800" kern="1200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346194B-3BB8-4C45-7EC9-DDC8828D07BB}"/>
                </a:ext>
              </a:extLst>
            </p:cNvPr>
            <p:cNvSpPr/>
            <p:nvPr/>
          </p:nvSpPr>
          <p:spPr>
            <a:xfrm>
              <a:off x="1004551" y="1533404"/>
              <a:ext cx="3187926" cy="3554777"/>
            </a:xfrm>
            <a:custGeom>
              <a:avLst/>
              <a:gdLst>
                <a:gd name="csX0" fmla="*/ 0 w 3187926"/>
                <a:gd name="csY0" fmla="*/ 0 h 4484154"/>
                <a:gd name="csX1" fmla="*/ 3187926 w 3187926"/>
                <a:gd name="csY1" fmla="*/ 0 h 4484154"/>
                <a:gd name="csX2" fmla="*/ 3187926 w 3187926"/>
                <a:gd name="csY2" fmla="*/ 4484154 h 4484154"/>
                <a:gd name="csX3" fmla="*/ 0 w 3187926"/>
                <a:gd name="csY3" fmla="*/ 4484154 h 4484154"/>
                <a:gd name="csX4" fmla="*/ 0 w 3187926"/>
                <a:gd name="csY4" fmla="*/ 0 h 44841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187926" h="4484154">
                  <a:moveTo>
                    <a:pt x="0" y="0"/>
                  </a:moveTo>
                  <a:lnTo>
                    <a:pt x="3187926" y="0"/>
                  </a:lnTo>
                  <a:lnTo>
                    <a:pt x="3187926" y="4484154"/>
                  </a:lnTo>
                  <a:lnTo>
                    <a:pt x="0" y="44841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  <a:alpha val="90000"/>
              </a:schemeClr>
            </a:solidFill>
            <a:ln>
              <a:solidFill>
                <a:schemeClr val="accent3">
                  <a:lumMod val="20000"/>
                  <a:lumOff val="80000"/>
                  <a:alpha val="90000"/>
                </a:schemeClr>
              </a:solidFill>
            </a:ln>
          </p:spPr>
          <p:style>
            <a:lnRef idx="2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113792" bIns="128016" numCol="1" spcCol="1270" anchor="t" anchorCtr="0">
              <a:noAutofit/>
            </a:bodyPr>
            <a:lstStyle/>
            <a:p>
              <a:pPr marL="171450" lvl="1" indent="-171450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en-US" sz="1800" kern="1200" dirty="0"/>
                <a:t>FINAL Fixed periods of admission replace duration of status for F, J, and I — why you now have to monitor I-94s</a:t>
              </a:r>
            </a:p>
            <a:p>
              <a:pPr marL="171450" lvl="1" indent="-171450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en-US" sz="1800" kern="1200" dirty="0"/>
                <a:t>FINAL Downstream effects on CPT programs and program extensions</a:t>
              </a:r>
            </a:p>
            <a:p>
              <a:pPr marL="171450" lvl="1" indent="-171450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en-US" sz="1800" kern="1200" dirty="0"/>
                <a:t>PROPOSED The $103,265 cap-subject fee — including change-of-status filings, with no master's exemption as drafted</a:t>
              </a:r>
            </a:p>
            <a:p>
              <a:pPr marL="171450" lvl="1" indent="-171450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en-US" sz="1800" kern="1200" dirty="0"/>
                <a:t>IN LITIGATION The $100,000 proclamation fee: vacated, on appeal, and the refund question</a:t>
              </a:r>
            </a:p>
            <a:p>
              <a:pPr marL="171450" lvl="1" indent="-171450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en-US" sz="1800" kern="1200" dirty="0"/>
                <a:t>PROPOSED Ending the 60-day grace period for E, H-1B, L-1, TN, and O-1 workers — and what a termination day looks like without it</a:t>
              </a:r>
            </a:p>
            <a:p>
              <a:pPr marL="171450" lvl="1" indent="-171450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en-US" sz="1800" kern="1200" dirty="0"/>
                <a:t>PROPOSED DOL prevailing wage increases across H-1B, E-3, and PERM and PERM changes</a:t>
              </a:r>
              <a:br>
                <a:rPr lang="en-US" sz="1800" b="0" i="0" u="none" kern="1200" dirty="0"/>
              </a:br>
              <a:endParaRPr lang="en-US" sz="1800" b="0" i="0" u="none" kern="1200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B4C15B8-AC86-7DDF-9B87-373C2373F126}"/>
              </a:ext>
            </a:extLst>
          </p:cNvPr>
          <p:cNvGrpSpPr/>
          <p:nvPr/>
        </p:nvGrpSpPr>
        <p:grpSpPr>
          <a:xfrm>
            <a:off x="850006" y="5167723"/>
            <a:ext cx="10175406" cy="1077418"/>
            <a:chOff x="1004551" y="1494863"/>
            <a:chExt cx="3187926" cy="1188317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D2738B38-0EE8-E8B1-B3E2-4A9C0CC8CBA1}"/>
                </a:ext>
              </a:extLst>
            </p:cNvPr>
            <p:cNvSpPr/>
            <p:nvPr/>
          </p:nvSpPr>
          <p:spPr>
            <a:xfrm>
              <a:off x="1004551" y="1494863"/>
              <a:ext cx="3187926" cy="329922"/>
            </a:xfrm>
            <a:custGeom>
              <a:avLst/>
              <a:gdLst>
                <a:gd name="csX0" fmla="*/ 0 w 3187926"/>
                <a:gd name="csY0" fmla="*/ 0 h 604551"/>
                <a:gd name="csX1" fmla="*/ 3187926 w 3187926"/>
                <a:gd name="csY1" fmla="*/ 0 h 604551"/>
                <a:gd name="csX2" fmla="*/ 3187926 w 3187926"/>
                <a:gd name="csY2" fmla="*/ 604551 h 604551"/>
                <a:gd name="csX3" fmla="*/ 0 w 3187926"/>
                <a:gd name="csY3" fmla="*/ 604551 h 604551"/>
                <a:gd name="csX4" fmla="*/ 0 w 3187926"/>
                <a:gd name="csY4" fmla="*/ 0 h 6045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187926" h="604551">
                  <a:moveTo>
                    <a:pt x="0" y="0"/>
                  </a:moveTo>
                  <a:lnTo>
                    <a:pt x="3187926" y="0"/>
                  </a:lnTo>
                  <a:lnTo>
                    <a:pt x="3187926" y="604551"/>
                  </a:lnTo>
                  <a:lnTo>
                    <a:pt x="0" y="6045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3792" tIns="65024" rIns="113792" bIns="65024" numCol="1" spcCol="1270" anchor="ctr" anchorCtr="0">
              <a:noAutofit/>
            </a:bodyPr>
            <a:lstStyle/>
            <a:p>
              <a:pPr defTabSz="711200"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b="1" dirty="0"/>
                <a:t>Part 3: Building a 2027 budget you can defend</a:t>
              </a:r>
              <a:endParaRPr lang="en-US" sz="1800" kern="1200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B9D5515-BDB1-F11F-91BA-D475814C5F73}"/>
                </a:ext>
              </a:extLst>
            </p:cNvPr>
            <p:cNvSpPr/>
            <p:nvPr/>
          </p:nvSpPr>
          <p:spPr>
            <a:xfrm>
              <a:off x="1004551" y="1883523"/>
              <a:ext cx="3187926" cy="799657"/>
            </a:xfrm>
            <a:custGeom>
              <a:avLst/>
              <a:gdLst>
                <a:gd name="csX0" fmla="*/ 0 w 3187926"/>
                <a:gd name="csY0" fmla="*/ 0 h 4484154"/>
                <a:gd name="csX1" fmla="*/ 3187926 w 3187926"/>
                <a:gd name="csY1" fmla="*/ 0 h 4484154"/>
                <a:gd name="csX2" fmla="*/ 3187926 w 3187926"/>
                <a:gd name="csY2" fmla="*/ 4484154 h 4484154"/>
                <a:gd name="csX3" fmla="*/ 0 w 3187926"/>
                <a:gd name="csY3" fmla="*/ 4484154 h 4484154"/>
                <a:gd name="csX4" fmla="*/ 0 w 3187926"/>
                <a:gd name="csY4" fmla="*/ 0 h 44841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187926" h="4484154">
                  <a:moveTo>
                    <a:pt x="0" y="0"/>
                  </a:moveTo>
                  <a:lnTo>
                    <a:pt x="3187926" y="0"/>
                  </a:lnTo>
                  <a:lnTo>
                    <a:pt x="3187926" y="4484154"/>
                  </a:lnTo>
                  <a:lnTo>
                    <a:pt x="0" y="44841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  <a:alpha val="90000"/>
              </a:schemeClr>
            </a:solidFill>
            <a:ln>
              <a:solidFill>
                <a:schemeClr val="accent4">
                  <a:lumMod val="20000"/>
                  <a:lumOff val="80000"/>
                  <a:alpha val="90000"/>
                </a:schemeClr>
              </a:solidFill>
            </a:ln>
          </p:spPr>
          <p:style>
            <a:lnRef idx="2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113792" bIns="128016" numCol="1" spcCol="1270" anchor="t" anchorCtr="0">
              <a:noAutofit/>
            </a:bodyPr>
            <a:lstStyle/>
            <a:p>
              <a:pPr marL="171450" lvl="1" indent="-171450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en-US" sz="1800" b="0" i="0" u="none" kern="1200" dirty="0"/>
                <a:t>Weighted selection in the March 2027 cap registration: how it changes who you register</a:t>
              </a:r>
            </a:p>
            <a:p>
              <a:pPr marL="171450" lvl="1" indent="-171450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en-US" sz="1800" b="0" i="0" u="none" kern="1200" dirty="0"/>
                <a:t>Modeling headcount cost under each proposed rule</a:t>
              </a:r>
              <a:br>
                <a:rPr lang="en-US" sz="1800" b="0" i="0" u="none" kern="1200" dirty="0"/>
              </a:br>
              <a:endParaRPr lang="en-US" sz="1800" b="0" i="0" u="none" kern="1200" dirty="0"/>
            </a:p>
            <a:p>
              <a:pPr lvl="1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br>
                <a:rPr lang="en-US" sz="1800" b="0" i="0" u="none" kern="1200" dirty="0"/>
              </a:br>
              <a:endParaRPr lang="en-US" sz="1800" b="0" i="0" u="none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54475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 descr="Newspaper with solid fill">
            <a:extLst>
              <a:ext uri="{FF2B5EF4-FFF2-40B4-BE49-F238E27FC236}">
                <a16:creationId xmlns:a16="http://schemas.microsoft.com/office/drawing/2014/main" id="{62702193-BF94-2B62-50E4-899B2A8D6B0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24829"/>
            <a:ext cx="6833171" cy="68331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F919F4-A783-77CB-05F7-6C237272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H-1B CAP UPDATES</a:t>
            </a:r>
          </a:p>
        </p:txBody>
      </p:sp>
    </p:spTree>
    <p:extLst>
      <p:ext uri="{BB962C8B-B14F-4D97-AF65-F5344CB8AC3E}">
        <p14:creationId xmlns:p14="http://schemas.microsoft.com/office/powerpoint/2010/main" val="17705010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A8845-D626-B970-B6C4-EF34872B5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H-1B CAP UPDATES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8B5DB6-D59C-539E-613B-7D0AA294A6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000" dirty="0"/>
              <a:t>H-1B approvals automatically take effect October 1</a:t>
            </a:r>
            <a:r>
              <a:rPr lang="en-US" sz="2000" baseline="30000" dirty="0"/>
              <a:t>st</a:t>
            </a:r>
            <a:endParaRPr lang="en-US" sz="2000" dirty="0"/>
          </a:p>
          <a:p>
            <a:pPr marL="114300" indent="0">
              <a:buNone/>
            </a:pPr>
            <a:endParaRPr lang="en-US" sz="2000" dirty="0"/>
          </a:p>
          <a:p>
            <a:pPr marL="114300" indent="0">
              <a:buNone/>
            </a:pPr>
            <a:r>
              <a:rPr lang="en-US" sz="2000" dirty="0"/>
              <a:t>For individuals with approvals re-verify I-9 on October 1st</a:t>
            </a:r>
            <a:br>
              <a:rPr lang="en-US" sz="2000" dirty="0"/>
            </a:br>
            <a:endParaRPr lang="en-US" sz="2000" dirty="0"/>
          </a:p>
          <a:p>
            <a:pPr marL="114300" indent="0">
              <a:buNone/>
            </a:pPr>
            <a:r>
              <a:rPr lang="en-US" sz="2000" dirty="0"/>
              <a:t>Individuals with FICA exemptions stop as of 9/30</a:t>
            </a:r>
          </a:p>
          <a:p>
            <a:pPr lvl="0" fontAlgn="base"/>
            <a:r>
              <a:rPr lang="en-US" sz="2000" dirty="0"/>
              <a:t>FICA exemptions for company and employee for first 5 years in F-1 or J-1 status</a:t>
            </a:r>
          </a:p>
          <a:p>
            <a:pPr lvl="0" fontAlgn="base"/>
            <a:r>
              <a:rPr lang="en-US" sz="2000" dirty="0"/>
              <a:t>Year is the year of entry, not measured as 5 years from date of entry</a:t>
            </a:r>
          </a:p>
          <a:p>
            <a:pPr marL="114300" indent="0">
              <a:buNone/>
            </a:pPr>
            <a:endParaRPr lang="en-US" sz="2000" dirty="0"/>
          </a:p>
          <a:p>
            <a:pPr marL="114300" indent="0">
              <a:buNone/>
            </a:pPr>
            <a:r>
              <a:rPr lang="en-US" sz="2000" dirty="0"/>
              <a:t>Cap Gap through April 1st for pending petitions for individuals with expiring OPT</a:t>
            </a:r>
          </a:p>
          <a:p>
            <a:pPr marL="114300" indent="0">
              <a:buNone/>
            </a:pPr>
            <a:br>
              <a:rPr lang="en-US" sz="2000" dirty="0"/>
            </a:br>
            <a:endParaRPr lang="en-US" sz="2000" dirty="0">
              <a:latin typeface="+mn-lt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AFFDADC-D7D8-E50C-8F52-44CF1A1CC40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3638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 descr="Information with solid fill">
            <a:extLst>
              <a:ext uri="{FF2B5EF4-FFF2-40B4-BE49-F238E27FC236}">
                <a16:creationId xmlns:a16="http://schemas.microsoft.com/office/drawing/2014/main" id="{68F7B872-732A-3F01-4B74-4A699CA057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080" y="15240"/>
            <a:ext cx="6842760" cy="68427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7FB97B-98FC-3E4C-FF10-4504F487C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H-1B REMINDERS</a:t>
            </a:r>
          </a:p>
        </p:txBody>
      </p:sp>
    </p:spTree>
    <p:extLst>
      <p:ext uri="{BB962C8B-B14F-4D97-AF65-F5344CB8AC3E}">
        <p14:creationId xmlns:p14="http://schemas.microsoft.com/office/powerpoint/2010/main" val="2285391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F7FB57-FF61-F06B-A251-1441CFDF8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12507-7D71-FE73-9400-06A52A219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H-1B REMINDERS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79DA41-32BF-064E-D91C-E5C88E000EE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0C475FE-B46E-AF43-8DC0-981BCEE25C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68856"/>
            <a:ext cx="10515600" cy="4674745"/>
          </a:xfrm>
        </p:spPr>
        <p:txBody>
          <a:bodyPr>
            <a:normAutofit/>
          </a:bodyPr>
          <a:lstStyle/>
          <a:p>
            <a:r>
              <a:rPr lang="en-US" sz="2000" dirty="0"/>
              <a:t>Employees switching to H-1B will need a new visa stamp to travel and re-enter the US after international travel.</a:t>
            </a:r>
          </a:p>
          <a:p>
            <a:r>
              <a:rPr lang="en-US" sz="2000" dirty="0"/>
              <a:t>If you terminate an H-1B employee, notify counsel so the H-1B can be withdrawn.</a:t>
            </a:r>
          </a:p>
          <a:p>
            <a:r>
              <a:rPr lang="en-US" sz="2000" dirty="0"/>
              <a:t>Company is obligated to offer to cover the cost of return travel to the employee’s home country.</a:t>
            </a:r>
          </a:p>
          <a:p>
            <a:r>
              <a:rPr lang="en-US" sz="2000" dirty="0"/>
              <a:t>If an employee changes worksite, let counsel know in advance. Depending on the change an amendment may be needed. Public access file compliance may also be required.</a:t>
            </a:r>
          </a:p>
          <a:p>
            <a:r>
              <a:rPr lang="en-US" sz="2000" dirty="0"/>
              <a:t>Speak to counsel before any changes to job title or negative changes in compensation. Compensation raises do not require action. Speak to counsel before moving an H-1B employee from part-time to full-time or vice versa.</a:t>
            </a:r>
            <a:br>
              <a:rPr lang="en-US" sz="2000" dirty="0"/>
            </a:br>
            <a:endParaRPr lang="es-VE" sz="2000" dirty="0"/>
          </a:p>
          <a:p>
            <a:pPr lvl="1">
              <a:buFont typeface="Arial" panose="020B0604020202020204" pitchFamily="34" charset="0"/>
              <a:buChar char="•"/>
            </a:pPr>
            <a:endParaRPr lang="es-VE" sz="2000" dirty="0"/>
          </a:p>
          <a:p>
            <a:pPr lvl="2">
              <a:buFont typeface="Arial" panose="020B0604020202020204" pitchFamily="34" charset="0"/>
              <a:buChar char="•"/>
            </a:pPr>
            <a:endParaRPr lang="en-US" b="1" dirty="0">
              <a:latin typeface="+mn-lt"/>
            </a:endParaRPr>
          </a:p>
          <a:p>
            <a:pPr lvl="2">
              <a:buFont typeface="Arial" panose="020B0604020202020204" pitchFamily="34" charset="0"/>
              <a:buChar char="•"/>
            </a:pPr>
            <a:endParaRPr lang="en-US" b="1" dirty="0">
              <a:latin typeface="+mn-lt"/>
            </a:endParaRPr>
          </a:p>
          <a:p>
            <a:pPr lvl="2">
              <a:buFont typeface="Arial" panose="020B0604020202020204" pitchFamily="34" charset="0"/>
              <a:buChar char="•"/>
            </a:pPr>
            <a:endParaRPr lang="en-US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652577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 descr="Address Book outline">
            <a:extLst>
              <a:ext uri="{FF2B5EF4-FFF2-40B4-BE49-F238E27FC236}">
                <a16:creationId xmlns:a16="http://schemas.microsoft.com/office/drawing/2014/main" id="{F1CDC927-D60A-E8C4-6C8E-1606F116E3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496910" y="-24148"/>
            <a:ext cx="6906296" cy="69062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6DBC38A-580C-A103-FF0B-225260A7F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F-1 AND J-1, THE POTENTIAL END OF DURATION OF STATUS</a:t>
            </a:r>
          </a:p>
        </p:txBody>
      </p:sp>
    </p:spTree>
    <p:extLst>
      <p:ext uri="{BB962C8B-B14F-4D97-AF65-F5344CB8AC3E}">
        <p14:creationId xmlns:p14="http://schemas.microsoft.com/office/powerpoint/2010/main" val="30444335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C9E4A-DA9B-2B6B-D9A5-A59BDCDE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F-1 AND J-1, THE POTENTIAL END OF DURATION OF STATUS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08AFD2-867F-9BD2-1B64-A441DA8BD3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268856"/>
            <a:ext cx="10894455" cy="4674745"/>
          </a:xfrm>
        </p:spPr>
        <p:txBody>
          <a:bodyPr>
            <a:noAutofit/>
          </a:bodyPr>
          <a:lstStyle/>
          <a:p>
            <a:r>
              <a:rPr lang="en-US" dirty="0">
                <a:latin typeface="+mn-lt"/>
              </a:rPr>
              <a:t>Trump administration published a final rule ending duration of status for individuals in F-1 and J-1 statuses. </a:t>
            </a:r>
          </a:p>
          <a:p>
            <a:r>
              <a:rPr lang="en-US" dirty="0">
                <a:latin typeface="+mn-lt"/>
              </a:rPr>
              <a:t>A federal judge in Massachusetts paused the implementation of the rule as of September 15th.</a:t>
            </a:r>
          </a:p>
          <a:p>
            <a:r>
              <a:rPr lang="en-US" dirty="0">
                <a:latin typeface="+mn-lt"/>
              </a:rPr>
              <a:t>What the rule would do: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End D/S and move all individuals to an exact expiration date.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F-1 students who were admitted in D/S before September 15, 2026, and are properly maintaining F-1 status on September 15, 2026, are authorized to remain in the United States in F-1 status until the later date of either the expiration date on their EAD, or the program end date on their Form I-20. They are also eligible for a grace period of up to 60 days. Their period of stay may not exceed November 14, 2030 (4 years after the effective date of the rule, plus a 60-day grace period). 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F-1 students who travel internationally after the Final Rule takes effect will no longer be covered by the transition rules. They will be issued a Form I-94 with an AUD and become subject to the New Rule. </a:t>
            </a:r>
          </a:p>
          <a:p>
            <a:r>
              <a:rPr lang="en-US" dirty="0">
                <a:latin typeface="+mn-lt"/>
              </a:rPr>
              <a:t>Employers should track all F-1 and J-1 employees with counsel. </a:t>
            </a:r>
          </a:p>
          <a:p>
            <a:r>
              <a:rPr lang="en-US" dirty="0">
                <a:latin typeface="+mn-lt"/>
              </a:rPr>
              <a:t>Employees should notify employers of travel and track I-94’s upon re-entry.</a:t>
            </a:r>
            <a:br>
              <a:rPr lang="en-US" dirty="0">
                <a:latin typeface="+mn-lt"/>
              </a:rPr>
            </a:br>
            <a:endParaRPr lang="en-US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F9CB58-58E5-241A-45F4-0DF95DD951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2903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DAD34-8751-6432-6F01-8C164D7720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AC962-7B29-3F6E-8650-946CD232D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F-1 AND J-1, THE POTENTIAL END OF DURATION OF STATUS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735EE6-9AC3-5CED-D4BA-5D35FD528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268856"/>
            <a:ext cx="10894455" cy="4674745"/>
          </a:xfrm>
        </p:spPr>
        <p:txBody>
          <a:bodyPr>
            <a:noAutofit/>
          </a:bodyPr>
          <a:lstStyle/>
          <a:p>
            <a:r>
              <a:rPr lang="en-US" sz="2000" dirty="0"/>
              <a:t>Employers should track all F-1 and J-1 employees with counsel. </a:t>
            </a:r>
          </a:p>
          <a:p>
            <a:r>
              <a:rPr lang="en-US" sz="2000" dirty="0"/>
              <a:t>Employees should notify employers of travel and track I-94’s upon re-entry.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6A9483-9DD5-C630-5AB4-B74ADA90457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0073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 descr="Employee badge with solid fill">
            <a:extLst>
              <a:ext uri="{FF2B5EF4-FFF2-40B4-BE49-F238E27FC236}">
                <a16:creationId xmlns:a16="http://schemas.microsoft.com/office/drawing/2014/main" id="{5BA131E5-94D0-4785-D58C-6F13FD32AB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080" y="15240"/>
            <a:ext cx="6842760" cy="68427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CD4CC70-A188-CD40-F306-56B27E344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CHANGES TO CPT</a:t>
            </a:r>
          </a:p>
        </p:txBody>
      </p:sp>
    </p:spTree>
    <p:extLst>
      <p:ext uri="{BB962C8B-B14F-4D97-AF65-F5344CB8AC3E}">
        <p14:creationId xmlns:p14="http://schemas.microsoft.com/office/powerpoint/2010/main" val="4136810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75769-0C92-E288-118C-8037DC8E5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CHANGES TO CPT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05410C-3363-A21B-F3F7-3BA6AE8EDA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Curricular practical training is used by students while in school. No EAD is required.</a:t>
            </a:r>
          </a:p>
          <a:p>
            <a:r>
              <a:rPr lang="en-US" sz="2000" dirty="0"/>
              <a:t>OPT is available to students in school, but is often impractical, except for summer internships, because it requires up to 4 months of advance planning for work.</a:t>
            </a:r>
          </a:p>
          <a:p>
            <a:r>
              <a:rPr lang="en-US" sz="2000" dirty="0"/>
              <a:t>Without any notice, ICE (which administers CBP programs at schools) made enormous changes to CPT.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000" dirty="0"/>
              <a:t>CPT now only authorized if school program requires all students in the program (regardless of immigration status) to work, without an opt out path.</a:t>
            </a:r>
          </a:p>
          <a:p>
            <a:r>
              <a:rPr lang="en-US" sz="2000" dirty="0"/>
              <a:t>Most CPT programs functionally nullified</a:t>
            </a:r>
          </a:p>
          <a:p>
            <a:r>
              <a:rPr lang="en-US" sz="2000" dirty="0"/>
              <a:t>This will make internships and externships much harder to provide to foreign students</a:t>
            </a:r>
          </a:p>
          <a:p>
            <a:r>
              <a:rPr lang="en-US" sz="2000" dirty="0"/>
              <a:t>Day 1 CPT programs may also be much harder to come by.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C57B0F-F903-CB10-375F-32AAB69C848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9953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8B8DD83-24A2-AC2E-E87D-976D9AB40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OF THE 2025 $100,000 FEE RULE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ED7F59-9BBC-FD23-C17B-CCEAE8665AA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9" name="Graphic 8" descr="Information with solid fill">
            <a:extLst>
              <a:ext uri="{FF2B5EF4-FFF2-40B4-BE49-F238E27FC236}">
                <a16:creationId xmlns:a16="http://schemas.microsoft.com/office/drawing/2014/main" id="{AA535C37-67E4-1FD3-4AC6-FD1E4FD419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080" y="15240"/>
            <a:ext cx="6842760" cy="684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7675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45871-F0B6-C830-2131-B95DFD68B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24994-F6E7-99DD-BE3B-5B787821C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CHANGES TO CPT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20172-D05D-8038-BE9C-C586457361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The underlying executive order is still in place and was recently renewed for another year.</a:t>
            </a:r>
          </a:p>
          <a:p>
            <a:pPr marL="114300" indent="0">
              <a:buNone/>
            </a:pPr>
            <a:endParaRPr lang="en-US" sz="2000" dirty="0"/>
          </a:p>
          <a:p>
            <a:r>
              <a:rPr lang="en-US" sz="2000" dirty="0"/>
              <a:t>The First Circuit has upheld an injunction pausing the implementation of the rule.</a:t>
            </a:r>
            <a:br>
              <a:rPr lang="en-US" sz="2000" dirty="0"/>
            </a:br>
            <a:endParaRPr lang="en-US" sz="2000" dirty="0"/>
          </a:p>
          <a:p>
            <a:r>
              <a:rPr lang="en-US" sz="2000" dirty="0"/>
              <a:t>USCIS may not be abiding by the terms of the injunction. We have multiple cases that should be exempt that are paused in processing for absence of submission of the $100,000 fee.</a:t>
            </a:r>
            <a:br>
              <a:rPr lang="en-US" sz="2000" dirty="0"/>
            </a:br>
            <a:endParaRPr lang="en-US" sz="2000" dirty="0"/>
          </a:p>
          <a:p>
            <a:r>
              <a:rPr lang="en-US" sz="2000" dirty="0"/>
              <a:t>This rule only applies to consular processing cases</a:t>
            </a:r>
          </a:p>
          <a:p>
            <a:pPr marL="114300" indent="0">
              <a:buNone/>
            </a:pPr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A2774F-718C-7AED-3DAD-1AC9CE0B21C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9050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2515549-6F68-A942-3C38-3A4C803CA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$103,265 H-1B FEE OF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803AA7-E0B1-6529-BC39-CDFE9D02824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7" name="Graphic 6" descr="Newspaper with solid fill">
            <a:extLst>
              <a:ext uri="{FF2B5EF4-FFF2-40B4-BE49-F238E27FC236}">
                <a16:creationId xmlns:a16="http://schemas.microsoft.com/office/drawing/2014/main" id="{16F26F1C-4AF0-B57E-4067-A526B49DD2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24829"/>
            <a:ext cx="6833171" cy="683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764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7FCE7-6FBC-A887-16D7-54A0F7E8E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337D6-B727-05A7-608C-F26FB9464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CHANGES TO CPT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17CF27-7A37-636C-5540-BF17CC5DF6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Proposed regulation under consideration to subject all H-1B cap cases. There is no exemption for individuals seeking a change of status inside the US.</a:t>
            </a:r>
            <a:br>
              <a:rPr lang="en-US" sz="2000" dirty="0"/>
            </a:br>
            <a:endParaRPr lang="en-US" sz="2000" dirty="0"/>
          </a:p>
          <a:p>
            <a:r>
              <a:rPr lang="en-US" sz="2000" dirty="0"/>
              <a:t>The proposed fee is supposed to cover costs well beyond the H-1B program. It is the nature of this purpose that makes the proposed regulation legally suspect. There is no authority for USCIS to collect fees to support other agencies.</a:t>
            </a:r>
            <a:br>
              <a:rPr lang="en-US" sz="2000" dirty="0"/>
            </a:br>
            <a:endParaRPr lang="en-US" sz="2000" dirty="0"/>
          </a:p>
          <a:p>
            <a:r>
              <a:rPr lang="en-US" sz="2000" dirty="0"/>
              <a:t>Timeline: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000" dirty="0"/>
              <a:t>Expected final regulation in December to February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000" dirty="0"/>
              <a:t>Litigation to ensue immediately after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000" dirty="0"/>
              <a:t>H-1B lottery registration period mid March, 2027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000" dirty="0"/>
              <a:t>H-1B submission period closes June 30, 2027</a:t>
            </a:r>
            <a:br>
              <a:rPr lang="en-US" sz="2000" dirty="0"/>
            </a:br>
            <a:endParaRPr lang="en-US" sz="2000" dirty="0"/>
          </a:p>
          <a:p>
            <a:r>
              <a:rPr lang="en-US" sz="2000" dirty="0"/>
              <a:t>Give clarity to employees about how the company will proceed with regards to the lottery registration.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C6ABDA-11F5-4AD7-2107-DAD97FDA385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3527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 descr="Briefcase with solid fill">
            <a:extLst>
              <a:ext uri="{FF2B5EF4-FFF2-40B4-BE49-F238E27FC236}">
                <a16:creationId xmlns:a16="http://schemas.microsoft.com/office/drawing/2014/main" id="{9835D7F6-BF5F-4907-92C5-49A449932F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8786" y="64394"/>
            <a:ext cx="7482628" cy="6721637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A7B55BD-69C2-9BC0-4D19-A2C624077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58" y="990637"/>
            <a:ext cx="6953460" cy="5254500"/>
          </a:xfrm>
        </p:spPr>
        <p:txBody>
          <a:bodyPr/>
          <a:lstStyle/>
          <a:p>
            <a:r>
              <a:rPr lang="en-US" sz="5000" dirty="0"/>
              <a:t>EXECUTIVE ORDER DIRECTING </a:t>
            </a:r>
            <a:br>
              <a:rPr lang="en-US" sz="5000" dirty="0"/>
            </a:br>
            <a:r>
              <a:rPr lang="en-US" sz="5000" dirty="0"/>
              <a:t>INTER-AGENCY COORDINATION FOR H-1B REVIEW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0404F-28E8-BC29-83D8-7B439B3321F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2399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955918F-ACC7-3884-E7B1-65DD6A178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EXECUTIVE ORDER DIRECTING INTER-AGENCY COORDINATION FOR H-1B REVIEW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A08799-BBBC-1A5F-93A4-3F791A16DE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USCIS, Department of Labor, Department of Commerce, Department of Education, and SBA, asked to coordinate to look at impact of layoffs when considering H-1B applications.</a:t>
            </a:r>
          </a:p>
          <a:p>
            <a:pPr marL="114300" indent="0">
              <a:buNone/>
            </a:pPr>
            <a:endParaRPr lang="en-US" sz="2000" dirty="0"/>
          </a:p>
          <a:p>
            <a:r>
              <a:rPr lang="en-US" sz="2000" dirty="0"/>
              <a:t>H-1B dependent employers and those companies with large layoffs where positions are outsourced to other companies should be most aware of this EO.</a:t>
            </a:r>
            <a:br>
              <a:rPr lang="en-US" sz="2000" dirty="0"/>
            </a:br>
            <a:endParaRPr lang="en-US" sz="2000" dirty="0"/>
          </a:p>
          <a:p>
            <a:r>
              <a:rPr lang="en-US" sz="2000" dirty="0"/>
              <a:t>This includes companies that had layoffs previously, not just recently.</a:t>
            </a:r>
          </a:p>
          <a:p>
            <a:pPr marL="11430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86781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D9779AA-2FF2-DD72-66C8-5FBE5B6BC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ENDING THE 60-DAY GRACE PERIOD FOR E, H-1B, L-1, TN, AND O-1 WORKERS </a:t>
            </a:r>
          </a:p>
        </p:txBody>
      </p:sp>
      <p:pic>
        <p:nvPicPr>
          <p:cNvPr id="8" name="Graphic 7" descr="Clock with solid fill">
            <a:extLst>
              <a:ext uri="{FF2B5EF4-FFF2-40B4-BE49-F238E27FC236}">
                <a16:creationId xmlns:a16="http://schemas.microsoft.com/office/drawing/2014/main" id="{C22F1E93-857A-8B63-F03B-DE12AF21C0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262" y="-45075"/>
            <a:ext cx="6903075" cy="690307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53F5E8-3DD7-E173-7D01-C3F0B6A4242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6963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62FF627-4F03-CA24-D021-C3EDA456E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ENDING THE 60-DAY GRACE PERIOD FOR E, H-1B, L-1, TN, AND O-1 WORKERS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938B84-7687-9A1E-C3FB-CC62EF8CCC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68856"/>
            <a:ext cx="10314904" cy="4938761"/>
          </a:xfrm>
        </p:spPr>
        <p:txBody>
          <a:bodyPr>
            <a:noAutofit/>
          </a:bodyPr>
          <a:lstStyle/>
          <a:p>
            <a:r>
              <a:rPr lang="en-US" sz="2000" dirty="0"/>
              <a:t>60 day grace period has been in place since 2017. Prior to then there was no grace period.</a:t>
            </a:r>
            <a:br>
              <a:rPr lang="en-US" sz="2000" dirty="0"/>
            </a:br>
            <a:endParaRPr lang="en-US" sz="2000" dirty="0"/>
          </a:p>
          <a:p>
            <a:r>
              <a:rPr lang="en-US" sz="2000" dirty="0"/>
              <a:t>Proposed regulation to end the grace period entirely, not just scale it back.</a:t>
            </a:r>
            <a:br>
              <a:rPr lang="en-US" sz="2000" dirty="0"/>
            </a:br>
            <a:endParaRPr lang="en-US" sz="2000" dirty="0"/>
          </a:p>
          <a:p>
            <a:r>
              <a:rPr lang="en-US" sz="2000" dirty="0"/>
              <a:t>Employers need to cover cost of return transportation for H-1B and O-1 employees</a:t>
            </a:r>
            <a:br>
              <a:rPr lang="en-US" sz="2000" dirty="0"/>
            </a:br>
            <a:endParaRPr lang="en-US" sz="2000" dirty="0"/>
          </a:p>
          <a:p>
            <a:r>
              <a:rPr lang="en-US" sz="2000" dirty="0"/>
              <a:t>Dependent spouses lose work authorization immediately as well. Consider H-1B cap sponsorship for employees in dependent statuses.</a:t>
            </a:r>
            <a:br>
              <a:rPr lang="en-US" sz="2000" dirty="0"/>
            </a:br>
            <a:endParaRPr lang="en-US" sz="2000" dirty="0"/>
          </a:p>
          <a:p>
            <a:pPr marL="11430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730273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5D1D6-7727-1D34-F19A-6A71C2575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98B32D2-B7AE-AA9C-0805-A32E37592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ENDING THE 60-DAY GRACE PERIOD FOR E, H-1B, L-1, TN, AND O-1 WORKERS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AE87A6-A2C0-D16F-BC01-D50FA3AA64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68856"/>
            <a:ext cx="10430814" cy="4938761"/>
          </a:xfrm>
        </p:spPr>
        <p:txBody>
          <a:bodyPr>
            <a:noAutofit/>
          </a:bodyPr>
          <a:lstStyle/>
          <a:p>
            <a:r>
              <a:rPr lang="en-US" sz="2000" dirty="0"/>
              <a:t>Terminations and RIFs considerations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000" dirty="0"/>
              <a:t>Garden leave versus severance pay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000" dirty="0"/>
              <a:t>Advance preparation of B visa change of status requests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000" dirty="0"/>
              <a:t>Counseling for employees</a:t>
            </a:r>
          </a:p>
          <a:p>
            <a:endParaRPr lang="en-US" sz="2000" dirty="0"/>
          </a:p>
          <a:p>
            <a:r>
              <a:rPr lang="en-US" sz="2000" dirty="0"/>
              <a:t>Recruitment considerations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000" dirty="0"/>
              <a:t>Laid off workers may not be able to remain in US, or even if so, may not be able to start based on change of status due to long pending B-1 cases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000" dirty="0"/>
              <a:t>Expect more foreign travel to start work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000" dirty="0"/>
              <a:t>Fundamental consideration of existing visa stamp</a:t>
            </a:r>
          </a:p>
          <a:p>
            <a:pPr marL="114300" indent="0">
              <a:buNone/>
            </a:pPr>
            <a:br>
              <a:rPr lang="en-US" sz="2000" dirty="0"/>
            </a:br>
            <a:endParaRPr lang="en-US" sz="2000" dirty="0"/>
          </a:p>
          <a:p>
            <a:pPr marL="11430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630496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 descr="Checklist with solid fill">
            <a:extLst>
              <a:ext uri="{FF2B5EF4-FFF2-40B4-BE49-F238E27FC236}">
                <a16:creationId xmlns:a16="http://schemas.microsoft.com/office/drawing/2014/main" id="{64ECC1CF-D438-0593-1778-97B2F2D17F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321971" y="-264718"/>
            <a:ext cx="7182300" cy="71823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DA29A236-79FE-DE94-1D01-D37D05459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PERM CHANGES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64A1DD-E2AE-D0E7-DE90-4CBDF1E32D8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4312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D1042-F1B2-2636-84C8-D1B03EC60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CCFD8-1B82-2585-6A53-0291054F907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r>
              <a:rPr lang="en-US" dirty="0"/>
              <a:t>POTENTIAL PERM CHANGES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0280EB-90E8-2061-C6BE-053A6D4DE7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Expected regulation to modernize PERM recruitment practices to ensure companies are recruiting consistent with regular advertising and recruitment practices</a:t>
            </a:r>
            <a:br>
              <a:rPr lang="en-US" sz="2000" dirty="0"/>
            </a:br>
            <a:endParaRPr lang="en-US" sz="2000" dirty="0"/>
          </a:p>
          <a:p>
            <a:r>
              <a:rPr lang="en-US" sz="2000" dirty="0"/>
              <a:t>Companies should consider starting PERMs in the next six months, if they would not do so already, to ensure they are recruiting under the existing regulatory framework. </a:t>
            </a:r>
          </a:p>
          <a:p>
            <a:pPr marL="114300" indent="0">
              <a:buNone/>
            </a:pPr>
            <a:endParaRPr lang="en-US" sz="2000" dirty="0"/>
          </a:p>
          <a:p>
            <a:r>
              <a:rPr lang="en-US" sz="2000" dirty="0"/>
              <a:t>PERMs may be harder to get approved and more costly for recruitment under the new framework.</a:t>
            </a:r>
          </a:p>
          <a:p>
            <a:pPr marL="114300" indent="0">
              <a:buNone/>
            </a:pPr>
            <a:br>
              <a:rPr lang="en-US" sz="2000" dirty="0"/>
            </a:br>
            <a:br>
              <a:rPr lang="en-US" sz="2000" dirty="0"/>
            </a:br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CB9C5E-16C9-61B8-5B5A-FB257A1ADE2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fld id="{00000000-1234-1234-1234-123412341234}" type="slidenum">
              <a:rPr kumimoji="0" lang="en-US" sz="800" b="1" i="0" u="none" strike="noStrike" kern="0" cap="none" spc="0" normalizeH="0" baseline="0" noProof="0" smtClean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  <a:tabLst/>
                <a:defRPr/>
              </a:pPr>
              <a:t>30</a:t>
            </a:fld>
            <a:endParaRPr kumimoji="0" lang="en-US" sz="800" b="1" i="0" u="none" strike="noStrike" kern="0" cap="none" spc="0" normalizeH="0" baseline="0" noProof="0" dirty="0">
              <a:ln>
                <a:noFill/>
              </a:ln>
              <a:solidFill>
                <a:srgbClr val="5A5B63"/>
              </a:solidFill>
              <a:effectLst/>
              <a:uLnTx/>
              <a:uFillTx/>
              <a:latin typeface="Proxima Nova" panose="020B060402020202020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817468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 descr="Calculator outline">
            <a:extLst>
              <a:ext uri="{FF2B5EF4-FFF2-40B4-BE49-F238E27FC236}">
                <a16:creationId xmlns:a16="http://schemas.microsoft.com/office/drawing/2014/main" id="{E81A5503-1DEC-BFF8-DD96-807BCB9D79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-64395"/>
            <a:ext cx="7236853" cy="7236853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60E8F6A-2762-BBA0-F44F-F6159BAA4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 2027 BUDGET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4391DA7-F4E6-EC10-A2F9-1F3D736B04C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0209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4DA96-E882-9A7D-5069-E0DC5CA09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87B18-CEE0-2852-C2EF-FF34527EDD1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50000"/>
              <a:lumOff val="50000"/>
            </a:schemeClr>
          </a:solidFill>
        </p:spPr>
        <p:txBody>
          <a:bodyPr/>
          <a:lstStyle/>
          <a:p>
            <a:r>
              <a:rPr lang="en-US" dirty="0"/>
              <a:t>BUILDING A 2027 BUDGET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793CDB-A5A4-6C43-6AF5-306DE7CEAB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Legal fees, filing fees, expenses such as education evaluations and advertising expenses</a:t>
            </a:r>
            <a:br>
              <a:rPr lang="en-US" sz="2000" dirty="0"/>
            </a:br>
            <a:endParaRPr lang="en-US" sz="2000" dirty="0"/>
          </a:p>
          <a:p>
            <a:r>
              <a:rPr lang="en-US" sz="2000" dirty="0"/>
              <a:t>Do you have an immigration policy?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000" dirty="0"/>
              <a:t>Do you cover the costs of dependent visas?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000" dirty="0"/>
              <a:t>Do you know when green card processes get initiated?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000" dirty="0"/>
              <a:t>When do you cover premium processing?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000" dirty="0"/>
              <a:t>What parts of the green card process does the company pay for?</a:t>
            </a:r>
          </a:p>
          <a:p>
            <a:pPr marL="114300" indent="0">
              <a:buNone/>
            </a:pPr>
            <a:endParaRPr lang="en-US" sz="2000" dirty="0"/>
          </a:p>
          <a:p>
            <a:r>
              <a:rPr lang="en-US" sz="2000" dirty="0"/>
              <a:t>If you don’t have a policy, we can help you write one</a:t>
            </a:r>
          </a:p>
          <a:p>
            <a:pPr marL="114300" indent="0">
              <a:buNone/>
            </a:pPr>
            <a:br>
              <a:rPr lang="en-US" sz="2000" dirty="0"/>
            </a:br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2BF910-BFBA-DD22-FD2E-F04CA1D03C6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fld id="{00000000-1234-1234-1234-123412341234}" type="slidenum">
              <a:rPr kumimoji="0" lang="en-US" sz="800" b="1" i="0" u="none" strike="noStrike" kern="0" cap="none" spc="0" normalizeH="0" baseline="0" noProof="0" smtClean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  <a:tabLst/>
                <a:defRPr/>
              </a:pPr>
              <a:t>32</a:t>
            </a:fld>
            <a:endParaRPr kumimoji="0" lang="en-US" sz="800" b="1" i="0" u="none" strike="noStrike" kern="0" cap="none" spc="0" normalizeH="0" baseline="0" noProof="0" dirty="0">
              <a:ln>
                <a:noFill/>
              </a:ln>
              <a:solidFill>
                <a:srgbClr val="5A5B63"/>
              </a:solidFill>
              <a:effectLst/>
              <a:uLnTx/>
              <a:uFillTx/>
              <a:latin typeface="Proxima Nova" panose="020B060402020202020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118502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77FEA15-D016-916F-B5B0-5C247E065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CONSIDER FOR YOUR BUDGET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31CA078-C631-C23B-DC10-415E3D77622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8" name="Graphic 7" descr="Checklist outline">
            <a:extLst>
              <a:ext uri="{FF2B5EF4-FFF2-40B4-BE49-F238E27FC236}">
                <a16:creationId xmlns:a16="http://schemas.microsoft.com/office/drawing/2014/main" id="{9E2F0058-7AF3-6CE4-A79B-5FE3E6BE43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969" y="-188892"/>
            <a:ext cx="7046892" cy="704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8645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F4CD-01BE-CBC4-9AF4-CAF50B899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B291D-3302-7854-8FB1-827652C8B5E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en-US" dirty="0"/>
              <a:t>WHAT TO CONSIDER FOR YOUR BUDGET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253949-AD94-22A9-9256-C94264B1CB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Budget maximally, rather than conservatively. It is way easier to save money than seek additional funds.</a:t>
            </a:r>
          </a:p>
          <a:p>
            <a:pPr marL="114300" indent="0">
              <a:buNone/>
            </a:pPr>
            <a:endParaRPr lang="en-US" sz="2000" dirty="0"/>
          </a:p>
          <a:p>
            <a:r>
              <a:rPr lang="en-US" sz="2000" dirty="0"/>
              <a:t>Known extensions</a:t>
            </a:r>
          </a:p>
          <a:p>
            <a:r>
              <a:rPr lang="en-US" sz="2000" dirty="0"/>
              <a:t>Green card initiations</a:t>
            </a:r>
          </a:p>
          <a:p>
            <a:r>
              <a:rPr lang="en-US" sz="2000" dirty="0"/>
              <a:t>I-140’s based on certified PERMs</a:t>
            </a:r>
          </a:p>
          <a:p>
            <a:r>
              <a:rPr lang="en-US" sz="2000" dirty="0"/>
              <a:t>Adjustment of status cases</a:t>
            </a:r>
          </a:p>
          <a:p>
            <a:r>
              <a:rPr lang="en-US" sz="2000" dirty="0"/>
              <a:t>New hires</a:t>
            </a:r>
          </a:p>
          <a:p>
            <a:r>
              <a:rPr lang="en-US" sz="2000" dirty="0"/>
              <a:t>Intracompany transfers</a:t>
            </a:r>
          </a:p>
          <a:p>
            <a:r>
              <a:rPr lang="en-US" sz="2000" dirty="0"/>
              <a:t>Global and business travel</a:t>
            </a:r>
          </a:p>
          <a:p>
            <a:r>
              <a:rPr lang="en-US" sz="2000" dirty="0"/>
              <a:t>RFE costs</a:t>
            </a:r>
            <a:br>
              <a:rPr lang="en-US" sz="2000" dirty="0"/>
            </a:br>
            <a:br>
              <a:rPr lang="en-US" sz="2000" dirty="0"/>
            </a:br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AB38A7-4EC1-BC22-72FA-0ECD0EFD08E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fld id="{00000000-1234-1234-1234-123412341234}" type="slidenum">
              <a:rPr kumimoji="0" lang="en-US" sz="800" b="1" i="0" u="none" strike="noStrike" kern="0" cap="none" spc="0" normalizeH="0" baseline="0" noProof="0" smtClean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  <a:tabLst/>
                <a:defRPr/>
              </a:pPr>
              <a:t>34</a:t>
            </a:fld>
            <a:endParaRPr kumimoji="0" lang="en-US" sz="800" b="1" i="0" u="none" strike="noStrike" kern="0" cap="none" spc="0" normalizeH="0" baseline="0" noProof="0" dirty="0">
              <a:ln>
                <a:noFill/>
              </a:ln>
              <a:solidFill>
                <a:srgbClr val="5A5B63"/>
              </a:solidFill>
              <a:effectLst/>
              <a:uLnTx/>
              <a:uFillTx/>
              <a:latin typeface="Proxima Nova" panose="020B060402020202020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392358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DF9F2-49F7-44D3-E7FD-FD972EF0A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FE4C1-741E-0116-1C55-2F3AF413D0F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/>
          </a:solidFill>
        </p:spPr>
        <p:txBody>
          <a:bodyPr/>
          <a:lstStyle/>
          <a:p>
            <a:r>
              <a:rPr lang="en-US" dirty="0"/>
              <a:t>WHAT TO CONSIDER FOR YOUR BUDGET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5E57CC-B92D-B368-B870-522164FB51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H-1B cap cases</a:t>
            </a:r>
          </a:p>
          <a:p>
            <a:pPr lvl="1" fontAlgn="base"/>
            <a:r>
              <a:rPr lang="en-US" sz="2000" dirty="0"/>
              <a:t>Will your company pay any fees?</a:t>
            </a:r>
          </a:p>
          <a:p>
            <a:pPr lvl="1" fontAlgn="base"/>
            <a:r>
              <a:rPr lang="en-US" sz="2000" dirty="0"/>
              <a:t>Will your company initiate cases based on certain legal benchmarks?</a:t>
            </a:r>
          </a:p>
          <a:p>
            <a:r>
              <a:rPr lang="en-US" sz="2000" dirty="0"/>
              <a:t>Buffer costs for hourly guidance</a:t>
            </a:r>
          </a:p>
          <a:p>
            <a:pPr marL="114300" indent="0">
              <a:buNone/>
            </a:pPr>
            <a:br>
              <a:rPr lang="en-US" sz="2000" dirty="0"/>
            </a:br>
            <a:br>
              <a:rPr lang="en-US" sz="2000" dirty="0"/>
            </a:br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1CB728-AAFF-8A60-89F2-8EB37E9E72A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fld id="{00000000-1234-1234-1234-123412341234}" type="slidenum">
              <a:rPr kumimoji="0" lang="en-US" sz="800" b="1" i="0" u="none" strike="noStrike" kern="0" cap="none" spc="0" normalizeH="0" baseline="0" noProof="0" smtClean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Proxima Nova" panose="020B0604020202020204" charset="0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  <a:tabLst/>
                <a:defRPr/>
              </a:pPr>
              <a:t>35</a:t>
            </a:fld>
            <a:endParaRPr kumimoji="0" lang="en-US" sz="800" b="1" i="0" u="none" strike="noStrike" kern="0" cap="none" spc="0" normalizeH="0" baseline="0" noProof="0" dirty="0">
              <a:ln>
                <a:noFill/>
              </a:ln>
              <a:solidFill>
                <a:srgbClr val="5A5B63"/>
              </a:solidFill>
              <a:effectLst/>
              <a:uLnTx/>
              <a:uFillTx/>
              <a:latin typeface="Proxima Nova" panose="020B060402020202020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19585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0F8DE1E-9E61-EC86-7A45-B6FFCAA83FF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4349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37"/>
          <p:cNvSpPr txBox="1">
            <a:spLocks noGrp="1"/>
          </p:cNvSpPr>
          <p:nvPr>
            <p:ph type="title"/>
          </p:nvPr>
        </p:nvSpPr>
        <p:spPr>
          <a:xfrm>
            <a:off x="838200" y="806557"/>
            <a:ext cx="7182394" cy="5254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Font typeface="Proxima Nova"/>
              <a:buNone/>
            </a:pPr>
            <a:r>
              <a:rPr lang="en-US" dirty="0"/>
              <a:t>     QUESTIONS?</a:t>
            </a:r>
            <a:br>
              <a:rPr lang="en-US" dirty="0"/>
            </a:br>
            <a:br>
              <a:rPr lang="en-US" dirty="0"/>
            </a:br>
            <a:endParaRPr dirty="0"/>
          </a:p>
        </p:txBody>
      </p:sp>
      <p:pic>
        <p:nvPicPr>
          <p:cNvPr id="812" name="Google Shape;812;p37" descr="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742326"/>
            <a:ext cx="927652" cy="927652"/>
          </a:xfrm>
          <a:prstGeom prst="rect">
            <a:avLst/>
          </a:prstGeom>
          <a:noFill/>
          <a:ln>
            <a:noFill/>
          </a:ln>
        </p:spPr>
      </p:pic>
      <p:sp>
        <p:nvSpPr>
          <p:cNvPr id="813" name="Google Shape;813;p37"/>
          <p:cNvSpPr txBox="1"/>
          <p:nvPr/>
        </p:nvSpPr>
        <p:spPr>
          <a:xfrm>
            <a:off x="838200" y="1956683"/>
            <a:ext cx="6237754" cy="4487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A7841"/>
              </a:buClr>
              <a:buSzPts val="3200"/>
              <a:buFont typeface="Arial"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DA784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MATTHEW HELLRUNG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Co-Founder and Managing Partner 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b="0" i="0" u="sng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mhellrung@meltzerhellrung.com</a:t>
            </a:r>
            <a:endParaRPr kumimoji="0" lang="en-US" b="0" i="0" u="sng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tabLst/>
              <a:defRPr/>
            </a:pPr>
            <a:endParaRPr lang="en-US" u="sng" dirty="0">
              <a:solidFill>
                <a:srgbClr val="FFFFFF"/>
              </a:solidFill>
            </a:endParaRPr>
          </a:p>
          <a:p>
            <a:pPr lvl="0">
              <a:lnSpc>
                <a:spcPct val="90000"/>
              </a:lnSpc>
              <a:buClr>
                <a:srgbClr val="DA7841"/>
              </a:buClr>
              <a:buSzPts val="3200"/>
              <a:defRPr/>
            </a:pPr>
            <a:r>
              <a:rPr lang="en-US" b="1" dirty="0">
                <a:solidFill>
                  <a:srgbClr val="DA7841"/>
                </a:solidFill>
              </a:rPr>
              <a:t>MATTHEW MELTZER</a:t>
            </a:r>
            <a:endParaRPr lang="en-US" dirty="0"/>
          </a:p>
          <a:p>
            <a:pPr lvl="0">
              <a:lnSpc>
                <a:spcPct val="90000"/>
              </a:lnSpc>
              <a:spcBef>
                <a:spcPts val="1000"/>
              </a:spcBef>
              <a:buClr>
                <a:srgbClr val="FFFFFF"/>
              </a:buClr>
              <a:buSzPts val="2400"/>
              <a:defRPr/>
            </a:pPr>
            <a:r>
              <a:rPr lang="en-US" b="1" dirty="0">
                <a:solidFill>
                  <a:srgbClr val="FFFFFF"/>
                </a:solidFill>
              </a:rPr>
              <a:t>Co-Founder and Managing Partner </a:t>
            </a:r>
            <a:endParaRPr lang="en-US" dirty="0"/>
          </a:p>
          <a:p>
            <a:pPr lvl="0">
              <a:lnSpc>
                <a:spcPct val="125000"/>
              </a:lnSpc>
              <a:spcBef>
                <a:spcPts val="1000"/>
              </a:spcBef>
              <a:buClr>
                <a:srgbClr val="FFFFFF"/>
              </a:buClr>
              <a:buSzPts val="2400"/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u="sng" dirty="0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mmeltzer@meltzerhellrung.com</a:t>
            </a:r>
            <a:endParaRPr lang="en-US" u="sng" dirty="0">
              <a:solidFill>
                <a:srgbClr val="FFFFFF"/>
              </a:solidFill>
            </a:endParaRPr>
          </a:p>
        </p:txBody>
      </p:sp>
      <p:pic>
        <p:nvPicPr>
          <p:cNvPr id="814" name="Google Shape;814;p37" descr="Logo, icon&#10;&#10;Description automatically generated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43961" y="5981802"/>
            <a:ext cx="344557" cy="344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5" name="Google Shape;815;p37" descr="Icon&#10;&#10;Description automatically generated">
            <a:hlinkClick r:id="rId5"/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075954" y="5981803"/>
            <a:ext cx="344557" cy="344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6" name="Google Shape;816;p37" descr="Icon&#10;&#10;Description automatically generated">
            <a:hlinkClick r:id="rId5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607946" y="5981804"/>
            <a:ext cx="344557" cy="344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7" name="Google Shape;817;p37" descr="Icon&#10;&#10;Description automatically generated">
            <a:hlinkClick r:id="rId5"/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120060" y="5983435"/>
            <a:ext cx="364435" cy="364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8" name="Google Shape;818;p37" descr="Icon&#10;&#10;Description automatically generated">
            <a:hlinkClick r:id="rId5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632174" y="5983436"/>
            <a:ext cx="364435" cy="364435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37"/>
          <p:cNvSpPr txBox="1"/>
          <p:nvPr/>
        </p:nvSpPr>
        <p:spPr>
          <a:xfrm>
            <a:off x="5568450" y="5593498"/>
            <a:ext cx="1319883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Follow us on: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0" name="Google Shape;820;p37"/>
          <p:cNvSpPr txBox="1">
            <a:spLocks noGrp="1"/>
          </p:cNvSpPr>
          <p:nvPr>
            <p:ph type="sldNum" idx="12"/>
          </p:nvPr>
        </p:nvSpPr>
        <p:spPr>
          <a:xfrm>
            <a:off x="11128442" y="6245137"/>
            <a:ext cx="22535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A5B63"/>
              </a:buClr>
              <a:buSzPts val="800"/>
              <a:buFont typeface="Arial"/>
              <a:buNone/>
              <a:tabLst/>
              <a:defRPr/>
            </a:pPr>
            <a:fld id="{00000000-1234-1234-1234-123412341234}" type="slidenum">
              <a:rPr kumimoji="0" lang="en-US" sz="800" b="1" i="0" u="none" strike="noStrike" kern="0" cap="none" spc="0" normalizeH="0" baseline="0" noProof="0">
                <a:ln>
                  <a:noFill/>
                </a:ln>
                <a:solidFill>
                  <a:srgbClr val="5A5B63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A5B63"/>
                </a:buClr>
                <a:buSzPts val="800"/>
                <a:buFont typeface="Arial"/>
                <a:buNone/>
                <a:tabLst/>
                <a:defRPr/>
              </a:pPr>
              <a:t>37</a:t>
            </a:fld>
            <a:endParaRPr kumimoji="0" sz="800" b="1" i="0" u="none" strike="noStrike" kern="0" cap="none" spc="0" normalizeH="0" baseline="0" noProof="0">
              <a:ln>
                <a:noFill/>
              </a:ln>
              <a:solidFill>
                <a:srgbClr val="5A5B63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CF3B1B9-BA19-C163-B73D-CD15F087C9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4306428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">
  <a:themeElements>
    <a:clrScheme name="Meltzer Hellrung">
      <a:dk1>
        <a:srgbClr val="5A5B63"/>
      </a:dk1>
      <a:lt1>
        <a:srgbClr val="FFFFFF"/>
      </a:lt1>
      <a:dk2>
        <a:srgbClr val="000000"/>
      </a:dk2>
      <a:lt2>
        <a:srgbClr val="B1B2B6"/>
      </a:lt2>
      <a:accent1>
        <a:srgbClr val="DA7841"/>
      </a:accent1>
      <a:accent2>
        <a:srgbClr val="C59A2C"/>
      </a:accent2>
      <a:accent3>
        <a:srgbClr val="799861"/>
      </a:accent3>
      <a:accent4>
        <a:srgbClr val="487861"/>
      </a:accent4>
      <a:accent5>
        <a:srgbClr val="546587"/>
      </a:accent5>
      <a:accent6>
        <a:srgbClr val="936D44"/>
      </a:accent6>
      <a:hlink>
        <a:srgbClr val="DA7941"/>
      </a:hlink>
      <a:folHlink>
        <a:srgbClr val="595B64"/>
      </a:folHlink>
    </a:clrScheme>
    <a:fontScheme name="MH Font">
      <a:majorFont>
        <a:latin typeface="Proxima Nova"/>
        <a:ea typeface=""/>
        <a:cs typeface=""/>
      </a:majorFont>
      <a:minorFont>
        <a:latin typeface="Proxima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H March 2026 Webinar H-1B Alternatives " id="{93CE1245-EB1F-4985-A7D2-90F3DD5A958C}" vid="{EC414B1A-A217-4AE9-85B0-21820BC21A0A}"/>
    </a:ext>
  </a:extLst>
</a:theme>
</file>

<file path=ppt/theme/theme2.xml><?xml version="1.0" encoding="utf-8"?>
<a:theme xmlns:a="http://schemas.openxmlformats.org/drawingml/2006/main" name="1_Title Slide">
  <a:themeElements>
    <a:clrScheme name="Meltzer Hellrung">
      <a:dk1>
        <a:srgbClr val="5A5B63"/>
      </a:dk1>
      <a:lt1>
        <a:srgbClr val="FFFFFF"/>
      </a:lt1>
      <a:dk2>
        <a:srgbClr val="000000"/>
      </a:dk2>
      <a:lt2>
        <a:srgbClr val="B1B2B6"/>
      </a:lt2>
      <a:accent1>
        <a:srgbClr val="DA7841"/>
      </a:accent1>
      <a:accent2>
        <a:srgbClr val="C59A2C"/>
      </a:accent2>
      <a:accent3>
        <a:srgbClr val="799861"/>
      </a:accent3>
      <a:accent4>
        <a:srgbClr val="487861"/>
      </a:accent4>
      <a:accent5>
        <a:srgbClr val="546587"/>
      </a:accent5>
      <a:accent6>
        <a:srgbClr val="936D44"/>
      </a:accent6>
      <a:hlink>
        <a:srgbClr val="DA7941"/>
      </a:hlink>
      <a:folHlink>
        <a:srgbClr val="595B64"/>
      </a:folHlink>
    </a:clrScheme>
    <a:fontScheme name="MH Font">
      <a:majorFont>
        <a:latin typeface="Proxima Nova"/>
        <a:ea typeface=""/>
        <a:cs typeface=""/>
      </a:majorFont>
      <a:minorFont>
        <a:latin typeface="Proxima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H March 2026 Webinar H-1B Alternatives " id="{93CE1245-EB1F-4985-A7D2-90F3DD5A958C}" vid="{8EE18FA8-9E13-45FC-93EA-EFA2CC610C5B}"/>
    </a:ext>
  </a:extLst>
</a:theme>
</file>

<file path=ppt/theme/theme3.xml><?xml version="1.0" encoding="utf-8"?>
<a:theme xmlns:a="http://schemas.openxmlformats.org/drawingml/2006/main" name="1_Dark Grey Divider">
  <a:themeElements>
    <a:clrScheme name="Meltzer Hellrung">
      <a:dk1>
        <a:srgbClr val="5A5B63"/>
      </a:dk1>
      <a:lt1>
        <a:srgbClr val="FFFFFF"/>
      </a:lt1>
      <a:dk2>
        <a:srgbClr val="000000"/>
      </a:dk2>
      <a:lt2>
        <a:srgbClr val="B1B2B6"/>
      </a:lt2>
      <a:accent1>
        <a:srgbClr val="DA7841"/>
      </a:accent1>
      <a:accent2>
        <a:srgbClr val="C59A2C"/>
      </a:accent2>
      <a:accent3>
        <a:srgbClr val="799861"/>
      </a:accent3>
      <a:accent4>
        <a:srgbClr val="487861"/>
      </a:accent4>
      <a:accent5>
        <a:srgbClr val="546587"/>
      </a:accent5>
      <a:accent6>
        <a:srgbClr val="936D44"/>
      </a:accent6>
      <a:hlink>
        <a:srgbClr val="DA7941"/>
      </a:hlink>
      <a:folHlink>
        <a:srgbClr val="595B6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H March 2026 Webinar H-1B Alternatives " id="{93CE1245-EB1F-4985-A7D2-90F3DD5A958C}" vid="{C86645BD-7983-461B-B5DD-01DDE094550D}"/>
    </a:ext>
  </a:extLst>
</a:theme>
</file>

<file path=ppt/theme/theme4.xml><?xml version="1.0" encoding="utf-8"?>
<a:theme xmlns:a="http://schemas.openxmlformats.org/drawingml/2006/main" name="1_Orange Divider">
  <a:themeElements>
    <a:clrScheme name="Meltzer Hellrung">
      <a:dk1>
        <a:srgbClr val="5A5B63"/>
      </a:dk1>
      <a:lt1>
        <a:srgbClr val="FFFFFF"/>
      </a:lt1>
      <a:dk2>
        <a:srgbClr val="000000"/>
      </a:dk2>
      <a:lt2>
        <a:srgbClr val="B1B2B6"/>
      </a:lt2>
      <a:accent1>
        <a:srgbClr val="DA7841"/>
      </a:accent1>
      <a:accent2>
        <a:srgbClr val="C59A2C"/>
      </a:accent2>
      <a:accent3>
        <a:srgbClr val="799861"/>
      </a:accent3>
      <a:accent4>
        <a:srgbClr val="487861"/>
      </a:accent4>
      <a:accent5>
        <a:srgbClr val="546587"/>
      </a:accent5>
      <a:accent6>
        <a:srgbClr val="936D44"/>
      </a:accent6>
      <a:hlink>
        <a:srgbClr val="DA7941"/>
      </a:hlink>
      <a:folHlink>
        <a:srgbClr val="595B64"/>
      </a:folHlink>
    </a:clrScheme>
    <a:fontScheme name="MH Font">
      <a:majorFont>
        <a:latin typeface="Proxima Nova"/>
        <a:ea typeface=""/>
        <a:cs typeface=""/>
      </a:majorFont>
      <a:minorFont>
        <a:latin typeface="Proxima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H March 2026 Webinar H-1B Alternatives " id="{93CE1245-EB1F-4985-A7D2-90F3DD5A958C}" vid="{CC81763A-DE47-47D0-8916-C73BAA7D941A}"/>
    </a:ext>
  </a:extLst>
</a:theme>
</file>

<file path=ppt/theme/theme5.xml><?xml version="1.0" encoding="utf-8"?>
<a:theme xmlns:a="http://schemas.openxmlformats.org/drawingml/2006/main" name="2_Orange Divider">
  <a:themeElements>
    <a:clrScheme name="Custom 1">
      <a:dk1>
        <a:srgbClr val="5A5B63"/>
      </a:dk1>
      <a:lt1>
        <a:srgbClr val="FFFFFF"/>
      </a:lt1>
      <a:dk2>
        <a:srgbClr val="000000"/>
      </a:dk2>
      <a:lt2>
        <a:srgbClr val="B1B2B6"/>
      </a:lt2>
      <a:accent1>
        <a:srgbClr val="799861"/>
      </a:accent1>
      <a:accent2>
        <a:srgbClr val="C59A2C"/>
      </a:accent2>
      <a:accent3>
        <a:srgbClr val="799861"/>
      </a:accent3>
      <a:accent4>
        <a:srgbClr val="487861"/>
      </a:accent4>
      <a:accent5>
        <a:srgbClr val="546587"/>
      </a:accent5>
      <a:accent6>
        <a:srgbClr val="936D44"/>
      </a:accent6>
      <a:hlink>
        <a:srgbClr val="DA7941"/>
      </a:hlink>
      <a:folHlink>
        <a:srgbClr val="595B64"/>
      </a:folHlink>
    </a:clrScheme>
    <a:fontScheme name="MH Font">
      <a:majorFont>
        <a:latin typeface="Proxima Nova"/>
        <a:ea typeface=""/>
        <a:cs typeface=""/>
      </a:majorFont>
      <a:minorFont>
        <a:latin typeface="Proxima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H March 2026 Webinar H-1B Alternatives " id="{93CE1245-EB1F-4985-A7D2-90F3DD5A958C}" vid="{CD61F3BE-4F48-4FCF-9283-D5C14669FE4A}"/>
    </a:ext>
  </a:extLst>
</a:theme>
</file>

<file path=ppt/theme/theme6.xml><?xml version="1.0" encoding="utf-8"?>
<a:theme xmlns:a="http://schemas.openxmlformats.org/drawingml/2006/main" name="3_Orange Divider">
  <a:themeElements>
    <a:clrScheme name="Custom 2">
      <a:dk1>
        <a:srgbClr val="5A5B63"/>
      </a:dk1>
      <a:lt1>
        <a:srgbClr val="FFFFFF"/>
      </a:lt1>
      <a:dk2>
        <a:srgbClr val="000000"/>
      </a:dk2>
      <a:lt2>
        <a:srgbClr val="B1B2B6"/>
      </a:lt2>
      <a:accent1>
        <a:srgbClr val="C59A2C"/>
      </a:accent1>
      <a:accent2>
        <a:srgbClr val="C59A2C"/>
      </a:accent2>
      <a:accent3>
        <a:srgbClr val="799861"/>
      </a:accent3>
      <a:accent4>
        <a:srgbClr val="487861"/>
      </a:accent4>
      <a:accent5>
        <a:srgbClr val="546587"/>
      </a:accent5>
      <a:accent6>
        <a:srgbClr val="936D44"/>
      </a:accent6>
      <a:hlink>
        <a:srgbClr val="DA7941"/>
      </a:hlink>
      <a:folHlink>
        <a:srgbClr val="595B64"/>
      </a:folHlink>
    </a:clrScheme>
    <a:fontScheme name="MH Font">
      <a:majorFont>
        <a:latin typeface="Proxima Nova"/>
        <a:ea typeface=""/>
        <a:cs typeface=""/>
      </a:majorFont>
      <a:minorFont>
        <a:latin typeface="Proxima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H March 2026 Webinar H-1B Alternatives " id="{93CE1245-EB1F-4985-A7D2-90F3DD5A958C}" vid="{44184F38-95B5-4EE2-936E-74906EB1742A}"/>
    </a:ext>
  </a:extLst>
</a:theme>
</file>

<file path=ppt/theme/theme7.xml><?xml version="1.0" encoding="utf-8"?>
<a:theme xmlns:a="http://schemas.openxmlformats.org/drawingml/2006/main" name="4_Orange Divider">
  <a:themeElements>
    <a:clrScheme name="Custom 3">
      <a:dk1>
        <a:srgbClr val="5A5B63"/>
      </a:dk1>
      <a:lt1>
        <a:srgbClr val="FFFFFF"/>
      </a:lt1>
      <a:dk2>
        <a:srgbClr val="000000"/>
      </a:dk2>
      <a:lt2>
        <a:srgbClr val="B1B2B6"/>
      </a:lt2>
      <a:accent1>
        <a:srgbClr val="487861"/>
      </a:accent1>
      <a:accent2>
        <a:srgbClr val="C59A2C"/>
      </a:accent2>
      <a:accent3>
        <a:srgbClr val="799861"/>
      </a:accent3>
      <a:accent4>
        <a:srgbClr val="487861"/>
      </a:accent4>
      <a:accent5>
        <a:srgbClr val="546587"/>
      </a:accent5>
      <a:accent6>
        <a:srgbClr val="936D44"/>
      </a:accent6>
      <a:hlink>
        <a:srgbClr val="DA7941"/>
      </a:hlink>
      <a:folHlink>
        <a:srgbClr val="595B64"/>
      </a:folHlink>
    </a:clrScheme>
    <a:fontScheme name="MH Font">
      <a:majorFont>
        <a:latin typeface="Proxima Nova"/>
        <a:ea typeface=""/>
        <a:cs typeface=""/>
      </a:majorFont>
      <a:minorFont>
        <a:latin typeface="Proxima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H March 2026 Webinar H-1B Alternatives " id="{93CE1245-EB1F-4985-A7D2-90F3DD5A958C}" vid="{DB64F12A-4143-4855-82A0-6C1B141CEC26}"/>
    </a:ext>
  </a:extLst>
</a:theme>
</file>

<file path=ppt/theme/theme8.xml><?xml version="1.0" encoding="utf-8"?>
<a:theme xmlns:a="http://schemas.openxmlformats.org/drawingml/2006/main" name="5_Orange Divider">
  <a:themeElements>
    <a:clrScheme name="Custom 4">
      <a:dk1>
        <a:srgbClr val="5A5B63"/>
      </a:dk1>
      <a:lt1>
        <a:srgbClr val="FFFFFF"/>
      </a:lt1>
      <a:dk2>
        <a:srgbClr val="000000"/>
      </a:dk2>
      <a:lt2>
        <a:srgbClr val="B1B2B6"/>
      </a:lt2>
      <a:accent1>
        <a:srgbClr val="936D44"/>
      </a:accent1>
      <a:accent2>
        <a:srgbClr val="C59A2C"/>
      </a:accent2>
      <a:accent3>
        <a:srgbClr val="799861"/>
      </a:accent3>
      <a:accent4>
        <a:srgbClr val="487861"/>
      </a:accent4>
      <a:accent5>
        <a:srgbClr val="546587"/>
      </a:accent5>
      <a:accent6>
        <a:srgbClr val="936D44"/>
      </a:accent6>
      <a:hlink>
        <a:srgbClr val="DA7941"/>
      </a:hlink>
      <a:folHlink>
        <a:srgbClr val="595B64"/>
      </a:folHlink>
    </a:clrScheme>
    <a:fontScheme name="MH Font">
      <a:majorFont>
        <a:latin typeface="Proxima Nova"/>
        <a:ea typeface=""/>
        <a:cs typeface=""/>
      </a:majorFont>
      <a:minorFont>
        <a:latin typeface="Proxima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H March 2026 Webinar H-1B Alternatives " id="{93CE1245-EB1F-4985-A7D2-90F3DD5A958C}" vid="{43AC0C89-351B-47B0-8D3B-55C8B1862B52}"/>
    </a:ext>
  </a:extLst>
</a:theme>
</file>

<file path=ppt/theme/theme9.xml><?xml version="1.0" encoding="utf-8"?>
<a:theme xmlns:a="http://schemas.openxmlformats.org/drawingml/2006/main" name="6_Orange Divider">
  <a:themeElements>
    <a:clrScheme name="MH Blue">
      <a:dk1>
        <a:srgbClr val="5A5B63"/>
      </a:dk1>
      <a:lt1>
        <a:srgbClr val="FFFFFF"/>
      </a:lt1>
      <a:dk2>
        <a:srgbClr val="000000"/>
      </a:dk2>
      <a:lt2>
        <a:srgbClr val="B1B2B6"/>
      </a:lt2>
      <a:accent1>
        <a:srgbClr val="546587"/>
      </a:accent1>
      <a:accent2>
        <a:srgbClr val="C59A2C"/>
      </a:accent2>
      <a:accent3>
        <a:srgbClr val="799861"/>
      </a:accent3>
      <a:accent4>
        <a:srgbClr val="487861"/>
      </a:accent4>
      <a:accent5>
        <a:srgbClr val="546587"/>
      </a:accent5>
      <a:accent6>
        <a:srgbClr val="936D44"/>
      </a:accent6>
      <a:hlink>
        <a:srgbClr val="DA7941"/>
      </a:hlink>
      <a:folHlink>
        <a:srgbClr val="595B64"/>
      </a:folHlink>
    </a:clrScheme>
    <a:fontScheme name="MH Font">
      <a:majorFont>
        <a:latin typeface="Proxima Nova"/>
        <a:ea typeface=""/>
        <a:cs typeface=""/>
      </a:majorFont>
      <a:minorFont>
        <a:latin typeface="Proxima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H March 2026 Webinar H-1B Alternatives " id="{93CE1245-EB1F-4985-A7D2-90F3DD5A958C}" vid="{B9328AA5-1224-4B56-BA3A-2A36542F7B78}"/>
    </a:ext>
  </a:extLst>
</a:theme>
</file>

<file path=ppt/theme/theme10.xml><?xml version="1.0" encoding="utf-8"?>
<a:theme xmlns:a="http://schemas.openxmlformats.org/drawingml/2006/main" name="6_Content Slide with Watermark">
  <a:themeElements>
    <a:clrScheme name="Meltzer Hellrung">
      <a:dk1>
        <a:srgbClr val="5A5B63"/>
      </a:dk1>
      <a:lt1>
        <a:srgbClr val="FFFFFF"/>
      </a:lt1>
      <a:dk2>
        <a:srgbClr val="000000"/>
      </a:dk2>
      <a:lt2>
        <a:srgbClr val="B1B2B6"/>
      </a:lt2>
      <a:accent1>
        <a:srgbClr val="DA7841"/>
      </a:accent1>
      <a:accent2>
        <a:srgbClr val="C59A2C"/>
      </a:accent2>
      <a:accent3>
        <a:srgbClr val="799861"/>
      </a:accent3>
      <a:accent4>
        <a:srgbClr val="487861"/>
      </a:accent4>
      <a:accent5>
        <a:srgbClr val="546587"/>
      </a:accent5>
      <a:accent6>
        <a:srgbClr val="936D44"/>
      </a:accent6>
      <a:hlink>
        <a:srgbClr val="DA7941"/>
      </a:hlink>
      <a:folHlink>
        <a:srgbClr val="595B64"/>
      </a:folHlink>
    </a:clrScheme>
    <a:fontScheme name="MH Font">
      <a:majorFont>
        <a:latin typeface="Proxima Nova"/>
        <a:ea typeface=""/>
        <a:cs typeface=""/>
      </a:majorFont>
      <a:minorFont>
        <a:latin typeface="Proxima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H March 2026 Webinar H-1B Alternatives " id="{93CE1245-EB1F-4985-A7D2-90F3DD5A958C}" vid="{737B6486-4324-4B28-B813-457F6DA4D170}"/>
    </a:ext>
  </a:extLst>
</a:theme>
</file>

<file path=ppt/theme/theme11.xml><?xml version="1.0" encoding="utf-8"?>
<a:theme xmlns:a="http://schemas.openxmlformats.org/drawingml/2006/main" name="Plain Layou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Dark Grey Divider">
  <a:themeElements>
    <a:clrScheme name="Meltzer Hellrung">
      <a:dk1>
        <a:srgbClr val="5A5B63"/>
      </a:dk1>
      <a:lt1>
        <a:srgbClr val="FFFFFF"/>
      </a:lt1>
      <a:dk2>
        <a:srgbClr val="000000"/>
      </a:dk2>
      <a:lt2>
        <a:srgbClr val="B1B2B6"/>
      </a:lt2>
      <a:accent1>
        <a:srgbClr val="DA7841"/>
      </a:accent1>
      <a:accent2>
        <a:srgbClr val="C59A2C"/>
      </a:accent2>
      <a:accent3>
        <a:srgbClr val="799861"/>
      </a:accent3>
      <a:accent4>
        <a:srgbClr val="487861"/>
      </a:accent4>
      <a:accent5>
        <a:srgbClr val="546587"/>
      </a:accent5>
      <a:accent6>
        <a:srgbClr val="936D44"/>
      </a:accent6>
      <a:hlink>
        <a:srgbClr val="DA7941"/>
      </a:hlink>
      <a:folHlink>
        <a:srgbClr val="595B6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rnational Travel Guidance for Foreign Nationals 5-28-25 (1)" id="{A876D7C3-B16A-4A4C-A5BE-3248AA536A7A}" vid="{8A2506A1-2AB5-4E76-8415-3F0EA83F12BA}"/>
    </a:ext>
  </a:extLst>
</a:theme>
</file>

<file path=ppt/theme/theme13.xml><?xml version="1.0" encoding="utf-8"?>
<a:theme xmlns:a="http://schemas.openxmlformats.org/drawingml/2006/main" name="7_Content Slide with Watermark">
  <a:themeElements>
    <a:clrScheme name="Meltzer Hellrung">
      <a:dk1>
        <a:srgbClr val="5A5B63"/>
      </a:dk1>
      <a:lt1>
        <a:srgbClr val="FFFFFF"/>
      </a:lt1>
      <a:dk2>
        <a:srgbClr val="000000"/>
      </a:dk2>
      <a:lt2>
        <a:srgbClr val="B1B2B6"/>
      </a:lt2>
      <a:accent1>
        <a:srgbClr val="DA7841"/>
      </a:accent1>
      <a:accent2>
        <a:srgbClr val="C59A2C"/>
      </a:accent2>
      <a:accent3>
        <a:srgbClr val="799861"/>
      </a:accent3>
      <a:accent4>
        <a:srgbClr val="487861"/>
      </a:accent4>
      <a:accent5>
        <a:srgbClr val="546587"/>
      </a:accent5>
      <a:accent6>
        <a:srgbClr val="936D44"/>
      </a:accent6>
      <a:hlink>
        <a:srgbClr val="DA7941"/>
      </a:hlink>
      <a:folHlink>
        <a:srgbClr val="595B64"/>
      </a:folHlink>
    </a:clrScheme>
    <a:fontScheme name="MH Font">
      <a:majorFont>
        <a:latin typeface="Proxima Nova"/>
        <a:ea typeface=""/>
        <a:cs typeface=""/>
      </a:majorFont>
      <a:minorFont>
        <a:latin typeface="Proxima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H March 2026 Webinar H-1B Alternatives " id="{93CE1245-EB1F-4985-A7D2-90F3DD5A958C}" vid="{737B6486-4324-4B28-B813-457F6DA4D170}"/>
    </a:ext>
  </a:extLst>
</a:theme>
</file>

<file path=ppt/theme/theme14.xml><?xml version="1.0" encoding="utf-8"?>
<a:theme xmlns:a="http://schemas.openxmlformats.org/drawingml/2006/main" name="8_Content Slide with Watermark">
  <a:themeElements>
    <a:clrScheme name="Meltzer Hellrung">
      <a:dk1>
        <a:srgbClr val="5A5B63"/>
      </a:dk1>
      <a:lt1>
        <a:srgbClr val="FFFFFF"/>
      </a:lt1>
      <a:dk2>
        <a:srgbClr val="000000"/>
      </a:dk2>
      <a:lt2>
        <a:srgbClr val="B1B2B6"/>
      </a:lt2>
      <a:accent1>
        <a:srgbClr val="DA7841"/>
      </a:accent1>
      <a:accent2>
        <a:srgbClr val="C59A2C"/>
      </a:accent2>
      <a:accent3>
        <a:srgbClr val="799861"/>
      </a:accent3>
      <a:accent4>
        <a:srgbClr val="487861"/>
      </a:accent4>
      <a:accent5>
        <a:srgbClr val="546587"/>
      </a:accent5>
      <a:accent6>
        <a:srgbClr val="936D44"/>
      </a:accent6>
      <a:hlink>
        <a:srgbClr val="DA7941"/>
      </a:hlink>
      <a:folHlink>
        <a:srgbClr val="595B6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rnational Travel Guidance for Foreign Nationals 5-28-25 (1)" id="{A876D7C3-B16A-4A4C-A5BE-3248AA536A7A}" vid="{C065C664-827F-4C5F-BBD7-8EBB1E0DD696}"/>
    </a:ext>
  </a:extLst>
</a:theme>
</file>

<file path=ppt/theme/theme15.xml><?xml version="1.0" encoding="utf-8"?>
<a:theme xmlns:a="http://schemas.openxmlformats.org/drawingml/2006/main" name="9_Content Slide with Watermark">
  <a:themeElements>
    <a:clrScheme name="Meltzer Hellrung">
      <a:dk1>
        <a:srgbClr val="5A5B63"/>
      </a:dk1>
      <a:lt1>
        <a:srgbClr val="FFFFFF"/>
      </a:lt1>
      <a:dk2>
        <a:srgbClr val="000000"/>
      </a:dk2>
      <a:lt2>
        <a:srgbClr val="B1B2B6"/>
      </a:lt2>
      <a:accent1>
        <a:srgbClr val="DA7841"/>
      </a:accent1>
      <a:accent2>
        <a:srgbClr val="C59A2C"/>
      </a:accent2>
      <a:accent3>
        <a:srgbClr val="799861"/>
      </a:accent3>
      <a:accent4>
        <a:srgbClr val="487861"/>
      </a:accent4>
      <a:accent5>
        <a:srgbClr val="546587"/>
      </a:accent5>
      <a:accent6>
        <a:srgbClr val="936D44"/>
      </a:accent6>
      <a:hlink>
        <a:srgbClr val="DA7941"/>
      </a:hlink>
      <a:folHlink>
        <a:srgbClr val="595B64"/>
      </a:folHlink>
    </a:clrScheme>
    <a:fontScheme name="MH Font">
      <a:majorFont>
        <a:latin typeface="Proxima Nova"/>
        <a:ea typeface=""/>
        <a:cs typeface=""/>
      </a:majorFont>
      <a:minorFont>
        <a:latin typeface="Proxima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H March 2026 Webinar H-1B Alternatives " id="{93CE1245-EB1F-4985-A7D2-90F3DD5A958C}" vid="{737B6486-4324-4B28-B813-457F6DA4D170}"/>
    </a:ext>
  </a:extLst>
</a:theme>
</file>

<file path=ppt/theme/theme1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7762</TotalTime>
  <Words>1913</Words>
  <Application>Microsoft Office PowerPoint</Application>
  <PresentationFormat>Widescreen</PresentationFormat>
  <Paragraphs>208</Paragraphs>
  <Slides>37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15</vt:i4>
      </vt:variant>
      <vt:variant>
        <vt:lpstr>Slide Titles</vt:lpstr>
      </vt:variant>
      <vt:variant>
        <vt:i4>37</vt:i4>
      </vt:variant>
    </vt:vector>
  </HeadingPairs>
  <TitlesOfParts>
    <vt:vector size="56" baseType="lpstr">
      <vt:lpstr>Proxima Nova</vt:lpstr>
      <vt:lpstr>Arial</vt:lpstr>
      <vt:lpstr>Wingdings</vt:lpstr>
      <vt:lpstr>Calibri</vt:lpstr>
      <vt:lpstr>Title Slide</vt:lpstr>
      <vt:lpstr>1_Title Slide</vt:lpstr>
      <vt:lpstr>1_Dark Grey Divider</vt:lpstr>
      <vt:lpstr>1_Orange Divider</vt:lpstr>
      <vt:lpstr>2_Orange Divider</vt:lpstr>
      <vt:lpstr>3_Orange Divider</vt:lpstr>
      <vt:lpstr>4_Orange Divider</vt:lpstr>
      <vt:lpstr>5_Orange Divider</vt:lpstr>
      <vt:lpstr>6_Orange Divider</vt:lpstr>
      <vt:lpstr>6_Content Slide with Watermark</vt:lpstr>
      <vt:lpstr>Plain Layout</vt:lpstr>
      <vt:lpstr>2_Dark Grey Divider</vt:lpstr>
      <vt:lpstr>7_Content Slide with Watermark</vt:lpstr>
      <vt:lpstr>8_Content Slide with Watermark</vt:lpstr>
      <vt:lpstr>9_Content Slide with Watermark</vt:lpstr>
      <vt:lpstr>PowerPoint Presentation</vt:lpstr>
      <vt:lpstr>PowerPoint Presentation</vt:lpstr>
      <vt:lpstr>INTRODUCTION</vt:lpstr>
      <vt:lpstr>INTRODUCTION</vt:lpstr>
      <vt:lpstr>PowerPoint Presentation</vt:lpstr>
      <vt:lpstr>VOYAGER®</vt:lpstr>
      <vt:lpstr>PRESENTERS</vt:lpstr>
      <vt:lpstr>PRESENTERS</vt:lpstr>
      <vt:lpstr>AGENDA</vt:lpstr>
      <vt:lpstr>AGENDA</vt:lpstr>
      <vt:lpstr>H-1B CAP UPDATES</vt:lpstr>
      <vt:lpstr>H-1B CAP UPDATES</vt:lpstr>
      <vt:lpstr>H-1B REMINDERS</vt:lpstr>
      <vt:lpstr>H-1B REMINDERS</vt:lpstr>
      <vt:lpstr>F-1 AND J-1, THE POTENTIAL END OF DURATION OF STATUS</vt:lpstr>
      <vt:lpstr>F-1 AND J-1, THE POTENTIAL END OF DURATION OF STATUS</vt:lpstr>
      <vt:lpstr>F-1 AND J-1, THE POTENTIAL END OF DURATION OF STATUS</vt:lpstr>
      <vt:lpstr>CHANGES TO CPT</vt:lpstr>
      <vt:lpstr>CHANGES TO CPT</vt:lpstr>
      <vt:lpstr>STATE OF THE 2025 $100,000 FEE RULE</vt:lpstr>
      <vt:lpstr>CHANGES TO CPT</vt:lpstr>
      <vt:lpstr>$103,265 H-1B FEE OF 2026</vt:lpstr>
      <vt:lpstr>CHANGES TO CPT</vt:lpstr>
      <vt:lpstr>EXECUTIVE ORDER DIRECTING  INTER-AGENCY COORDINATION FOR H-1B REVIEW</vt:lpstr>
      <vt:lpstr>EXECUTIVE ORDER DIRECTING INTER-AGENCY COORDINATION FOR H-1B REVIEW</vt:lpstr>
      <vt:lpstr>ENDING THE 60-DAY GRACE PERIOD FOR E, H-1B, L-1, TN, AND O-1 WORKERS </vt:lpstr>
      <vt:lpstr>ENDING THE 60-DAY GRACE PERIOD FOR E, H-1B, L-1, TN, AND O-1 WORKERS </vt:lpstr>
      <vt:lpstr>ENDING THE 60-DAY GRACE PERIOD FOR E, H-1B, L-1, TN, AND O-1 WORKERS </vt:lpstr>
      <vt:lpstr>POTENTIAL PERM CHANGES</vt:lpstr>
      <vt:lpstr>POTENTIAL PERM CHANGES</vt:lpstr>
      <vt:lpstr>BUILDING A 2027 BUDGET</vt:lpstr>
      <vt:lpstr>BUILDING A 2027 BUDGET</vt:lpstr>
      <vt:lpstr>WHAT TO CONSIDER FOR YOUR BUDGET</vt:lpstr>
      <vt:lpstr>WHAT TO CONSIDER FOR YOUR BUDGET</vt:lpstr>
      <vt:lpstr>WHAT TO CONSIDER FOR YOUR BUDGET</vt:lpstr>
      <vt:lpstr>PowerPoint Presentation</vt:lpstr>
      <vt:lpstr>     QUESTIONS?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Lynda Van Duerm</dc:creator>
  <cp:lastModifiedBy>Yaliani Perez Duarte</cp:lastModifiedBy>
  <cp:revision>23</cp:revision>
  <dcterms:created xsi:type="dcterms:W3CDTF">2022-04-11T20:07:09Z</dcterms:created>
  <dcterms:modified xsi:type="dcterms:W3CDTF">2026-09-23T16:53:54Z</dcterms:modified>
</cp:coreProperties>
</file>