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theme/theme6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7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8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9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  <p:sldMasterId id="2147483775" r:id="rId5"/>
    <p:sldMasterId id="2147483653" r:id="rId6"/>
    <p:sldMasterId id="2147483787" r:id="rId7"/>
    <p:sldMasterId id="2147483795" r:id="rId8"/>
    <p:sldMasterId id="2147483803" r:id="rId9"/>
    <p:sldMasterId id="2147483805" r:id="rId10"/>
    <p:sldMasterId id="2147483840" r:id="rId11"/>
    <p:sldMasterId id="2147483872" r:id="rId12"/>
    <p:sldMasterId id="2147483877" r:id="rId13"/>
  </p:sldMasterIdLst>
  <p:notesMasterIdLst>
    <p:notesMasterId r:id="rId59"/>
  </p:notesMasterIdLst>
  <p:handoutMasterIdLst>
    <p:handoutMasterId r:id="rId60"/>
  </p:handoutMasterIdLst>
  <p:sldIdLst>
    <p:sldId id="468" r:id="rId14"/>
    <p:sldId id="464" r:id="rId15"/>
    <p:sldId id="278" r:id="rId16"/>
    <p:sldId id="279" r:id="rId17"/>
    <p:sldId id="470" r:id="rId18"/>
    <p:sldId id="344" r:id="rId19"/>
    <p:sldId id="285" r:id="rId20"/>
    <p:sldId id="471" r:id="rId21"/>
    <p:sldId id="472" r:id="rId22"/>
    <p:sldId id="265" r:id="rId23"/>
    <p:sldId id="422" r:id="rId24"/>
    <p:sldId id="414" r:id="rId25"/>
    <p:sldId id="477" r:id="rId26"/>
    <p:sldId id="478" r:id="rId27"/>
    <p:sldId id="479" r:id="rId28"/>
    <p:sldId id="481" r:id="rId29"/>
    <p:sldId id="482" r:id="rId30"/>
    <p:sldId id="483" r:id="rId31"/>
    <p:sldId id="416" r:id="rId32"/>
    <p:sldId id="425" r:id="rId33"/>
    <p:sldId id="475" r:id="rId34"/>
    <p:sldId id="473" r:id="rId35"/>
    <p:sldId id="413" r:id="rId36"/>
    <p:sldId id="476" r:id="rId37"/>
    <p:sldId id="484" r:id="rId38"/>
    <p:sldId id="485" r:id="rId39"/>
    <p:sldId id="486" r:id="rId40"/>
    <p:sldId id="487" r:id="rId41"/>
    <p:sldId id="488" r:id="rId42"/>
    <p:sldId id="489" r:id="rId43"/>
    <p:sldId id="490" r:id="rId44"/>
    <p:sldId id="491" r:id="rId45"/>
    <p:sldId id="492" r:id="rId46"/>
    <p:sldId id="493" r:id="rId47"/>
    <p:sldId id="494" r:id="rId48"/>
    <p:sldId id="495" r:id="rId49"/>
    <p:sldId id="496" r:id="rId50"/>
    <p:sldId id="497" r:id="rId51"/>
    <p:sldId id="498" r:id="rId52"/>
    <p:sldId id="499" r:id="rId53"/>
    <p:sldId id="500" r:id="rId54"/>
    <p:sldId id="501" r:id="rId55"/>
    <p:sldId id="502" r:id="rId56"/>
    <p:sldId id="453" r:id="rId57"/>
    <p:sldId id="375" r:id="rId58"/>
  </p:sldIdLst>
  <p:sldSz cx="12192000" cy="6858000"/>
  <p:notesSz cx="6858000" cy="9144000"/>
  <p:embeddedFontLst>
    <p:embeddedFont>
      <p:font typeface="Proxima Nova" panose="020B0604020202020204" charset="0"/>
      <p:regular r:id="rId61"/>
      <p:bold r:id="rId62"/>
      <p:italic r:id="rId63"/>
      <p:boldItalic r:id="rId6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84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66" roundtripDataSignature="AMtx7miTq0auFNygpsscMhYp8BplciXQcg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8F4E385-6023-D2A9-4A91-6791275E82C1}" name="Michael Turansick" initials="MT" userId="S::mturansick@MeltzerHellrung.onmicrosoft.com::4ef658fb-6709-428c-b9a8-0dc424e8e50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317220-210C-466C-A31F-07609E145912}" v="77" dt="2026-08-26T12:53:53.1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9" autoAdjust="0"/>
    <p:restoredTop sz="91022" autoAdjust="0"/>
  </p:normalViewPr>
  <p:slideViewPr>
    <p:cSldViewPr snapToGrid="0">
      <p:cViewPr varScale="1">
        <p:scale>
          <a:sx n="79" d="100"/>
          <a:sy n="79" d="100"/>
        </p:scale>
        <p:origin x="564" y="78"/>
      </p:cViewPr>
      <p:guideLst>
        <p:guide orient="horz" pos="840"/>
        <p:guide pos="3840"/>
      </p:guideLst>
    </p:cSldViewPr>
  </p:slideViewPr>
  <p:outlineViewPr>
    <p:cViewPr>
      <p:scale>
        <a:sx n="33" d="100"/>
        <a:sy n="33" d="100"/>
      </p:scale>
      <p:origin x="0" y="-61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842"/>
    </p:cViewPr>
  </p:sorterViewPr>
  <p:notesViewPr>
    <p:cSldViewPr snapToGrid="0">
      <p:cViewPr varScale="1">
        <p:scale>
          <a:sx n="56" d="100"/>
          <a:sy n="56" d="100"/>
        </p:scale>
        <p:origin x="2588" y="5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3.xml"/><Relationship Id="rId21" Type="http://schemas.openxmlformats.org/officeDocument/2006/relationships/slide" Target="slides/slide8.xml"/><Relationship Id="rId42" Type="http://schemas.openxmlformats.org/officeDocument/2006/relationships/slide" Target="slides/slide29.xml"/><Relationship Id="rId47" Type="http://schemas.openxmlformats.org/officeDocument/2006/relationships/slide" Target="slides/slide34.xml"/><Relationship Id="rId63" Type="http://schemas.openxmlformats.org/officeDocument/2006/relationships/font" Target="fonts/font3.fntdata"/><Relationship Id="rId68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71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9" Type="http://schemas.openxmlformats.org/officeDocument/2006/relationships/slide" Target="slides/slide16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3" Type="http://schemas.openxmlformats.org/officeDocument/2006/relationships/slide" Target="slides/slide40.xml"/><Relationship Id="rId58" Type="http://schemas.openxmlformats.org/officeDocument/2006/relationships/slide" Target="slides/slide45.xml"/><Relationship Id="rId66" Type="http://customschemas.google.com/relationships/presentationmetadata" Target="metadata"/><Relationship Id="rId5" Type="http://schemas.openxmlformats.org/officeDocument/2006/relationships/slideMaster" Target="slideMasters/slideMaster2.xml"/><Relationship Id="rId61" Type="http://schemas.openxmlformats.org/officeDocument/2006/relationships/font" Target="fonts/font1.fntdata"/><Relationship Id="rId19" Type="http://schemas.openxmlformats.org/officeDocument/2006/relationships/slide" Target="slides/slide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slide" Target="slides/slide35.xml"/><Relationship Id="rId56" Type="http://schemas.openxmlformats.org/officeDocument/2006/relationships/slide" Target="slides/slide43.xml"/><Relationship Id="rId64" Type="http://schemas.openxmlformats.org/officeDocument/2006/relationships/font" Target="fonts/font4.fntdata"/><Relationship Id="rId69" Type="http://schemas.openxmlformats.org/officeDocument/2006/relationships/theme" Target="theme/theme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8.xml"/><Relationship Id="rId72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59" Type="http://schemas.openxmlformats.org/officeDocument/2006/relationships/notesMaster" Target="notesMasters/notesMaster1.xml"/><Relationship Id="rId67" Type="http://schemas.openxmlformats.org/officeDocument/2006/relationships/presProps" Target="presProps.xml"/><Relationship Id="rId20" Type="http://schemas.openxmlformats.org/officeDocument/2006/relationships/slide" Target="slides/slide7.xml"/><Relationship Id="rId41" Type="http://schemas.openxmlformats.org/officeDocument/2006/relationships/slide" Target="slides/slide28.xml"/><Relationship Id="rId54" Type="http://schemas.openxmlformats.org/officeDocument/2006/relationships/slide" Target="slides/slide41.xml"/><Relationship Id="rId62" Type="http://schemas.openxmlformats.org/officeDocument/2006/relationships/font" Target="fonts/font2.fntdata"/><Relationship Id="rId7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slide" Target="slides/slide36.xml"/><Relationship Id="rId57" Type="http://schemas.openxmlformats.org/officeDocument/2006/relationships/slide" Target="slides/slide44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slide" Target="slides/slide39.xml"/><Relationship Id="rId60" Type="http://schemas.openxmlformats.org/officeDocument/2006/relationships/handoutMaster" Target="handoutMasters/handoutMaster1.xml"/><Relationship Id="rId73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39" Type="http://schemas.openxmlformats.org/officeDocument/2006/relationships/slide" Target="slides/slide26.xml"/><Relationship Id="rId34" Type="http://schemas.openxmlformats.org/officeDocument/2006/relationships/slide" Target="slides/slide21.xml"/><Relationship Id="rId50" Type="http://schemas.openxmlformats.org/officeDocument/2006/relationships/slide" Target="slides/slide37.xml"/><Relationship Id="rId55" Type="http://schemas.openxmlformats.org/officeDocument/2006/relationships/slide" Target="slides/slide4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aliani Perez Duarte" userId="54899da5-9912-43fa-985a-f75ac0beaf87" providerId="ADAL" clId="{B504F247-7D1C-494F-96A5-5AD9C8BA772D}"/>
    <pc:docChg chg="modSld">
      <pc:chgData name="Yaliani Perez Duarte" userId="54899da5-9912-43fa-985a-f75ac0beaf87" providerId="ADAL" clId="{B504F247-7D1C-494F-96A5-5AD9C8BA772D}" dt="2026-08-26T12:53:53.173" v="57"/>
      <pc:docMkLst>
        <pc:docMk/>
      </pc:docMkLst>
      <pc:sldChg chg="modSp">
        <pc:chgData name="Yaliani Perez Duarte" userId="54899da5-9912-43fa-985a-f75ac0beaf87" providerId="ADAL" clId="{B504F247-7D1C-494F-96A5-5AD9C8BA772D}" dt="2026-08-26T12:37:00.493" v="2"/>
        <pc:sldMkLst>
          <pc:docMk/>
          <pc:sldMk cId="3015169382" sldId="485"/>
        </pc:sldMkLst>
        <pc:spChg chg="mod">
          <ac:chgData name="Yaliani Perez Duarte" userId="54899da5-9912-43fa-985a-f75ac0beaf87" providerId="ADAL" clId="{B504F247-7D1C-494F-96A5-5AD9C8BA772D}" dt="2026-08-26T12:36:41.250" v="1"/>
          <ac:spMkLst>
            <pc:docMk/>
            <pc:sldMk cId="3015169382" sldId="485"/>
            <ac:spMk id="3" creationId="{DBFC8E98-CABE-D4D4-6FEB-B3AFF0100B37}"/>
          </ac:spMkLst>
        </pc:spChg>
        <pc:spChg chg="mod">
          <ac:chgData name="Yaliani Perez Duarte" userId="54899da5-9912-43fa-985a-f75ac0beaf87" providerId="ADAL" clId="{B504F247-7D1C-494F-96A5-5AD9C8BA772D}" dt="2026-08-26T12:37:00.493" v="2"/>
          <ac:spMkLst>
            <pc:docMk/>
            <pc:sldMk cId="3015169382" sldId="485"/>
            <ac:spMk id="4" creationId="{570F8EDF-E72D-6EB1-525E-337F7A99FBED}"/>
          </ac:spMkLst>
        </pc:spChg>
      </pc:sldChg>
      <pc:sldChg chg="modSp">
        <pc:chgData name="Yaliani Perez Duarte" userId="54899da5-9912-43fa-985a-f75ac0beaf87" providerId="ADAL" clId="{B504F247-7D1C-494F-96A5-5AD9C8BA772D}" dt="2026-08-26T12:37:56.800" v="5"/>
        <pc:sldMkLst>
          <pc:docMk/>
          <pc:sldMk cId="1116217217" sldId="486"/>
        </pc:sldMkLst>
        <pc:spChg chg="mod">
          <ac:chgData name="Yaliani Perez Duarte" userId="54899da5-9912-43fa-985a-f75ac0beaf87" providerId="ADAL" clId="{B504F247-7D1C-494F-96A5-5AD9C8BA772D}" dt="2026-08-26T12:37:46.777" v="4"/>
          <ac:spMkLst>
            <pc:docMk/>
            <pc:sldMk cId="1116217217" sldId="486"/>
            <ac:spMk id="3" creationId="{ED53B818-05AB-8438-34BD-55792B5070B3}"/>
          </ac:spMkLst>
        </pc:spChg>
        <pc:spChg chg="mod">
          <ac:chgData name="Yaliani Perez Duarte" userId="54899da5-9912-43fa-985a-f75ac0beaf87" providerId="ADAL" clId="{B504F247-7D1C-494F-96A5-5AD9C8BA772D}" dt="2026-08-26T12:37:56.800" v="5"/>
          <ac:spMkLst>
            <pc:docMk/>
            <pc:sldMk cId="1116217217" sldId="486"/>
            <ac:spMk id="4" creationId="{C684C366-A4D7-8343-FBC1-E7B170EE520F}"/>
          </ac:spMkLst>
        </pc:spChg>
      </pc:sldChg>
      <pc:sldChg chg="modSp">
        <pc:chgData name="Yaliani Perez Duarte" userId="54899da5-9912-43fa-985a-f75ac0beaf87" providerId="ADAL" clId="{B504F247-7D1C-494F-96A5-5AD9C8BA772D}" dt="2026-08-26T12:38:41.505" v="8"/>
        <pc:sldMkLst>
          <pc:docMk/>
          <pc:sldMk cId="1496747575" sldId="487"/>
        </pc:sldMkLst>
        <pc:spChg chg="mod">
          <ac:chgData name="Yaliani Perez Duarte" userId="54899da5-9912-43fa-985a-f75ac0beaf87" providerId="ADAL" clId="{B504F247-7D1C-494F-96A5-5AD9C8BA772D}" dt="2026-08-26T12:38:32.355" v="7"/>
          <ac:spMkLst>
            <pc:docMk/>
            <pc:sldMk cId="1496747575" sldId="487"/>
            <ac:spMk id="3" creationId="{97BDE45C-FAEC-2B63-9F66-5CEF0AF2B9E2}"/>
          </ac:spMkLst>
        </pc:spChg>
        <pc:spChg chg="mod">
          <ac:chgData name="Yaliani Perez Duarte" userId="54899da5-9912-43fa-985a-f75ac0beaf87" providerId="ADAL" clId="{B504F247-7D1C-494F-96A5-5AD9C8BA772D}" dt="2026-08-26T12:38:41.505" v="8"/>
          <ac:spMkLst>
            <pc:docMk/>
            <pc:sldMk cId="1496747575" sldId="487"/>
            <ac:spMk id="4" creationId="{5B9953AE-DB77-3F1C-DCCA-1ADE6ED759E0}"/>
          </ac:spMkLst>
        </pc:spChg>
      </pc:sldChg>
      <pc:sldChg chg="modSp">
        <pc:chgData name="Yaliani Perez Duarte" userId="54899da5-9912-43fa-985a-f75ac0beaf87" providerId="ADAL" clId="{B504F247-7D1C-494F-96A5-5AD9C8BA772D}" dt="2026-08-26T12:39:30.104" v="12"/>
        <pc:sldMkLst>
          <pc:docMk/>
          <pc:sldMk cId="1271468017" sldId="488"/>
        </pc:sldMkLst>
        <pc:spChg chg="mod">
          <ac:chgData name="Yaliani Perez Duarte" userId="54899da5-9912-43fa-985a-f75ac0beaf87" providerId="ADAL" clId="{B504F247-7D1C-494F-96A5-5AD9C8BA772D}" dt="2026-08-26T12:39:03.484" v="10"/>
          <ac:spMkLst>
            <pc:docMk/>
            <pc:sldMk cId="1271468017" sldId="488"/>
            <ac:spMk id="3" creationId="{C9171C45-2703-59E9-BDE6-A64FC8AD5079}"/>
          </ac:spMkLst>
        </pc:spChg>
        <pc:spChg chg="mod">
          <ac:chgData name="Yaliani Perez Duarte" userId="54899da5-9912-43fa-985a-f75ac0beaf87" providerId="ADAL" clId="{B504F247-7D1C-494F-96A5-5AD9C8BA772D}" dt="2026-08-26T12:39:30.104" v="12"/>
          <ac:spMkLst>
            <pc:docMk/>
            <pc:sldMk cId="1271468017" sldId="488"/>
            <ac:spMk id="4" creationId="{AC8C6F27-A2AD-61F6-7FB4-1A095F5EE757}"/>
          </ac:spMkLst>
        </pc:spChg>
      </pc:sldChg>
      <pc:sldChg chg="modSp">
        <pc:chgData name="Yaliani Perez Duarte" userId="54899da5-9912-43fa-985a-f75ac0beaf87" providerId="ADAL" clId="{B504F247-7D1C-494F-96A5-5AD9C8BA772D}" dt="2026-08-26T12:40:08.983" v="15"/>
        <pc:sldMkLst>
          <pc:docMk/>
          <pc:sldMk cId="3764108174" sldId="489"/>
        </pc:sldMkLst>
        <pc:spChg chg="mod">
          <ac:chgData name="Yaliani Perez Duarte" userId="54899da5-9912-43fa-985a-f75ac0beaf87" providerId="ADAL" clId="{B504F247-7D1C-494F-96A5-5AD9C8BA772D}" dt="2026-08-26T12:39:59.523" v="14"/>
          <ac:spMkLst>
            <pc:docMk/>
            <pc:sldMk cId="3764108174" sldId="489"/>
            <ac:spMk id="3" creationId="{AD2C1535-A6F2-CBE6-7261-C88508DF2190}"/>
          </ac:spMkLst>
        </pc:spChg>
        <pc:spChg chg="mod">
          <ac:chgData name="Yaliani Perez Duarte" userId="54899da5-9912-43fa-985a-f75ac0beaf87" providerId="ADAL" clId="{B504F247-7D1C-494F-96A5-5AD9C8BA772D}" dt="2026-08-26T12:40:08.983" v="15"/>
          <ac:spMkLst>
            <pc:docMk/>
            <pc:sldMk cId="3764108174" sldId="489"/>
            <ac:spMk id="4" creationId="{6AE311DC-1367-D4F0-05AD-02AF9134E632}"/>
          </ac:spMkLst>
        </pc:spChg>
      </pc:sldChg>
      <pc:sldChg chg="modSp">
        <pc:chgData name="Yaliani Perez Duarte" userId="54899da5-9912-43fa-985a-f75ac0beaf87" providerId="ADAL" clId="{B504F247-7D1C-494F-96A5-5AD9C8BA772D}" dt="2026-08-26T12:40:42.519" v="18"/>
        <pc:sldMkLst>
          <pc:docMk/>
          <pc:sldMk cId="3290972997" sldId="490"/>
        </pc:sldMkLst>
        <pc:spChg chg="mod">
          <ac:chgData name="Yaliani Perez Duarte" userId="54899da5-9912-43fa-985a-f75ac0beaf87" providerId="ADAL" clId="{B504F247-7D1C-494F-96A5-5AD9C8BA772D}" dt="2026-08-26T12:40:30.363" v="17"/>
          <ac:spMkLst>
            <pc:docMk/>
            <pc:sldMk cId="3290972997" sldId="490"/>
            <ac:spMk id="3" creationId="{53EA6A36-35E1-CF9C-1C99-7F170652050F}"/>
          </ac:spMkLst>
        </pc:spChg>
        <pc:spChg chg="mod">
          <ac:chgData name="Yaliani Perez Duarte" userId="54899da5-9912-43fa-985a-f75ac0beaf87" providerId="ADAL" clId="{B504F247-7D1C-494F-96A5-5AD9C8BA772D}" dt="2026-08-26T12:40:42.519" v="18"/>
          <ac:spMkLst>
            <pc:docMk/>
            <pc:sldMk cId="3290972997" sldId="490"/>
            <ac:spMk id="4" creationId="{7558B019-AC43-0A24-0B45-19733CEFC338}"/>
          </ac:spMkLst>
        </pc:spChg>
      </pc:sldChg>
      <pc:sldChg chg="addSp modSp">
        <pc:chgData name="Yaliani Perez Duarte" userId="54899da5-9912-43fa-985a-f75ac0beaf87" providerId="ADAL" clId="{B504F247-7D1C-494F-96A5-5AD9C8BA772D}" dt="2026-08-26T12:42:43.012" v="24"/>
        <pc:sldMkLst>
          <pc:docMk/>
          <pc:sldMk cId="1803973997" sldId="491"/>
        </pc:sldMkLst>
        <pc:spChg chg="mod">
          <ac:chgData name="Yaliani Perez Duarte" userId="54899da5-9912-43fa-985a-f75ac0beaf87" providerId="ADAL" clId="{B504F247-7D1C-494F-96A5-5AD9C8BA772D}" dt="2026-08-26T12:41:30.015" v="20"/>
          <ac:spMkLst>
            <pc:docMk/>
            <pc:sldMk cId="1803973997" sldId="491"/>
            <ac:spMk id="3" creationId="{03E207BF-E892-5DDD-A750-E84F7DE1A6E0}"/>
          </ac:spMkLst>
        </pc:spChg>
        <pc:spChg chg="mod">
          <ac:chgData name="Yaliani Perez Duarte" userId="54899da5-9912-43fa-985a-f75ac0beaf87" providerId="ADAL" clId="{B504F247-7D1C-494F-96A5-5AD9C8BA772D}" dt="2026-08-26T12:42:43.012" v="24"/>
          <ac:spMkLst>
            <pc:docMk/>
            <pc:sldMk cId="1803973997" sldId="491"/>
            <ac:spMk id="4" creationId="{C8924044-1AFD-2D5E-EEB4-DC3A0D981969}"/>
          </ac:spMkLst>
        </pc:spChg>
        <pc:spChg chg="add">
          <ac:chgData name="Yaliani Perez Duarte" userId="54899da5-9912-43fa-985a-f75ac0beaf87" providerId="ADAL" clId="{B504F247-7D1C-494F-96A5-5AD9C8BA772D}" dt="2026-08-26T12:41:39.816" v="21"/>
          <ac:spMkLst>
            <pc:docMk/>
            <pc:sldMk cId="1803973997" sldId="491"/>
            <ac:spMk id="6" creationId="{BAC768F1-7A5D-E56E-B401-AF061FF61543}"/>
          </ac:spMkLst>
        </pc:spChg>
        <pc:graphicFrameChg chg="add mod">
          <ac:chgData name="Yaliani Perez Duarte" userId="54899da5-9912-43fa-985a-f75ac0beaf87" providerId="ADAL" clId="{B504F247-7D1C-494F-96A5-5AD9C8BA772D}" dt="2026-08-26T12:41:39.816" v="21"/>
          <ac:graphicFrameMkLst>
            <pc:docMk/>
            <pc:sldMk cId="1803973997" sldId="491"/>
            <ac:graphicFrameMk id="2" creationId="{691FB17F-739D-E262-EEF2-5DC2007DA774}"/>
          </ac:graphicFrameMkLst>
        </pc:graphicFrameChg>
        <pc:graphicFrameChg chg="add mod">
          <ac:chgData name="Yaliani Perez Duarte" userId="54899da5-9912-43fa-985a-f75ac0beaf87" providerId="ADAL" clId="{B504F247-7D1C-494F-96A5-5AD9C8BA772D}" dt="2026-08-26T12:42:15.743" v="23"/>
          <ac:graphicFrameMkLst>
            <pc:docMk/>
            <pc:sldMk cId="1803973997" sldId="491"/>
            <ac:graphicFrameMk id="7" creationId="{C9C8C1A7-F95F-47BA-DA41-ED58158FC36B}"/>
          </ac:graphicFrameMkLst>
        </pc:graphicFrameChg>
      </pc:sldChg>
      <pc:sldChg chg="modSp">
        <pc:chgData name="Yaliani Perez Duarte" userId="54899da5-9912-43fa-985a-f75ac0beaf87" providerId="ADAL" clId="{B504F247-7D1C-494F-96A5-5AD9C8BA772D}" dt="2026-08-26T12:44:04.915" v="27"/>
        <pc:sldMkLst>
          <pc:docMk/>
          <pc:sldMk cId="488761006" sldId="492"/>
        </pc:sldMkLst>
        <pc:spChg chg="mod">
          <ac:chgData name="Yaliani Perez Duarte" userId="54899da5-9912-43fa-985a-f75ac0beaf87" providerId="ADAL" clId="{B504F247-7D1C-494F-96A5-5AD9C8BA772D}" dt="2026-08-26T12:43:15.972" v="26"/>
          <ac:spMkLst>
            <pc:docMk/>
            <pc:sldMk cId="488761006" sldId="492"/>
            <ac:spMk id="3" creationId="{0C0A17B6-BB12-FBAB-EF07-721F94642DF2}"/>
          </ac:spMkLst>
        </pc:spChg>
        <pc:spChg chg="mod">
          <ac:chgData name="Yaliani Perez Duarte" userId="54899da5-9912-43fa-985a-f75ac0beaf87" providerId="ADAL" clId="{B504F247-7D1C-494F-96A5-5AD9C8BA772D}" dt="2026-08-26T12:44:04.915" v="27"/>
          <ac:spMkLst>
            <pc:docMk/>
            <pc:sldMk cId="488761006" sldId="492"/>
            <ac:spMk id="4" creationId="{A41CDC5B-C6A1-788A-B43B-0D14CE347F36}"/>
          </ac:spMkLst>
        </pc:spChg>
      </pc:sldChg>
      <pc:sldChg chg="modSp">
        <pc:chgData name="Yaliani Perez Duarte" userId="54899da5-9912-43fa-985a-f75ac0beaf87" providerId="ADAL" clId="{B504F247-7D1C-494F-96A5-5AD9C8BA772D}" dt="2026-08-26T12:44:52.537" v="30"/>
        <pc:sldMkLst>
          <pc:docMk/>
          <pc:sldMk cId="3757570657" sldId="493"/>
        </pc:sldMkLst>
        <pc:spChg chg="mod">
          <ac:chgData name="Yaliani Perez Duarte" userId="54899da5-9912-43fa-985a-f75ac0beaf87" providerId="ADAL" clId="{B504F247-7D1C-494F-96A5-5AD9C8BA772D}" dt="2026-08-26T12:44:41.986" v="29"/>
          <ac:spMkLst>
            <pc:docMk/>
            <pc:sldMk cId="3757570657" sldId="493"/>
            <ac:spMk id="3" creationId="{A4F6A35C-53E2-DEE0-9930-240AD27AFF7D}"/>
          </ac:spMkLst>
        </pc:spChg>
        <pc:spChg chg="mod">
          <ac:chgData name="Yaliani Perez Duarte" userId="54899da5-9912-43fa-985a-f75ac0beaf87" providerId="ADAL" clId="{B504F247-7D1C-494F-96A5-5AD9C8BA772D}" dt="2026-08-26T12:44:52.537" v="30"/>
          <ac:spMkLst>
            <pc:docMk/>
            <pc:sldMk cId="3757570657" sldId="493"/>
            <ac:spMk id="4" creationId="{167D18E7-7E7C-A604-335B-DA415B4B13B2}"/>
          </ac:spMkLst>
        </pc:spChg>
      </pc:sldChg>
      <pc:sldChg chg="modSp">
        <pc:chgData name="Yaliani Perez Duarte" userId="54899da5-9912-43fa-985a-f75ac0beaf87" providerId="ADAL" clId="{B504F247-7D1C-494F-96A5-5AD9C8BA772D}" dt="2026-08-26T12:45:56.024" v="33"/>
        <pc:sldMkLst>
          <pc:docMk/>
          <pc:sldMk cId="289368715" sldId="494"/>
        </pc:sldMkLst>
        <pc:spChg chg="mod">
          <ac:chgData name="Yaliani Perez Duarte" userId="54899da5-9912-43fa-985a-f75ac0beaf87" providerId="ADAL" clId="{B504F247-7D1C-494F-96A5-5AD9C8BA772D}" dt="2026-08-26T12:45:44.244" v="32"/>
          <ac:spMkLst>
            <pc:docMk/>
            <pc:sldMk cId="289368715" sldId="494"/>
            <ac:spMk id="3" creationId="{1C7EA43C-4F9D-A73D-9C38-2052E35DF105}"/>
          </ac:spMkLst>
        </pc:spChg>
        <pc:spChg chg="mod">
          <ac:chgData name="Yaliani Perez Duarte" userId="54899da5-9912-43fa-985a-f75ac0beaf87" providerId="ADAL" clId="{B504F247-7D1C-494F-96A5-5AD9C8BA772D}" dt="2026-08-26T12:45:56.024" v="33"/>
          <ac:spMkLst>
            <pc:docMk/>
            <pc:sldMk cId="289368715" sldId="494"/>
            <ac:spMk id="4" creationId="{45952C51-28A2-1A96-8C48-BF0CA34D45EE}"/>
          </ac:spMkLst>
        </pc:spChg>
      </pc:sldChg>
      <pc:sldChg chg="modSp">
        <pc:chgData name="Yaliani Perez Duarte" userId="54899da5-9912-43fa-985a-f75ac0beaf87" providerId="ADAL" clId="{B504F247-7D1C-494F-96A5-5AD9C8BA772D}" dt="2026-08-26T12:46:43.052" v="36"/>
        <pc:sldMkLst>
          <pc:docMk/>
          <pc:sldMk cId="3767715153" sldId="495"/>
        </pc:sldMkLst>
        <pc:spChg chg="mod">
          <ac:chgData name="Yaliani Perez Duarte" userId="54899da5-9912-43fa-985a-f75ac0beaf87" providerId="ADAL" clId="{B504F247-7D1C-494F-96A5-5AD9C8BA772D}" dt="2026-08-26T12:46:32.367" v="35"/>
          <ac:spMkLst>
            <pc:docMk/>
            <pc:sldMk cId="3767715153" sldId="495"/>
            <ac:spMk id="3" creationId="{D649D120-0179-1925-B44D-5A1F1CF758A3}"/>
          </ac:spMkLst>
        </pc:spChg>
        <pc:spChg chg="mod">
          <ac:chgData name="Yaliani Perez Duarte" userId="54899da5-9912-43fa-985a-f75ac0beaf87" providerId="ADAL" clId="{B504F247-7D1C-494F-96A5-5AD9C8BA772D}" dt="2026-08-26T12:46:43.052" v="36"/>
          <ac:spMkLst>
            <pc:docMk/>
            <pc:sldMk cId="3767715153" sldId="495"/>
            <ac:spMk id="4" creationId="{CE96549E-3352-A72D-CACE-C4C56C78AFDE}"/>
          </ac:spMkLst>
        </pc:spChg>
      </pc:sldChg>
      <pc:sldChg chg="modSp">
        <pc:chgData name="Yaliani Perez Duarte" userId="54899da5-9912-43fa-985a-f75ac0beaf87" providerId="ADAL" clId="{B504F247-7D1C-494F-96A5-5AD9C8BA772D}" dt="2026-08-26T12:48:07.692" v="39"/>
        <pc:sldMkLst>
          <pc:docMk/>
          <pc:sldMk cId="993302750" sldId="496"/>
        </pc:sldMkLst>
        <pc:spChg chg="mod">
          <ac:chgData name="Yaliani Perez Duarte" userId="54899da5-9912-43fa-985a-f75ac0beaf87" providerId="ADAL" clId="{B504F247-7D1C-494F-96A5-5AD9C8BA772D}" dt="2026-08-26T12:47:56.764" v="38"/>
          <ac:spMkLst>
            <pc:docMk/>
            <pc:sldMk cId="993302750" sldId="496"/>
            <ac:spMk id="3" creationId="{5FF4BC69-19FB-6470-9485-5E33E5812A13}"/>
          </ac:spMkLst>
        </pc:spChg>
        <pc:spChg chg="mod">
          <ac:chgData name="Yaliani Perez Duarte" userId="54899da5-9912-43fa-985a-f75ac0beaf87" providerId="ADAL" clId="{B504F247-7D1C-494F-96A5-5AD9C8BA772D}" dt="2026-08-26T12:48:07.692" v="39"/>
          <ac:spMkLst>
            <pc:docMk/>
            <pc:sldMk cId="993302750" sldId="496"/>
            <ac:spMk id="4" creationId="{E5161C86-2FAB-7D2E-9CC8-F0B838F95934}"/>
          </ac:spMkLst>
        </pc:spChg>
      </pc:sldChg>
      <pc:sldChg chg="modSp">
        <pc:chgData name="Yaliani Perez Duarte" userId="54899da5-9912-43fa-985a-f75ac0beaf87" providerId="ADAL" clId="{B504F247-7D1C-494F-96A5-5AD9C8BA772D}" dt="2026-08-26T12:49:01.652" v="42"/>
        <pc:sldMkLst>
          <pc:docMk/>
          <pc:sldMk cId="74700619" sldId="497"/>
        </pc:sldMkLst>
        <pc:spChg chg="mod">
          <ac:chgData name="Yaliani Perez Duarte" userId="54899da5-9912-43fa-985a-f75ac0beaf87" providerId="ADAL" clId="{B504F247-7D1C-494F-96A5-5AD9C8BA772D}" dt="2026-08-26T12:48:52.378" v="41"/>
          <ac:spMkLst>
            <pc:docMk/>
            <pc:sldMk cId="74700619" sldId="497"/>
            <ac:spMk id="3" creationId="{892B090F-9D9B-89E4-E1B9-6570DFC0AFFE}"/>
          </ac:spMkLst>
        </pc:spChg>
        <pc:spChg chg="mod">
          <ac:chgData name="Yaliani Perez Duarte" userId="54899da5-9912-43fa-985a-f75ac0beaf87" providerId="ADAL" clId="{B504F247-7D1C-494F-96A5-5AD9C8BA772D}" dt="2026-08-26T12:49:01.652" v="42"/>
          <ac:spMkLst>
            <pc:docMk/>
            <pc:sldMk cId="74700619" sldId="497"/>
            <ac:spMk id="4" creationId="{4F110BC1-C4A8-057B-AB2D-5CF769B5ADD2}"/>
          </ac:spMkLst>
        </pc:spChg>
      </pc:sldChg>
      <pc:sldChg chg="modSp">
        <pc:chgData name="Yaliani Perez Duarte" userId="54899da5-9912-43fa-985a-f75ac0beaf87" providerId="ADAL" clId="{B504F247-7D1C-494F-96A5-5AD9C8BA772D}" dt="2026-08-26T12:49:51.207" v="45"/>
        <pc:sldMkLst>
          <pc:docMk/>
          <pc:sldMk cId="3658122550" sldId="498"/>
        </pc:sldMkLst>
        <pc:spChg chg="mod">
          <ac:chgData name="Yaliani Perez Duarte" userId="54899da5-9912-43fa-985a-f75ac0beaf87" providerId="ADAL" clId="{B504F247-7D1C-494F-96A5-5AD9C8BA772D}" dt="2026-08-26T12:49:41.538" v="44"/>
          <ac:spMkLst>
            <pc:docMk/>
            <pc:sldMk cId="3658122550" sldId="498"/>
            <ac:spMk id="3" creationId="{2471D215-AA52-471E-B832-4D95269616FD}"/>
          </ac:spMkLst>
        </pc:spChg>
        <pc:spChg chg="mod">
          <ac:chgData name="Yaliani Perez Duarte" userId="54899da5-9912-43fa-985a-f75ac0beaf87" providerId="ADAL" clId="{B504F247-7D1C-494F-96A5-5AD9C8BA772D}" dt="2026-08-26T12:49:51.207" v="45"/>
          <ac:spMkLst>
            <pc:docMk/>
            <pc:sldMk cId="3658122550" sldId="498"/>
            <ac:spMk id="4" creationId="{C5325D0F-FD48-764C-21ED-F8DF0ABD6A19}"/>
          </ac:spMkLst>
        </pc:spChg>
      </pc:sldChg>
      <pc:sldChg chg="modSp">
        <pc:chgData name="Yaliani Perez Duarte" userId="54899da5-9912-43fa-985a-f75ac0beaf87" providerId="ADAL" clId="{B504F247-7D1C-494F-96A5-5AD9C8BA772D}" dt="2026-08-26T12:50:34.380" v="48"/>
        <pc:sldMkLst>
          <pc:docMk/>
          <pc:sldMk cId="4143890153" sldId="499"/>
        </pc:sldMkLst>
        <pc:spChg chg="mod">
          <ac:chgData name="Yaliani Perez Duarte" userId="54899da5-9912-43fa-985a-f75ac0beaf87" providerId="ADAL" clId="{B504F247-7D1C-494F-96A5-5AD9C8BA772D}" dt="2026-08-26T12:50:26.050" v="47"/>
          <ac:spMkLst>
            <pc:docMk/>
            <pc:sldMk cId="4143890153" sldId="499"/>
            <ac:spMk id="3" creationId="{C9A6C6A6-7582-7965-84B7-137E9DE88770}"/>
          </ac:spMkLst>
        </pc:spChg>
        <pc:spChg chg="mod">
          <ac:chgData name="Yaliani Perez Duarte" userId="54899da5-9912-43fa-985a-f75ac0beaf87" providerId="ADAL" clId="{B504F247-7D1C-494F-96A5-5AD9C8BA772D}" dt="2026-08-26T12:50:34.380" v="48"/>
          <ac:spMkLst>
            <pc:docMk/>
            <pc:sldMk cId="4143890153" sldId="499"/>
            <ac:spMk id="4" creationId="{7F068587-400E-F0B4-79A9-14791DCE1DF9}"/>
          </ac:spMkLst>
        </pc:spChg>
      </pc:sldChg>
      <pc:sldChg chg="modSp">
        <pc:chgData name="Yaliani Perez Duarte" userId="54899da5-9912-43fa-985a-f75ac0beaf87" providerId="ADAL" clId="{B504F247-7D1C-494F-96A5-5AD9C8BA772D}" dt="2026-08-26T12:52:25.414" v="51"/>
        <pc:sldMkLst>
          <pc:docMk/>
          <pc:sldMk cId="3582748666" sldId="500"/>
        </pc:sldMkLst>
        <pc:spChg chg="mod">
          <ac:chgData name="Yaliani Perez Duarte" userId="54899da5-9912-43fa-985a-f75ac0beaf87" providerId="ADAL" clId="{B504F247-7D1C-494F-96A5-5AD9C8BA772D}" dt="2026-08-26T12:52:15.220" v="50"/>
          <ac:spMkLst>
            <pc:docMk/>
            <pc:sldMk cId="3582748666" sldId="500"/>
            <ac:spMk id="3" creationId="{7EC36829-2663-2077-C3A9-443E11CEE1A6}"/>
          </ac:spMkLst>
        </pc:spChg>
        <pc:spChg chg="mod">
          <ac:chgData name="Yaliani Perez Duarte" userId="54899da5-9912-43fa-985a-f75ac0beaf87" providerId="ADAL" clId="{B504F247-7D1C-494F-96A5-5AD9C8BA772D}" dt="2026-08-26T12:52:25.414" v="51"/>
          <ac:spMkLst>
            <pc:docMk/>
            <pc:sldMk cId="3582748666" sldId="500"/>
            <ac:spMk id="4" creationId="{FCC5C105-EA82-91B2-220B-2193BE1097A9}"/>
          </ac:spMkLst>
        </pc:spChg>
      </pc:sldChg>
      <pc:sldChg chg="modSp">
        <pc:chgData name="Yaliani Perez Duarte" userId="54899da5-9912-43fa-985a-f75ac0beaf87" providerId="ADAL" clId="{B504F247-7D1C-494F-96A5-5AD9C8BA772D}" dt="2026-08-26T12:53:15.009" v="54"/>
        <pc:sldMkLst>
          <pc:docMk/>
          <pc:sldMk cId="1164489368" sldId="501"/>
        </pc:sldMkLst>
        <pc:spChg chg="mod">
          <ac:chgData name="Yaliani Perez Duarte" userId="54899da5-9912-43fa-985a-f75ac0beaf87" providerId="ADAL" clId="{B504F247-7D1C-494F-96A5-5AD9C8BA772D}" dt="2026-08-26T12:53:03.398" v="53"/>
          <ac:spMkLst>
            <pc:docMk/>
            <pc:sldMk cId="1164489368" sldId="501"/>
            <ac:spMk id="3" creationId="{197506F8-024B-CB47-36EF-FBD551ED052D}"/>
          </ac:spMkLst>
        </pc:spChg>
        <pc:spChg chg="mod">
          <ac:chgData name="Yaliani Perez Duarte" userId="54899da5-9912-43fa-985a-f75ac0beaf87" providerId="ADAL" clId="{B504F247-7D1C-494F-96A5-5AD9C8BA772D}" dt="2026-08-26T12:53:15.009" v="54"/>
          <ac:spMkLst>
            <pc:docMk/>
            <pc:sldMk cId="1164489368" sldId="501"/>
            <ac:spMk id="4" creationId="{D3997FA4-4166-E952-7557-0D2239896295}"/>
          </ac:spMkLst>
        </pc:spChg>
      </pc:sldChg>
      <pc:sldChg chg="modSp">
        <pc:chgData name="Yaliani Perez Duarte" userId="54899da5-9912-43fa-985a-f75ac0beaf87" providerId="ADAL" clId="{B504F247-7D1C-494F-96A5-5AD9C8BA772D}" dt="2026-08-26T12:53:53.173" v="57"/>
        <pc:sldMkLst>
          <pc:docMk/>
          <pc:sldMk cId="3988324722" sldId="502"/>
        </pc:sldMkLst>
        <pc:spChg chg="mod">
          <ac:chgData name="Yaliani Perez Duarte" userId="54899da5-9912-43fa-985a-f75ac0beaf87" providerId="ADAL" clId="{B504F247-7D1C-494F-96A5-5AD9C8BA772D}" dt="2026-08-26T12:53:44.071" v="56"/>
          <ac:spMkLst>
            <pc:docMk/>
            <pc:sldMk cId="3988324722" sldId="502"/>
            <ac:spMk id="3" creationId="{91F41EF2-EDDC-1048-C0A2-4EC4E88BAA41}"/>
          </ac:spMkLst>
        </pc:spChg>
        <pc:spChg chg="mod">
          <ac:chgData name="Yaliani Perez Duarte" userId="54899da5-9912-43fa-985a-f75ac0beaf87" providerId="ADAL" clId="{B504F247-7D1C-494F-96A5-5AD9C8BA772D}" dt="2026-08-26T12:53:53.173" v="57"/>
          <ac:spMkLst>
            <pc:docMk/>
            <pc:sldMk cId="3988324722" sldId="502"/>
            <ac:spMk id="4" creationId="{CAC9A804-8081-591B-60F2-AC8727838153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image" Target="../media/image9.svg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svg"/><Relationship Id="rId1" Type="http://schemas.openxmlformats.org/officeDocument/2006/relationships/image" Target="../media/image9.svg"/><Relationship Id="rId6" Type="http://schemas.openxmlformats.org/officeDocument/2006/relationships/image" Target="../media/image14.svg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271C39-C2D1-4422-B97D-87C2FEFE28AE}" type="doc">
      <dgm:prSet loTypeId="urn:microsoft.com/office/officeart/2005/8/layout/hList7" loCatId="list" qsTypeId="urn:microsoft.com/office/officeart/2005/8/quickstyle/simple1#2" qsCatId="simple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2CEF14CE-6CE4-412F-B3F3-EBB1820A25B5}">
      <dgm:prSet/>
      <dgm:spPr>
        <a:xfrm>
          <a:off x="138" y="0"/>
          <a:ext cx="1844426" cy="4744681"/>
        </a:xfrm>
        <a:prstGeom prst="roundRect">
          <a:avLst>
            <a:gd name="adj" fmla="val 10000"/>
          </a:avLst>
        </a:prstGeom>
        <a:solidFill>
          <a:srgbClr val="DA7841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b="1" i="0" dirty="0">
              <a:solidFill>
                <a:srgbClr val="FFFFFF"/>
              </a:solidFill>
              <a:latin typeface="Arial"/>
              <a:ea typeface="+mn-ea"/>
              <a:cs typeface="+mn-cs"/>
            </a:rPr>
            <a:t>U.S. Immigration</a:t>
          </a:r>
          <a:br>
            <a:rPr lang="en-US" b="1" i="0" dirty="0">
              <a:solidFill>
                <a:srgbClr val="FFFFFF"/>
              </a:solidFill>
              <a:latin typeface="Arial"/>
              <a:ea typeface="+mn-ea"/>
              <a:cs typeface="+mn-cs"/>
            </a:rPr>
          </a:br>
          <a:r>
            <a:rPr lang="en-US" b="1" i="0" dirty="0">
              <a:solidFill>
                <a:srgbClr val="FFFFFF"/>
              </a:solidFill>
              <a:latin typeface="Arial"/>
              <a:ea typeface="+mn-ea"/>
              <a:cs typeface="+mn-cs"/>
            </a:rPr>
            <a:t>Work visas &amp; green cards, handled end-to-end</a:t>
          </a:r>
          <a:endParaRPr lang="en-US" b="1" dirty="0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93821195-4B8E-467F-9718-253A63E4B9DA}" type="parTrans" cxnId="{72E152AA-7419-44C1-AD68-7C7C3BCCE6E5}">
      <dgm:prSet/>
      <dgm:spPr/>
      <dgm:t>
        <a:bodyPr/>
        <a:lstStyle/>
        <a:p>
          <a:endParaRPr lang="en-US" b="1"/>
        </a:p>
      </dgm:t>
    </dgm:pt>
    <dgm:pt modelId="{CFC262C7-8001-4D18-B500-274059E25F37}" type="sibTrans" cxnId="{72E152AA-7419-44C1-AD68-7C7C3BCCE6E5}">
      <dgm:prSet/>
      <dgm:spPr/>
      <dgm:t>
        <a:bodyPr/>
        <a:lstStyle/>
        <a:p>
          <a:endParaRPr lang="en-US" b="1"/>
        </a:p>
      </dgm:t>
    </dgm:pt>
    <dgm:pt modelId="{657E8CE3-9391-4CAC-9B39-5F8EDD6FD4CA}">
      <dgm:prSet/>
      <dgm:spPr>
        <a:xfrm>
          <a:off x="1899898" y="0"/>
          <a:ext cx="1844426" cy="4744681"/>
        </a:xfrm>
        <a:prstGeom prst="roundRect">
          <a:avLst>
            <a:gd name="adj" fmla="val 10000"/>
          </a:avLst>
        </a:prstGeom>
        <a:solidFill>
          <a:srgbClr val="799861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b="1" i="0">
              <a:solidFill>
                <a:srgbClr val="FFFFFF"/>
              </a:solidFill>
              <a:latin typeface="Arial"/>
              <a:ea typeface="+mn-ea"/>
              <a:cs typeface="+mn-cs"/>
            </a:rPr>
            <a:t>Global Immigration</a:t>
          </a:r>
          <a:br>
            <a:rPr lang="en-US" b="1" i="0">
              <a:solidFill>
                <a:srgbClr val="FFFFFF"/>
              </a:solidFill>
              <a:latin typeface="Arial"/>
              <a:ea typeface="+mn-ea"/>
              <a:cs typeface="+mn-cs"/>
            </a:rPr>
          </a:br>
          <a:r>
            <a:rPr lang="en-US" b="1" i="0">
              <a:solidFill>
                <a:srgbClr val="FFFFFF"/>
              </a:solidFill>
              <a:latin typeface="Arial"/>
              <a:ea typeface="+mn-ea"/>
              <a:cs typeface="+mn-cs"/>
            </a:rPr>
            <a:t>Worldwide mobility support through a single partner</a:t>
          </a:r>
          <a:endParaRPr lang="en-US" b="1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DF2A4F78-D198-4C6D-8D94-F804254B8AA5}" type="parTrans" cxnId="{D99AB6B0-DF40-4667-AA34-8E1AFA26BBFA}">
      <dgm:prSet/>
      <dgm:spPr/>
      <dgm:t>
        <a:bodyPr/>
        <a:lstStyle/>
        <a:p>
          <a:endParaRPr lang="en-US" b="1"/>
        </a:p>
      </dgm:t>
    </dgm:pt>
    <dgm:pt modelId="{F4AB555B-9A8D-49CA-BF00-87DBB3860423}" type="sibTrans" cxnId="{D99AB6B0-DF40-4667-AA34-8E1AFA26BBFA}">
      <dgm:prSet/>
      <dgm:spPr/>
      <dgm:t>
        <a:bodyPr/>
        <a:lstStyle/>
        <a:p>
          <a:endParaRPr lang="en-US" b="1"/>
        </a:p>
      </dgm:t>
    </dgm:pt>
    <dgm:pt modelId="{5F4284EE-DBEE-4D26-A181-050F21C02704}">
      <dgm:prSet/>
      <dgm:spPr>
        <a:xfrm>
          <a:off x="3799657" y="0"/>
          <a:ext cx="1844426" cy="4744681"/>
        </a:xfrm>
        <a:prstGeom prst="roundRect">
          <a:avLst>
            <a:gd name="adj" fmla="val 10000"/>
          </a:avLst>
        </a:prstGeom>
        <a:solidFill>
          <a:srgbClr val="487861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b="1" i="0" dirty="0">
              <a:solidFill>
                <a:srgbClr val="FFFFFF"/>
              </a:solidFill>
              <a:latin typeface="Arial"/>
              <a:ea typeface="+mn-ea"/>
              <a:cs typeface="+mn-cs"/>
            </a:rPr>
            <a:t>Consular Visa Processing</a:t>
          </a:r>
          <a:br>
            <a:rPr lang="en-US" b="1" i="0" dirty="0">
              <a:solidFill>
                <a:srgbClr val="FFFFFF"/>
              </a:solidFill>
              <a:latin typeface="Arial"/>
              <a:ea typeface="+mn-ea"/>
              <a:cs typeface="+mn-cs"/>
            </a:rPr>
          </a:br>
          <a:r>
            <a:rPr lang="en-US" b="1" i="0" dirty="0">
              <a:solidFill>
                <a:srgbClr val="FFFFFF"/>
              </a:solidFill>
              <a:latin typeface="Arial"/>
              <a:ea typeface="+mn-ea"/>
              <a:cs typeface="+mn-cs"/>
            </a:rPr>
            <a:t>Interview prep &amp; DS-160 review to reduce travel risk</a:t>
          </a:r>
          <a:endParaRPr lang="en-US" b="1" dirty="0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2524BAF6-12A6-4E54-8BF0-E19C839AB79D}" type="parTrans" cxnId="{771F4949-47BF-4996-AFFD-A3F659875901}">
      <dgm:prSet/>
      <dgm:spPr/>
      <dgm:t>
        <a:bodyPr/>
        <a:lstStyle/>
        <a:p>
          <a:endParaRPr lang="en-US" b="1"/>
        </a:p>
      </dgm:t>
    </dgm:pt>
    <dgm:pt modelId="{1C8BBAE3-272F-46CD-8E52-1B4C502E44F9}" type="sibTrans" cxnId="{771F4949-47BF-4996-AFFD-A3F659875901}">
      <dgm:prSet/>
      <dgm:spPr/>
      <dgm:t>
        <a:bodyPr/>
        <a:lstStyle/>
        <a:p>
          <a:endParaRPr lang="en-US" b="1"/>
        </a:p>
      </dgm:t>
    </dgm:pt>
    <dgm:pt modelId="{E5425238-EE2B-4F49-975A-597EFC3C36F8}">
      <dgm:prSet/>
      <dgm:spPr>
        <a:xfrm>
          <a:off x="5699417" y="0"/>
          <a:ext cx="1844426" cy="4744681"/>
        </a:xfrm>
        <a:prstGeom prst="roundRect">
          <a:avLst>
            <a:gd name="adj" fmla="val 10000"/>
          </a:avLst>
        </a:prstGeom>
        <a:solidFill>
          <a:srgbClr val="546587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b="1" i="0">
              <a:solidFill>
                <a:srgbClr val="FFFFFF"/>
              </a:solidFill>
              <a:latin typeface="Arial"/>
              <a:ea typeface="+mn-ea"/>
              <a:cs typeface="+mn-cs"/>
            </a:rPr>
            <a:t>I-9 &amp; Immigration Compliance</a:t>
          </a:r>
          <a:br>
            <a:rPr lang="en-US" b="1" i="0">
              <a:solidFill>
                <a:srgbClr val="FFFFFF"/>
              </a:solidFill>
              <a:latin typeface="Arial"/>
              <a:ea typeface="+mn-ea"/>
              <a:cs typeface="+mn-cs"/>
            </a:rPr>
          </a:br>
          <a:r>
            <a:rPr lang="en-US" b="1" i="0">
              <a:solidFill>
                <a:srgbClr val="FFFFFF"/>
              </a:solidFill>
              <a:latin typeface="Arial"/>
              <a:ea typeface="+mn-ea"/>
              <a:cs typeface="+mn-cs"/>
            </a:rPr>
            <a:t>Audits, training, and government enforcement support</a:t>
          </a:r>
          <a:endParaRPr lang="en-US" b="1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F020995D-D58B-409B-BEA7-1EA9A363B0A3}" type="parTrans" cxnId="{CBC8D1E3-826F-4EFB-98A2-DBD5576A4486}">
      <dgm:prSet/>
      <dgm:spPr/>
      <dgm:t>
        <a:bodyPr/>
        <a:lstStyle/>
        <a:p>
          <a:endParaRPr lang="en-US" b="1"/>
        </a:p>
      </dgm:t>
    </dgm:pt>
    <dgm:pt modelId="{0B31770B-AF0E-433F-A2B2-4958AD4CDA11}" type="sibTrans" cxnId="{CBC8D1E3-826F-4EFB-98A2-DBD5576A4486}">
      <dgm:prSet/>
      <dgm:spPr/>
      <dgm:t>
        <a:bodyPr/>
        <a:lstStyle/>
        <a:p>
          <a:endParaRPr lang="en-US" b="1"/>
        </a:p>
      </dgm:t>
    </dgm:pt>
    <dgm:pt modelId="{B975B9E7-68E3-4DDF-B179-73120C421C92}">
      <dgm:prSet/>
      <dgm:spPr>
        <a:xfrm>
          <a:off x="7599177" y="0"/>
          <a:ext cx="1844426" cy="4744681"/>
        </a:xfrm>
        <a:prstGeom prst="roundRect">
          <a:avLst>
            <a:gd name="adj" fmla="val 10000"/>
          </a:avLst>
        </a:prstGeom>
        <a:solidFill>
          <a:srgbClr val="936D44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b="1" i="0">
              <a:solidFill>
                <a:srgbClr val="FFFFFF"/>
              </a:solidFill>
              <a:latin typeface="Arial"/>
              <a:ea typeface="+mn-ea"/>
              <a:cs typeface="+mn-cs"/>
            </a:rPr>
            <a:t>Immigration Litigation</a:t>
          </a:r>
          <a:br>
            <a:rPr lang="en-US" b="1" i="0">
              <a:solidFill>
                <a:srgbClr val="FFFFFF"/>
              </a:solidFill>
              <a:latin typeface="Arial"/>
              <a:ea typeface="+mn-ea"/>
              <a:cs typeface="+mn-cs"/>
            </a:rPr>
          </a:br>
          <a:r>
            <a:rPr lang="en-US" b="1" i="0">
              <a:solidFill>
                <a:srgbClr val="FFFFFF"/>
              </a:solidFill>
              <a:latin typeface="Arial"/>
              <a:ea typeface="+mn-ea"/>
              <a:cs typeface="+mn-cs"/>
            </a:rPr>
            <a:t>Challenging delays &amp; wrongful denials</a:t>
          </a:r>
          <a:endParaRPr lang="en-US" b="1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339E1FC6-72A4-4234-B8AB-846ECA70976C}" type="parTrans" cxnId="{D4733AEF-0A96-4581-AA2D-B4E6DB7B9899}">
      <dgm:prSet/>
      <dgm:spPr/>
      <dgm:t>
        <a:bodyPr/>
        <a:lstStyle/>
        <a:p>
          <a:endParaRPr lang="en-US" b="1"/>
        </a:p>
      </dgm:t>
    </dgm:pt>
    <dgm:pt modelId="{0326A0A9-73B7-43AA-8AE6-A7528C628D17}" type="sibTrans" cxnId="{D4733AEF-0A96-4581-AA2D-B4E6DB7B9899}">
      <dgm:prSet/>
      <dgm:spPr/>
      <dgm:t>
        <a:bodyPr/>
        <a:lstStyle/>
        <a:p>
          <a:endParaRPr lang="en-US" b="1"/>
        </a:p>
      </dgm:t>
    </dgm:pt>
    <dgm:pt modelId="{6231B27C-548D-4D34-B837-A971494E1CC8}">
      <dgm:prSet/>
      <dgm:spPr>
        <a:xfrm>
          <a:off x="9498936" y="0"/>
          <a:ext cx="1844426" cy="4744681"/>
        </a:xfrm>
        <a:prstGeom prst="roundRect">
          <a:avLst>
            <a:gd name="adj" fmla="val 10000"/>
          </a:avLst>
        </a:prstGeom>
        <a:solidFill>
          <a:srgbClr val="C59A2C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en-US" b="1" i="0" dirty="0">
              <a:solidFill>
                <a:srgbClr val="FFFFFF"/>
              </a:solidFill>
              <a:latin typeface="Arial"/>
              <a:ea typeface="+mn-ea"/>
              <a:cs typeface="+mn-cs"/>
            </a:rPr>
            <a:t>In-House Immigration Specialist</a:t>
          </a:r>
          <a:br>
            <a:rPr lang="en-US" b="1" i="0" dirty="0">
              <a:solidFill>
                <a:srgbClr val="FFFFFF"/>
              </a:solidFill>
              <a:latin typeface="Arial"/>
              <a:ea typeface="+mn-ea"/>
              <a:cs typeface="+mn-cs"/>
            </a:rPr>
          </a:br>
          <a:r>
            <a:rPr lang="en-US" b="1" i="0" dirty="0">
              <a:solidFill>
                <a:srgbClr val="FFFFFF"/>
              </a:solidFill>
              <a:latin typeface="Arial"/>
              <a:ea typeface="+mn-ea"/>
              <a:cs typeface="+mn-cs"/>
            </a:rPr>
            <a:t>Embedded experts without adding headcount</a:t>
          </a:r>
          <a:endParaRPr lang="en-US" b="1" dirty="0">
            <a:solidFill>
              <a:srgbClr val="FFFFFF"/>
            </a:solidFill>
            <a:latin typeface="Arial"/>
            <a:ea typeface="+mn-ea"/>
            <a:cs typeface="+mn-cs"/>
          </a:endParaRPr>
        </a:p>
      </dgm:t>
    </dgm:pt>
    <dgm:pt modelId="{8740022B-188C-4483-B515-78C64FEF733C}" type="parTrans" cxnId="{2C5EB3A7-1468-4C1D-905B-305FB1527C2F}">
      <dgm:prSet/>
      <dgm:spPr/>
      <dgm:t>
        <a:bodyPr/>
        <a:lstStyle/>
        <a:p>
          <a:endParaRPr lang="en-US" b="1"/>
        </a:p>
      </dgm:t>
    </dgm:pt>
    <dgm:pt modelId="{867D7CB5-62EF-4FB2-B771-F686116E19DE}" type="sibTrans" cxnId="{2C5EB3A7-1468-4C1D-905B-305FB1527C2F}">
      <dgm:prSet/>
      <dgm:spPr/>
      <dgm:t>
        <a:bodyPr/>
        <a:lstStyle/>
        <a:p>
          <a:endParaRPr lang="en-US" b="1"/>
        </a:p>
      </dgm:t>
    </dgm:pt>
    <dgm:pt modelId="{C17CB11F-7EDB-44EA-9F29-CF4908117800}" type="pres">
      <dgm:prSet presAssocID="{12271C39-C2D1-4422-B97D-87C2FEFE28AE}" presName="Name0" presStyleCnt="0">
        <dgm:presLayoutVars>
          <dgm:dir/>
          <dgm:resizeHandles val="exact"/>
        </dgm:presLayoutVars>
      </dgm:prSet>
      <dgm:spPr/>
    </dgm:pt>
    <dgm:pt modelId="{3F52132E-4DFC-4587-A207-B81DEEF45518}" type="pres">
      <dgm:prSet presAssocID="{12271C39-C2D1-4422-B97D-87C2FEFE28AE}" presName="fgShape" presStyleLbl="fgShp" presStyleIdx="0" presStyleCnt="1" custScaleY="30612"/>
      <dgm:spPr>
        <a:xfrm>
          <a:off x="453740" y="4042662"/>
          <a:ext cx="10436021" cy="217866"/>
        </a:xfrm>
        <a:prstGeom prst="leftRightArrow">
          <a:avLst/>
        </a:prstGeom>
        <a:solidFill>
          <a:srgbClr val="FFFF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CBC5072B-8E84-4FB5-A329-FA7AC71B1982}" type="pres">
      <dgm:prSet presAssocID="{12271C39-C2D1-4422-B97D-87C2FEFE28AE}" presName="linComp" presStyleCnt="0"/>
      <dgm:spPr/>
    </dgm:pt>
    <dgm:pt modelId="{87043388-0020-4DE9-93E6-67D4A4BB4E6A}" type="pres">
      <dgm:prSet presAssocID="{2CEF14CE-6CE4-412F-B3F3-EBB1820A25B5}" presName="compNode" presStyleCnt="0"/>
      <dgm:spPr/>
    </dgm:pt>
    <dgm:pt modelId="{A11E846C-4803-4509-B864-24BC212A2369}" type="pres">
      <dgm:prSet presAssocID="{2CEF14CE-6CE4-412F-B3F3-EBB1820A25B5}" presName="bkgdShape" presStyleLbl="node1" presStyleIdx="0" presStyleCnt="6"/>
      <dgm:spPr/>
    </dgm:pt>
    <dgm:pt modelId="{18A01622-E795-47EB-81CE-94B08E4379EC}" type="pres">
      <dgm:prSet presAssocID="{2CEF14CE-6CE4-412F-B3F3-EBB1820A25B5}" presName="nodeTx" presStyleLbl="node1" presStyleIdx="0" presStyleCnt="6">
        <dgm:presLayoutVars>
          <dgm:bulletEnabled val="1"/>
        </dgm:presLayoutVars>
      </dgm:prSet>
      <dgm:spPr/>
    </dgm:pt>
    <dgm:pt modelId="{93E28764-D5AE-49A0-BD52-CC4B124DB0F9}" type="pres">
      <dgm:prSet presAssocID="{2CEF14CE-6CE4-412F-B3F3-EBB1820A25B5}" presName="invisiNode" presStyleLbl="node1" presStyleIdx="0" presStyleCnt="6"/>
      <dgm:spPr/>
    </dgm:pt>
    <dgm:pt modelId="{14756421-8AF6-413B-932F-7C4850CCF896}" type="pres">
      <dgm:prSet presAssocID="{2CEF14CE-6CE4-412F-B3F3-EBB1820A25B5}" presName="imagNode" presStyleLbl="fgImgPlace1" presStyleIdx="0" presStyleCnt="6"/>
      <dgm:spPr>
        <a:xfrm>
          <a:off x="132362" y="284680"/>
          <a:ext cx="1579978" cy="1579978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extLst>
        <a:ext uri="{E40237B7-FDA0-4F09-8148-C483321AD2D9}">
          <dgm14:cNvPr xmlns:dgm14="http://schemas.microsoft.com/office/drawing/2010/diagram" id="0" name="" descr="City with solid fill"/>
        </a:ext>
      </dgm:extLst>
    </dgm:pt>
    <dgm:pt modelId="{9C5960B5-801E-406A-A177-2E91782F56BF}" type="pres">
      <dgm:prSet presAssocID="{CFC262C7-8001-4D18-B500-274059E25F37}" presName="sibTrans" presStyleLbl="sibTrans2D1" presStyleIdx="0" presStyleCnt="0"/>
      <dgm:spPr/>
    </dgm:pt>
    <dgm:pt modelId="{8709136E-C207-4BF1-99DA-36C591A89BE9}" type="pres">
      <dgm:prSet presAssocID="{657E8CE3-9391-4CAC-9B39-5F8EDD6FD4CA}" presName="compNode" presStyleCnt="0"/>
      <dgm:spPr/>
    </dgm:pt>
    <dgm:pt modelId="{2C13EE97-57D5-4B59-81F6-2498DFF24559}" type="pres">
      <dgm:prSet presAssocID="{657E8CE3-9391-4CAC-9B39-5F8EDD6FD4CA}" presName="bkgdShape" presStyleLbl="node1" presStyleIdx="1" presStyleCnt="6"/>
      <dgm:spPr/>
    </dgm:pt>
    <dgm:pt modelId="{4EF9FD58-2C47-4EAA-AB93-65DCFD581AD1}" type="pres">
      <dgm:prSet presAssocID="{657E8CE3-9391-4CAC-9B39-5F8EDD6FD4CA}" presName="nodeTx" presStyleLbl="node1" presStyleIdx="1" presStyleCnt="6">
        <dgm:presLayoutVars>
          <dgm:bulletEnabled val="1"/>
        </dgm:presLayoutVars>
      </dgm:prSet>
      <dgm:spPr/>
    </dgm:pt>
    <dgm:pt modelId="{A8AF9E7B-C7E8-4B2D-9481-10700AC47130}" type="pres">
      <dgm:prSet presAssocID="{657E8CE3-9391-4CAC-9B39-5F8EDD6FD4CA}" presName="invisiNode" presStyleLbl="node1" presStyleIdx="1" presStyleCnt="6"/>
      <dgm:spPr/>
    </dgm:pt>
    <dgm:pt modelId="{4EA24603-2EB2-4CAC-9F4B-40BBC4B8A168}" type="pres">
      <dgm:prSet presAssocID="{657E8CE3-9391-4CAC-9B39-5F8EDD6FD4CA}" presName="imagNode" presStyleLbl="fgImgPlace1" presStyleIdx="1" presStyleCnt="6"/>
      <dgm:spPr>
        <a:xfrm>
          <a:off x="2032122" y="284680"/>
          <a:ext cx="1579978" cy="1579978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extLst>
        <a:ext uri="{E40237B7-FDA0-4F09-8148-C483321AD2D9}">
          <dgm14:cNvPr xmlns:dgm14="http://schemas.microsoft.com/office/drawing/2010/diagram" id="0" name="" descr="Earth globe: Americas with solid fill"/>
        </a:ext>
      </dgm:extLst>
    </dgm:pt>
    <dgm:pt modelId="{E00BF23E-2DB4-4EB9-A2BA-AA0591D42098}" type="pres">
      <dgm:prSet presAssocID="{F4AB555B-9A8D-49CA-BF00-87DBB3860423}" presName="sibTrans" presStyleLbl="sibTrans2D1" presStyleIdx="0" presStyleCnt="0"/>
      <dgm:spPr/>
    </dgm:pt>
    <dgm:pt modelId="{D5B9E788-18B3-4655-88F5-AA9DC0C898F9}" type="pres">
      <dgm:prSet presAssocID="{5F4284EE-DBEE-4D26-A181-050F21C02704}" presName="compNode" presStyleCnt="0"/>
      <dgm:spPr/>
    </dgm:pt>
    <dgm:pt modelId="{251FD322-A3D3-45C0-9D11-454C50ED8CFE}" type="pres">
      <dgm:prSet presAssocID="{5F4284EE-DBEE-4D26-A181-050F21C02704}" presName="bkgdShape" presStyleLbl="node1" presStyleIdx="2" presStyleCnt="6"/>
      <dgm:spPr/>
    </dgm:pt>
    <dgm:pt modelId="{1AAA169C-8E50-4154-8F35-2273F07D7C78}" type="pres">
      <dgm:prSet presAssocID="{5F4284EE-DBEE-4D26-A181-050F21C02704}" presName="nodeTx" presStyleLbl="node1" presStyleIdx="2" presStyleCnt="6">
        <dgm:presLayoutVars>
          <dgm:bulletEnabled val="1"/>
        </dgm:presLayoutVars>
      </dgm:prSet>
      <dgm:spPr/>
    </dgm:pt>
    <dgm:pt modelId="{C2BAA001-C9B6-4DC6-9AE2-E557CEB0168D}" type="pres">
      <dgm:prSet presAssocID="{5F4284EE-DBEE-4D26-A181-050F21C02704}" presName="invisiNode" presStyleLbl="node1" presStyleIdx="2" presStyleCnt="6"/>
      <dgm:spPr/>
    </dgm:pt>
    <dgm:pt modelId="{EAEDD4AD-F5A9-423C-9A56-9662A520E081}" type="pres">
      <dgm:prSet presAssocID="{5F4284EE-DBEE-4D26-A181-050F21C02704}" presName="imagNode" presStyleLbl="fgImgPlace1" presStyleIdx="2" presStyleCnt="6"/>
      <dgm:spPr>
        <a:xfrm>
          <a:off x="3931881" y="284680"/>
          <a:ext cx="1579978" cy="1579978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extLst>
        <a:ext uri="{E40237B7-FDA0-4F09-8148-C483321AD2D9}">
          <dgm14:cNvPr xmlns:dgm14="http://schemas.microsoft.com/office/drawing/2010/diagram" id="0" name="" descr="Boardroom with solid fill"/>
        </a:ext>
      </dgm:extLst>
    </dgm:pt>
    <dgm:pt modelId="{0678C716-ABBF-404A-8162-FDD3CC630C8B}" type="pres">
      <dgm:prSet presAssocID="{1C8BBAE3-272F-46CD-8E52-1B4C502E44F9}" presName="sibTrans" presStyleLbl="sibTrans2D1" presStyleIdx="0" presStyleCnt="0"/>
      <dgm:spPr/>
    </dgm:pt>
    <dgm:pt modelId="{6F880827-BC87-4512-A615-BC75E3091F0A}" type="pres">
      <dgm:prSet presAssocID="{E5425238-EE2B-4F49-975A-597EFC3C36F8}" presName="compNode" presStyleCnt="0"/>
      <dgm:spPr/>
    </dgm:pt>
    <dgm:pt modelId="{63E65C78-7CC3-4DE2-81BB-D2991E43444E}" type="pres">
      <dgm:prSet presAssocID="{E5425238-EE2B-4F49-975A-597EFC3C36F8}" presName="bkgdShape" presStyleLbl="node1" presStyleIdx="3" presStyleCnt="6"/>
      <dgm:spPr/>
    </dgm:pt>
    <dgm:pt modelId="{5FC5774F-AC72-46E0-9701-9939B658E7BA}" type="pres">
      <dgm:prSet presAssocID="{E5425238-EE2B-4F49-975A-597EFC3C36F8}" presName="nodeTx" presStyleLbl="node1" presStyleIdx="3" presStyleCnt="6">
        <dgm:presLayoutVars>
          <dgm:bulletEnabled val="1"/>
        </dgm:presLayoutVars>
      </dgm:prSet>
      <dgm:spPr/>
    </dgm:pt>
    <dgm:pt modelId="{32CE96C5-5ABA-4067-A7B3-35DF2BB03363}" type="pres">
      <dgm:prSet presAssocID="{E5425238-EE2B-4F49-975A-597EFC3C36F8}" presName="invisiNode" presStyleLbl="node1" presStyleIdx="3" presStyleCnt="6"/>
      <dgm:spPr/>
    </dgm:pt>
    <dgm:pt modelId="{26DEEAFE-3B43-43C7-9821-6EEAE1EE5BC5}" type="pres">
      <dgm:prSet presAssocID="{E5425238-EE2B-4F49-975A-597EFC3C36F8}" presName="imagNode" presStyleLbl="fgImgPlace1" presStyleIdx="3" presStyleCnt="6"/>
      <dgm:spPr>
        <a:xfrm>
          <a:off x="5831641" y="284680"/>
          <a:ext cx="1579978" cy="1579978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extLst>
        <a:ext uri="{E40237B7-FDA0-4F09-8148-C483321AD2D9}">
          <dgm14:cNvPr xmlns:dgm14="http://schemas.microsoft.com/office/drawing/2010/diagram" id="0" name="" descr="Teacher with solid fill"/>
        </a:ext>
      </dgm:extLst>
    </dgm:pt>
    <dgm:pt modelId="{CE548962-7703-4C73-9A3C-A27CC2C3490C}" type="pres">
      <dgm:prSet presAssocID="{0B31770B-AF0E-433F-A2B2-4958AD4CDA11}" presName="sibTrans" presStyleLbl="sibTrans2D1" presStyleIdx="0" presStyleCnt="0"/>
      <dgm:spPr/>
    </dgm:pt>
    <dgm:pt modelId="{FD5F0A30-FFF3-4D05-A43A-9EC630384CB2}" type="pres">
      <dgm:prSet presAssocID="{B975B9E7-68E3-4DDF-B179-73120C421C92}" presName="compNode" presStyleCnt="0"/>
      <dgm:spPr/>
    </dgm:pt>
    <dgm:pt modelId="{623AAEA4-545D-49E1-9A99-C7BC57F941D8}" type="pres">
      <dgm:prSet presAssocID="{B975B9E7-68E3-4DDF-B179-73120C421C92}" presName="bkgdShape" presStyleLbl="node1" presStyleIdx="4" presStyleCnt="6"/>
      <dgm:spPr/>
    </dgm:pt>
    <dgm:pt modelId="{9D05E3E2-8E97-4B2F-A6D5-1AEB4B44C32B}" type="pres">
      <dgm:prSet presAssocID="{B975B9E7-68E3-4DDF-B179-73120C421C92}" presName="nodeTx" presStyleLbl="node1" presStyleIdx="4" presStyleCnt="6">
        <dgm:presLayoutVars>
          <dgm:bulletEnabled val="1"/>
        </dgm:presLayoutVars>
      </dgm:prSet>
      <dgm:spPr/>
    </dgm:pt>
    <dgm:pt modelId="{2BC6456B-1CDB-453E-9312-2B1E19198DDC}" type="pres">
      <dgm:prSet presAssocID="{B975B9E7-68E3-4DDF-B179-73120C421C92}" presName="invisiNode" presStyleLbl="node1" presStyleIdx="4" presStyleCnt="6"/>
      <dgm:spPr/>
    </dgm:pt>
    <dgm:pt modelId="{3F775F79-CAB5-41C3-9B74-E4F0377721C1}" type="pres">
      <dgm:prSet presAssocID="{B975B9E7-68E3-4DDF-B179-73120C421C92}" presName="imagNode" presStyleLbl="fgImgPlace1" presStyleIdx="4" presStyleCnt="6"/>
      <dgm:spPr>
        <a:xfrm>
          <a:off x="7731401" y="284680"/>
          <a:ext cx="1579978" cy="1579978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extLst>
        <a:ext uri="{E40237B7-FDA0-4F09-8148-C483321AD2D9}">
          <dgm14:cNvPr xmlns:dgm14="http://schemas.microsoft.com/office/drawing/2010/diagram" id="0" name="" descr="Scales of justice with solid fill"/>
        </a:ext>
      </dgm:extLst>
    </dgm:pt>
    <dgm:pt modelId="{7B0FF5A0-139C-4832-93E6-099645E51C50}" type="pres">
      <dgm:prSet presAssocID="{0326A0A9-73B7-43AA-8AE6-A7528C628D17}" presName="sibTrans" presStyleLbl="sibTrans2D1" presStyleIdx="0" presStyleCnt="0"/>
      <dgm:spPr/>
    </dgm:pt>
    <dgm:pt modelId="{D8D4715F-52CD-42C2-AFD8-463848B7440F}" type="pres">
      <dgm:prSet presAssocID="{6231B27C-548D-4D34-B837-A971494E1CC8}" presName="compNode" presStyleCnt="0"/>
      <dgm:spPr/>
    </dgm:pt>
    <dgm:pt modelId="{438B76F3-93F7-4B35-8441-85C35102C62D}" type="pres">
      <dgm:prSet presAssocID="{6231B27C-548D-4D34-B837-A971494E1CC8}" presName="bkgdShape" presStyleLbl="node1" presStyleIdx="5" presStyleCnt="6"/>
      <dgm:spPr/>
    </dgm:pt>
    <dgm:pt modelId="{9B00383F-1D1A-42CA-93AA-3D8EE5C67CA8}" type="pres">
      <dgm:prSet presAssocID="{6231B27C-548D-4D34-B837-A971494E1CC8}" presName="nodeTx" presStyleLbl="node1" presStyleIdx="5" presStyleCnt="6">
        <dgm:presLayoutVars>
          <dgm:bulletEnabled val="1"/>
        </dgm:presLayoutVars>
      </dgm:prSet>
      <dgm:spPr/>
    </dgm:pt>
    <dgm:pt modelId="{9659284D-7DB4-44FC-8A3B-9934E2CE14E5}" type="pres">
      <dgm:prSet presAssocID="{6231B27C-548D-4D34-B837-A971494E1CC8}" presName="invisiNode" presStyleLbl="node1" presStyleIdx="5" presStyleCnt="6"/>
      <dgm:spPr/>
    </dgm:pt>
    <dgm:pt modelId="{C18C8E60-508B-4DBA-BDCF-3DBA734C423D}" type="pres">
      <dgm:prSet presAssocID="{6231B27C-548D-4D34-B837-A971494E1CC8}" presName="imagNode" presStyleLbl="fgImgPlace1" presStyleIdx="5" presStyleCnt="6"/>
      <dgm:spPr>
        <a:xfrm>
          <a:off x="9631160" y="284680"/>
          <a:ext cx="1579978" cy="1579978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extLst>
        <a:ext uri="{E40237B7-FDA0-4F09-8148-C483321AD2D9}">
          <dgm14:cNvPr xmlns:dgm14="http://schemas.microsoft.com/office/drawing/2010/diagram" id="0" name="" descr="Office Chair with solid fill"/>
        </a:ext>
      </dgm:extLst>
    </dgm:pt>
  </dgm:ptLst>
  <dgm:cxnLst>
    <dgm:cxn modelId="{320C960E-4BD1-451D-AB57-FAFA9AB62171}" type="presOf" srcId="{6231B27C-548D-4D34-B837-A971494E1CC8}" destId="{9B00383F-1D1A-42CA-93AA-3D8EE5C67CA8}" srcOrd="1" destOrd="0" presId="urn:microsoft.com/office/officeart/2005/8/layout/hList7"/>
    <dgm:cxn modelId="{4019C51C-282E-4AD8-A311-B65988A483DD}" type="presOf" srcId="{2CEF14CE-6CE4-412F-B3F3-EBB1820A25B5}" destId="{A11E846C-4803-4509-B864-24BC212A2369}" srcOrd="0" destOrd="0" presId="urn:microsoft.com/office/officeart/2005/8/layout/hList7"/>
    <dgm:cxn modelId="{1A61E929-E30B-436D-B342-1486C7696BC4}" type="presOf" srcId="{E5425238-EE2B-4F49-975A-597EFC3C36F8}" destId="{5FC5774F-AC72-46E0-9701-9939B658E7BA}" srcOrd="1" destOrd="0" presId="urn:microsoft.com/office/officeart/2005/8/layout/hList7"/>
    <dgm:cxn modelId="{DDDD9C37-A805-4C70-9E6F-53511D86F1BD}" type="presOf" srcId="{0326A0A9-73B7-43AA-8AE6-A7528C628D17}" destId="{7B0FF5A0-139C-4832-93E6-099645E51C50}" srcOrd="0" destOrd="0" presId="urn:microsoft.com/office/officeart/2005/8/layout/hList7"/>
    <dgm:cxn modelId="{45A3EF3E-6EDA-463D-9D6A-034AEE3C5F79}" type="presOf" srcId="{5F4284EE-DBEE-4D26-A181-050F21C02704}" destId="{1AAA169C-8E50-4154-8F35-2273F07D7C78}" srcOrd="1" destOrd="0" presId="urn:microsoft.com/office/officeart/2005/8/layout/hList7"/>
    <dgm:cxn modelId="{771F4949-47BF-4996-AFFD-A3F659875901}" srcId="{12271C39-C2D1-4422-B97D-87C2FEFE28AE}" destId="{5F4284EE-DBEE-4D26-A181-050F21C02704}" srcOrd="2" destOrd="0" parTransId="{2524BAF6-12A6-4E54-8BF0-E19C839AB79D}" sibTransId="{1C8BBAE3-272F-46CD-8E52-1B4C502E44F9}"/>
    <dgm:cxn modelId="{138D366F-19FA-4E32-BD08-65D90C0C4DEE}" type="presOf" srcId="{B975B9E7-68E3-4DDF-B179-73120C421C92}" destId="{9D05E3E2-8E97-4B2F-A6D5-1AEB4B44C32B}" srcOrd="1" destOrd="0" presId="urn:microsoft.com/office/officeart/2005/8/layout/hList7"/>
    <dgm:cxn modelId="{88AC904F-66FB-46F0-8692-8A6FE235F207}" type="presOf" srcId="{12271C39-C2D1-4422-B97D-87C2FEFE28AE}" destId="{C17CB11F-7EDB-44EA-9F29-CF4908117800}" srcOrd="0" destOrd="0" presId="urn:microsoft.com/office/officeart/2005/8/layout/hList7"/>
    <dgm:cxn modelId="{425ECB4F-EE8A-4270-BF07-408C60BAFBDC}" type="presOf" srcId="{657E8CE3-9391-4CAC-9B39-5F8EDD6FD4CA}" destId="{4EF9FD58-2C47-4EAA-AB93-65DCFD581AD1}" srcOrd="1" destOrd="0" presId="urn:microsoft.com/office/officeart/2005/8/layout/hList7"/>
    <dgm:cxn modelId="{62B35E71-C3FD-491D-9C73-09F594921E1A}" type="presOf" srcId="{E5425238-EE2B-4F49-975A-597EFC3C36F8}" destId="{63E65C78-7CC3-4DE2-81BB-D2991E43444E}" srcOrd="0" destOrd="0" presId="urn:microsoft.com/office/officeart/2005/8/layout/hList7"/>
    <dgm:cxn modelId="{C1EDE453-3ECB-4FDF-95B7-9A38E6C479F4}" type="presOf" srcId="{0B31770B-AF0E-433F-A2B2-4958AD4CDA11}" destId="{CE548962-7703-4C73-9A3C-A27CC2C3490C}" srcOrd="0" destOrd="0" presId="urn:microsoft.com/office/officeart/2005/8/layout/hList7"/>
    <dgm:cxn modelId="{4E1B3890-0402-4E6C-A78F-4FCCCB4B1AC7}" type="presOf" srcId="{F4AB555B-9A8D-49CA-BF00-87DBB3860423}" destId="{E00BF23E-2DB4-4EB9-A2BA-AA0591D42098}" srcOrd="0" destOrd="0" presId="urn:microsoft.com/office/officeart/2005/8/layout/hList7"/>
    <dgm:cxn modelId="{2C5EB3A7-1468-4C1D-905B-305FB1527C2F}" srcId="{12271C39-C2D1-4422-B97D-87C2FEFE28AE}" destId="{6231B27C-548D-4D34-B837-A971494E1CC8}" srcOrd="5" destOrd="0" parTransId="{8740022B-188C-4483-B515-78C64FEF733C}" sibTransId="{867D7CB5-62EF-4FB2-B771-F686116E19DE}"/>
    <dgm:cxn modelId="{72E152AA-7419-44C1-AD68-7C7C3BCCE6E5}" srcId="{12271C39-C2D1-4422-B97D-87C2FEFE28AE}" destId="{2CEF14CE-6CE4-412F-B3F3-EBB1820A25B5}" srcOrd="0" destOrd="0" parTransId="{93821195-4B8E-467F-9718-253A63E4B9DA}" sibTransId="{CFC262C7-8001-4D18-B500-274059E25F37}"/>
    <dgm:cxn modelId="{F1DE24AD-4599-4F8C-879D-48CEC3372439}" type="presOf" srcId="{657E8CE3-9391-4CAC-9B39-5F8EDD6FD4CA}" destId="{2C13EE97-57D5-4B59-81F6-2498DFF24559}" srcOrd="0" destOrd="0" presId="urn:microsoft.com/office/officeart/2005/8/layout/hList7"/>
    <dgm:cxn modelId="{D99AB6B0-DF40-4667-AA34-8E1AFA26BBFA}" srcId="{12271C39-C2D1-4422-B97D-87C2FEFE28AE}" destId="{657E8CE3-9391-4CAC-9B39-5F8EDD6FD4CA}" srcOrd="1" destOrd="0" parTransId="{DF2A4F78-D198-4C6D-8D94-F804254B8AA5}" sibTransId="{F4AB555B-9A8D-49CA-BF00-87DBB3860423}"/>
    <dgm:cxn modelId="{FCEBA6CA-BCF9-4362-8B29-76DAF91369D2}" type="presOf" srcId="{5F4284EE-DBEE-4D26-A181-050F21C02704}" destId="{251FD322-A3D3-45C0-9D11-454C50ED8CFE}" srcOrd="0" destOrd="0" presId="urn:microsoft.com/office/officeart/2005/8/layout/hList7"/>
    <dgm:cxn modelId="{D7C2F6D7-3870-4868-9320-DBE254565EC8}" type="presOf" srcId="{1C8BBAE3-272F-46CD-8E52-1B4C502E44F9}" destId="{0678C716-ABBF-404A-8162-FDD3CC630C8B}" srcOrd="0" destOrd="0" presId="urn:microsoft.com/office/officeart/2005/8/layout/hList7"/>
    <dgm:cxn modelId="{3FC108DA-35BE-4001-BC3D-6EEF0863F32B}" type="presOf" srcId="{B975B9E7-68E3-4DDF-B179-73120C421C92}" destId="{623AAEA4-545D-49E1-9A99-C7BC57F941D8}" srcOrd="0" destOrd="0" presId="urn:microsoft.com/office/officeart/2005/8/layout/hList7"/>
    <dgm:cxn modelId="{CBC8D1E3-826F-4EFB-98A2-DBD5576A4486}" srcId="{12271C39-C2D1-4422-B97D-87C2FEFE28AE}" destId="{E5425238-EE2B-4F49-975A-597EFC3C36F8}" srcOrd="3" destOrd="0" parTransId="{F020995D-D58B-409B-BEA7-1EA9A363B0A3}" sibTransId="{0B31770B-AF0E-433F-A2B2-4958AD4CDA11}"/>
    <dgm:cxn modelId="{D4733AEF-0A96-4581-AA2D-B4E6DB7B9899}" srcId="{12271C39-C2D1-4422-B97D-87C2FEFE28AE}" destId="{B975B9E7-68E3-4DDF-B179-73120C421C92}" srcOrd="4" destOrd="0" parTransId="{339E1FC6-72A4-4234-B8AB-846ECA70976C}" sibTransId="{0326A0A9-73B7-43AA-8AE6-A7528C628D17}"/>
    <dgm:cxn modelId="{360BCEF4-3386-444E-B6DE-0BCAF4CECB6C}" type="presOf" srcId="{CFC262C7-8001-4D18-B500-274059E25F37}" destId="{9C5960B5-801E-406A-A177-2E91782F56BF}" srcOrd="0" destOrd="0" presId="urn:microsoft.com/office/officeart/2005/8/layout/hList7"/>
    <dgm:cxn modelId="{9A1B28FA-87E6-41BE-993C-2472FD446FA0}" type="presOf" srcId="{6231B27C-548D-4D34-B837-A971494E1CC8}" destId="{438B76F3-93F7-4B35-8441-85C35102C62D}" srcOrd="0" destOrd="0" presId="urn:microsoft.com/office/officeart/2005/8/layout/hList7"/>
    <dgm:cxn modelId="{17240FFD-BBCA-40C3-89AA-50B65DAEFEFC}" type="presOf" srcId="{2CEF14CE-6CE4-412F-B3F3-EBB1820A25B5}" destId="{18A01622-E795-47EB-81CE-94B08E4379EC}" srcOrd="1" destOrd="0" presId="urn:microsoft.com/office/officeart/2005/8/layout/hList7"/>
    <dgm:cxn modelId="{1C5DF7AB-0B70-4AE5-9152-21699A2EBFA1}" type="presParOf" srcId="{C17CB11F-7EDB-44EA-9F29-CF4908117800}" destId="{3F52132E-4DFC-4587-A207-B81DEEF45518}" srcOrd="0" destOrd="0" presId="urn:microsoft.com/office/officeart/2005/8/layout/hList7"/>
    <dgm:cxn modelId="{DCC5AD84-F8DE-4C65-AB19-45A825525DD4}" type="presParOf" srcId="{C17CB11F-7EDB-44EA-9F29-CF4908117800}" destId="{CBC5072B-8E84-4FB5-A329-FA7AC71B1982}" srcOrd="1" destOrd="0" presId="urn:microsoft.com/office/officeart/2005/8/layout/hList7"/>
    <dgm:cxn modelId="{2AA83ED9-14B6-4833-AB3B-2039832C75E5}" type="presParOf" srcId="{CBC5072B-8E84-4FB5-A329-FA7AC71B1982}" destId="{87043388-0020-4DE9-93E6-67D4A4BB4E6A}" srcOrd="0" destOrd="0" presId="urn:microsoft.com/office/officeart/2005/8/layout/hList7"/>
    <dgm:cxn modelId="{F30BC145-99F9-4A18-BE39-A2A0E01435D4}" type="presParOf" srcId="{87043388-0020-4DE9-93E6-67D4A4BB4E6A}" destId="{A11E846C-4803-4509-B864-24BC212A2369}" srcOrd="0" destOrd="0" presId="urn:microsoft.com/office/officeart/2005/8/layout/hList7"/>
    <dgm:cxn modelId="{6B159C42-A77D-44D8-91BE-E5FA3885AF69}" type="presParOf" srcId="{87043388-0020-4DE9-93E6-67D4A4BB4E6A}" destId="{18A01622-E795-47EB-81CE-94B08E4379EC}" srcOrd="1" destOrd="0" presId="urn:microsoft.com/office/officeart/2005/8/layout/hList7"/>
    <dgm:cxn modelId="{D6B43763-2EA8-4206-B39F-462EA426A0BC}" type="presParOf" srcId="{87043388-0020-4DE9-93E6-67D4A4BB4E6A}" destId="{93E28764-D5AE-49A0-BD52-CC4B124DB0F9}" srcOrd="2" destOrd="0" presId="urn:microsoft.com/office/officeart/2005/8/layout/hList7"/>
    <dgm:cxn modelId="{CA35A01F-1C6C-4354-A49E-354EDFEB6265}" type="presParOf" srcId="{87043388-0020-4DE9-93E6-67D4A4BB4E6A}" destId="{14756421-8AF6-413B-932F-7C4850CCF896}" srcOrd="3" destOrd="0" presId="urn:microsoft.com/office/officeart/2005/8/layout/hList7"/>
    <dgm:cxn modelId="{D696F4E3-A915-4F6D-9C58-C6BA15ABDFDA}" type="presParOf" srcId="{CBC5072B-8E84-4FB5-A329-FA7AC71B1982}" destId="{9C5960B5-801E-406A-A177-2E91782F56BF}" srcOrd="1" destOrd="0" presId="urn:microsoft.com/office/officeart/2005/8/layout/hList7"/>
    <dgm:cxn modelId="{0AE2D34F-F6E2-47B2-AD4F-5458A497CD25}" type="presParOf" srcId="{CBC5072B-8E84-4FB5-A329-FA7AC71B1982}" destId="{8709136E-C207-4BF1-99DA-36C591A89BE9}" srcOrd="2" destOrd="0" presId="urn:microsoft.com/office/officeart/2005/8/layout/hList7"/>
    <dgm:cxn modelId="{9B6FC331-CF23-4E36-89A3-7ADB1C1067F7}" type="presParOf" srcId="{8709136E-C207-4BF1-99DA-36C591A89BE9}" destId="{2C13EE97-57D5-4B59-81F6-2498DFF24559}" srcOrd="0" destOrd="0" presId="urn:microsoft.com/office/officeart/2005/8/layout/hList7"/>
    <dgm:cxn modelId="{B85918C5-54B5-421B-8050-2B6F1D3E72E9}" type="presParOf" srcId="{8709136E-C207-4BF1-99DA-36C591A89BE9}" destId="{4EF9FD58-2C47-4EAA-AB93-65DCFD581AD1}" srcOrd="1" destOrd="0" presId="urn:microsoft.com/office/officeart/2005/8/layout/hList7"/>
    <dgm:cxn modelId="{36591298-E9A3-4A51-8A65-E7CC1A7812E7}" type="presParOf" srcId="{8709136E-C207-4BF1-99DA-36C591A89BE9}" destId="{A8AF9E7B-C7E8-4B2D-9481-10700AC47130}" srcOrd="2" destOrd="0" presId="urn:microsoft.com/office/officeart/2005/8/layout/hList7"/>
    <dgm:cxn modelId="{A5FEFE8A-96DD-4AB9-9808-921A47FA78E0}" type="presParOf" srcId="{8709136E-C207-4BF1-99DA-36C591A89BE9}" destId="{4EA24603-2EB2-4CAC-9F4B-40BBC4B8A168}" srcOrd="3" destOrd="0" presId="urn:microsoft.com/office/officeart/2005/8/layout/hList7"/>
    <dgm:cxn modelId="{C3054EBF-3920-4265-A892-C294CC76B043}" type="presParOf" srcId="{CBC5072B-8E84-4FB5-A329-FA7AC71B1982}" destId="{E00BF23E-2DB4-4EB9-A2BA-AA0591D42098}" srcOrd="3" destOrd="0" presId="urn:microsoft.com/office/officeart/2005/8/layout/hList7"/>
    <dgm:cxn modelId="{32BE23B4-42F1-4AC3-910E-35F8FD9F073F}" type="presParOf" srcId="{CBC5072B-8E84-4FB5-A329-FA7AC71B1982}" destId="{D5B9E788-18B3-4655-88F5-AA9DC0C898F9}" srcOrd="4" destOrd="0" presId="urn:microsoft.com/office/officeart/2005/8/layout/hList7"/>
    <dgm:cxn modelId="{69A55F56-B4E2-4396-A2C6-3C208D73677C}" type="presParOf" srcId="{D5B9E788-18B3-4655-88F5-AA9DC0C898F9}" destId="{251FD322-A3D3-45C0-9D11-454C50ED8CFE}" srcOrd="0" destOrd="0" presId="urn:microsoft.com/office/officeart/2005/8/layout/hList7"/>
    <dgm:cxn modelId="{A15385EC-C695-4613-BE52-671D0A26B8AA}" type="presParOf" srcId="{D5B9E788-18B3-4655-88F5-AA9DC0C898F9}" destId="{1AAA169C-8E50-4154-8F35-2273F07D7C78}" srcOrd="1" destOrd="0" presId="urn:microsoft.com/office/officeart/2005/8/layout/hList7"/>
    <dgm:cxn modelId="{3F6C608E-24B4-4851-A907-04A88D66EA06}" type="presParOf" srcId="{D5B9E788-18B3-4655-88F5-AA9DC0C898F9}" destId="{C2BAA001-C9B6-4DC6-9AE2-E557CEB0168D}" srcOrd="2" destOrd="0" presId="urn:microsoft.com/office/officeart/2005/8/layout/hList7"/>
    <dgm:cxn modelId="{93661A70-0CDF-44F2-832A-567E1C52855F}" type="presParOf" srcId="{D5B9E788-18B3-4655-88F5-AA9DC0C898F9}" destId="{EAEDD4AD-F5A9-423C-9A56-9662A520E081}" srcOrd="3" destOrd="0" presId="urn:microsoft.com/office/officeart/2005/8/layout/hList7"/>
    <dgm:cxn modelId="{05577FC6-AA66-4B20-A755-972C3A5E1E6A}" type="presParOf" srcId="{CBC5072B-8E84-4FB5-A329-FA7AC71B1982}" destId="{0678C716-ABBF-404A-8162-FDD3CC630C8B}" srcOrd="5" destOrd="0" presId="urn:microsoft.com/office/officeart/2005/8/layout/hList7"/>
    <dgm:cxn modelId="{4953AF27-172A-41FF-93F5-1DB4655629D2}" type="presParOf" srcId="{CBC5072B-8E84-4FB5-A329-FA7AC71B1982}" destId="{6F880827-BC87-4512-A615-BC75E3091F0A}" srcOrd="6" destOrd="0" presId="urn:microsoft.com/office/officeart/2005/8/layout/hList7"/>
    <dgm:cxn modelId="{059A7A95-4C71-4044-939A-C715F1AE5358}" type="presParOf" srcId="{6F880827-BC87-4512-A615-BC75E3091F0A}" destId="{63E65C78-7CC3-4DE2-81BB-D2991E43444E}" srcOrd="0" destOrd="0" presId="urn:microsoft.com/office/officeart/2005/8/layout/hList7"/>
    <dgm:cxn modelId="{E66DCDFD-7C31-4293-8FAB-A500C80BCCF2}" type="presParOf" srcId="{6F880827-BC87-4512-A615-BC75E3091F0A}" destId="{5FC5774F-AC72-46E0-9701-9939B658E7BA}" srcOrd="1" destOrd="0" presId="urn:microsoft.com/office/officeart/2005/8/layout/hList7"/>
    <dgm:cxn modelId="{92062CC9-A90E-423F-9EA6-2B2EE6D53CC7}" type="presParOf" srcId="{6F880827-BC87-4512-A615-BC75E3091F0A}" destId="{32CE96C5-5ABA-4067-A7B3-35DF2BB03363}" srcOrd="2" destOrd="0" presId="urn:microsoft.com/office/officeart/2005/8/layout/hList7"/>
    <dgm:cxn modelId="{ACA5AC77-4BAC-4132-A7EB-463000B3414F}" type="presParOf" srcId="{6F880827-BC87-4512-A615-BC75E3091F0A}" destId="{26DEEAFE-3B43-43C7-9821-6EEAE1EE5BC5}" srcOrd="3" destOrd="0" presId="urn:microsoft.com/office/officeart/2005/8/layout/hList7"/>
    <dgm:cxn modelId="{C6AE693C-B4BB-483D-81F4-0B3BA43DFA56}" type="presParOf" srcId="{CBC5072B-8E84-4FB5-A329-FA7AC71B1982}" destId="{CE548962-7703-4C73-9A3C-A27CC2C3490C}" srcOrd="7" destOrd="0" presId="urn:microsoft.com/office/officeart/2005/8/layout/hList7"/>
    <dgm:cxn modelId="{BB2C5167-7890-44D6-9CE7-1C7148AC5213}" type="presParOf" srcId="{CBC5072B-8E84-4FB5-A329-FA7AC71B1982}" destId="{FD5F0A30-FFF3-4D05-A43A-9EC630384CB2}" srcOrd="8" destOrd="0" presId="urn:microsoft.com/office/officeart/2005/8/layout/hList7"/>
    <dgm:cxn modelId="{E0B7A1A0-BAD0-464D-85F5-8BD4DB07FE09}" type="presParOf" srcId="{FD5F0A30-FFF3-4D05-A43A-9EC630384CB2}" destId="{623AAEA4-545D-49E1-9A99-C7BC57F941D8}" srcOrd="0" destOrd="0" presId="urn:microsoft.com/office/officeart/2005/8/layout/hList7"/>
    <dgm:cxn modelId="{63E6B95A-82BE-487F-A2B9-536723B35049}" type="presParOf" srcId="{FD5F0A30-FFF3-4D05-A43A-9EC630384CB2}" destId="{9D05E3E2-8E97-4B2F-A6D5-1AEB4B44C32B}" srcOrd="1" destOrd="0" presId="urn:microsoft.com/office/officeart/2005/8/layout/hList7"/>
    <dgm:cxn modelId="{23C80B09-C299-4EBA-913C-D50C77D7EBE1}" type="presParOf" srcId="{FD5F0A30-FFF3-4D05-A43A-9EC630384CB2}" destId="{2BC6456B-1CDB-453E-9312-2B1E19198DDC}" srcOrd="2" destOrd="0" presId="urn:microsoft.com/office/officeart/2005/8/layout/hList7"/>
    <dgm:cxn modelId="{633B66E0-A206-4689-A402-5EA19AAF49FA}" type="presParOf" srcId="{FD5F0A30-FFF3-4D05-A43A-9EC630384CB2}" destId="{3F775F79-CAB5-41C3-9B74-E4F0377721C1}" srcOrd="3" destOrd="0" presId="urn:microsoft.com/office/officeart/2005/8/layout/hList7"/>
    <dgm:cxn modelId="{6C6DCF6C-DF58-4772-82FB-792E6420B39F}" type="presParOf" srcId="{CBC5072B-8E84-4FB5-A329-FA7AC71B1982}" destId="{7B0FF5A0-139C-4832-93E6-099645E51C50}" srcOrd="9" destOrd="0" presId="urn:microsoft.com/office/officeart/2005/8/layout/hList7"/>
    <dgm:cxn modelId="{6FEA5224-BE75-4079-8113-3FAB489DED65}" type="presParOf" srcId="{CBC5072B-8E84-4FB5-A329-FA7AC71B1982}" destId="{D8D4715F-52CD-42C2-AFD8-463848B7440F}" srcOrd="10" destOrd="0" presId="urn:microsoft.com/office/officeart/2005/8/layout/hList7"/>
    <dgm:cxn modelId="{C966A1B9-314F-4D46-AB42-C16CB024C9B3}" type="presParOf" srcId="{D8D4715F-52CD-42C2-AFD8-463848B7440F}" destId="{438B76F3-93F7-4B35-8441-85C35102C62D}" srcOrd="0" destOrd="0" presId="urn:microsoft.com/office/officeart/2005/8/layout/hList7"/>
    <dgm:cxn modelId="{5C7FF45D-45B0-460A-9C20-6FF71B3E6E8D}" type="presParOf" srcId="{D8D4715F-52CD-42C2-AFD8-463848B7440F}" destId="{9B00383F-1D1A-42CA-93AA-3D8EE5C67CA8}" srcOrd="1" destOrd="0" presId="urn:microsoft.com/office/officeart/2005/8/layout/hList7"/>
    <dgm:cxn modelId="{A5528D1B-62C2-4D42-831D-BD7B5BE74D54}" type="presParOf" srcId="{D8D4715F-52CD-42C2-AFD8-463848B7440F}" destId="{9659284D-7DB4-44FC-8A3B-9934E2CE14E5}" srcOrd="2" destOrd="0" presId="urn:microsoft.com/office/officeart/2005/8/layout/hList7"/>
    <dgm:cxn modelId="{58B987EE-3A52-4D24-857B-8BCC4A92F1BA}" type="presParOf" srcId="{D8D4715F-52CD-42C2-AFD8-463848B7440F}" destId="{C18C8E60-508B-4DBA-BDCF-3DBA734C423D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1E846C-4803-4509-B864-24BC212A2369}">
      <dsp:nvSpPr>
        <dsp:cNvPr id="0" name=""/>
        <dsp:cNvSpPr/>
      </dsp:nvSpPr>
      <dsp:spPr>
        <a:xfrm>
          <a:off x="138" y="0"/>
          <a:ext cx="1844426" cy="4744681"/>
        </a:xfrm>
        <a:prstGeom prst="roundRect">
          <a:avLst>
            <a:gd name="adj" fmla="val 10000"/>
          </a:avLst>
        </a:prstGeom>
        <a:solidFill>
          <a:srgbClr val="DA7841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U.S. Immigration</a:t>
          </a:r>
          <a:br>
            <a:rPr lang="en-US" sz="1500" b="1" i="0" kern="1200" dirty="0">
              <a:solidFill>
                <a:srgbClr val="FFFFFF"/>
              </a:solidFill>
              <a:latin typeface="Arial"/>
              <a:ea typeface="+mn-ea"/>
              <a:cs typeface="+mn-cs"/>
            </a:rPr>
          </a:br>
          <a:r>
            <a:rPr lang="en-US" sz="1500" b="1" i="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Work visas &amp; green cards, handled end-to-end</a:t>
          </a:r>
          <a:endParaRPr lang="en-US" sz="1500" b="1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sp:txBody>
      <dsp:txXfrm>
        <a:off x="54159" y="1951893"/>
        <a:ext cx="1736384" cy="1789830"/>
      </dsp:txXfrm>
    </dsp:sp>
    <dsp:sp modelId="{14756421-8AF6-413B-932F-7C4850CCF896}">
      <dsp:nvSpPr>
        <dsp:cNvPr id="0" name=""/>
        <dsp:cNvSpPr/>
      </dsp:nvSpPr>
      <dsp:spPr>
        <a:xfrm>
          <a:off x="132362" y="284680"/>
          <a:ext cx="1579978" cy="1579978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13EE97-57D5-4B59-81F6-2498DFF24559}">
      <dsp:nvSpPr>
        <dsp:cNvPr id="0" name=""/>
        <dsp:cNvSpPr/>
      </dsp:nvSpPr>
      <dsp:spPr>
        <a:xfrm>
          <a:off x="1899898" y="0"/>
          <a:ext cx="1844426" cy="4744681"/>
        </a:xfrm>
        <a:prstGeom prst="roundRect">
          <a:avLst>
            <a:gd name="adj" fmla="val 10000"/>
          </a:avLst>
        </a:prstGeom>
        <a:solidFill>
          <a:srgbClr val="799861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0" kern="1200">
              <a:solidFill>
                <a:srgbClr val="FFFFFF"/>
              </a:solidFill>
              <a:latin typeface="Arial"/>
              <a:ea typeface="+mn-ea"/>
              <a:cs typeface="+mn-cs"/>
            </a:rPr>
            <a:t>Global Immigration</a:t>
          </a:r>
          <a:br>
            <a:rPr lang="en-US" sz="1500" b="1" i="0" kern="1200">
              <a:solidFill>
                <a:srgbClr val="FFFFFF"/>
              </a:solidFill>
              <a:latin typeface="Arial"/>
              <a:ea typeface="+mn-ea"/>
              <a:cs typeface="+mn-cs"/>
            </a:rPr>
          </a:br>
          <a:r>
            <a:rPr lang="en-US" sz="1500" b="1" i="0" kern="1200">
              <a:solidFill>
                <a:srgbClr val="FFFFFF"/>
              </a:solidFill>
              <a:latin typeface="Arial"/>
              <a:ea typeface="+mn-ea"/>
              <a:cs typeface="+mn-cs"/>
            </a:rPr>
            <a:t>Worldwide mobility support through a single partner</a:t>
          </a:r>
          <a:endParaRPr lang="en-US" sz="1500" b="1" kern="1200">
            <a:solidFill>
              <a:srgbClr val="FFFFFF"/>
            </a:solidFill>
            <a:latin typeface="Arial"/>
            <a:ea typeface="+mn-ea"/>
            <a:cs typeface="+mn-cs"/>
          </a:endParaRPr>
        </a:p>
      </dsp:txBody>
      <dsp:txXfrm>
        <a:off x="1953919" y="1951893"/>
        <a:ext cx="1736384" cy="1789830"/>
      </dsp:txXfrm>
    </dsp:sp>
    <dsp:sp modelId="{4EA24603-2EB2-4CAC-9F4B-40BBC4B8A168}">
      <dsp:nvSpPr>
        <dsp:cNvPr id="0" name=""/>
        <dsp:cNvSpPr/>
      </dsp:nvSpPr>
      <dsp:spPr>
        <a:xfrm>
          <a:off x="2032122" y="284680"/>
          <a:ext cx="1579978" cy="1579978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1FD322-A3D3-45C0-9D11-454C50ED8CFE}">
      <dsp:nvSpPr>
        <dsp:cNvPr id="0" name=""/>
        <dsp:cNvSpPr/>
      </dsp:nvSpPr>
      <dsp:spPr>
        <a:xfrm>
          <a:off x="3799657" y="0"/>
          <a:ext cx="1844426" cy="4744681"/>
        </a:xfrm>
        <a:prstGeom prst="roundRect">
          <a:avLst>
            <a:gd name="adj" fmla="val 10000"/>
          </a:avLst>
        </a:prstGeom>
        <a:solidFill>
          <a:srgbClr val="487861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Consular Visa Processing</a:t>
          </a:r>
          <a:br>
            <a:rPr lang="en-US" sz="1500" b="1" i="0" kern="1200" dirty="0">
              <a:solidFill>
                <a:srgbClr val="FFFFFF"/>
              </a:solidFill>
              <a:latin typeface="Arial"/>
              <a:ea typeface="+mn-ea"/>
              <a:cs typeface="+mn-cs"/>
            </a:rPr>
          </a:br>
          <a:r>
            <a:rPr lang="en-US" sz="1500" b="1" i="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Interview prep &amp; DS-160 review to reduce travel risk</a:t>
          </a:r>
          <a:endParaRPr lang="en-US" sz="1500" b="1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sp:txBody>
      <dsp:txXfrm>
        <a:off x="3853678" y="1951893"/>
        <a:ext cx="1736384" cy="1789830"/>
      </dsp:txXfrm>
    </dsp:sp>
    <dsp:sp modelId="{EAEDD4AD-F5A9-423C-9A56-9662A520E081}">
      <dsp:nvSpPr>
        <dsp:cNvPr id="0" name=""/>
        <dsp:cNvSpPr/>
      </dsp:nvSpPr>
      <dsp:spPr>
        <a:xfrm>
          <a:off x="3931881" y="284680"/>
          <a:ext cx="1579978" cy="1579978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E65C78-7CC3-4DE2-81BB-D2991E43444E}">
      <dsp:nvSpPr>
        <dsp:cNvPr id="0" name=""/>
        <dsp:cNvSpPr/>
      </dsp:nvSpPr>
      <dsp:spPr>
        <a:xfrm>
          <a:off x="5699417" y="0"/>
          <a:ext cx="1844426" cy="4744681"/>
        </a:xfrm>
        <a:prstGeom prst="roundRect">
          <a:avLst>
            <a:gd name="adj" fmla="val 10000"/>
          </a:avLst>
        </a:prstGeom>
        <a:solidFill>
          <a:srgbClr val="546587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0" kern="1200">
              <a:solidFill>
                <a:srgbClr val="FFFFFF"/>
              </a:solidFill>
              <a:latin typeface="Arial"/>
              <a:ea typeface="+mn-ea"/>
              <a:cs typeface="+mn-cs"/>
            </a:rPr>
            <a:t>I-9 &amp; Immigration Compliance</a:t>
          </a:r>
          <a:br>
            <a:rPr lang="en-US" sz="1500" b="1" i="0" kern="1200">
              <a:solidFill>
                <a:srgbClr val="FFFFFF"/>
              </a:solidFill>
              <a:latin typeface="Arial"/>
              <a:ea typeface="+mn-ea"/>
              <a:cs typeface="+mn-cs"/>
            </a:rPr>
          </a:br>
          <a:r>
            <a:rPr lang="en-US" sz="1500" b="1" i="0" kern="1200">
              <a:solidFill>
                <a:srgbClr val="FFFFFF"/>
              </a:solidFill>
              <a:latin typeface="Arial"/>
              <a:ea typeface="+mn-ea"/>
              <a:cs typeface="+mn-cs"/>
            </a:rPr>
            <a:t>Audits, training, and government enforcement support</a:t>
          </a:r>
          <a:endParaRPr lang="en-US" sz="1500" b="1" kern="1200">
            <a:solidFill>
              <a:srgbClr val="FFFFFF"/>
            </a:solidFill>
            <a:latin typeface="Arial"/>
            <a:ea typeface="+mn-ea"/>
            <a:cs typeface="+mn-cs"/>
          </a:endParaRPr>
        </a:p>
      </dsp:txBody>
      <dsp:txXfrm>
        <a:off x="5753438" y="1951893"/>
        <a:ext cx="1736384" cy="1789830"/>
      </dsp:txXfrm>
    </dsp:sp>
    <dsp:sp modelId="{26DEEAFE-3B43-43C7-9821-6EEAE1EE5BC5}">
      <dsp:nvSpPr>
        <dsp:cNvPr id="0" name=""/>
        <dsp:cNvSpPr/>
      </dsp:nvSpPr>
      <dsp:spPr>
        <a:xfrm>
          <a:off x="5831641" y="284680"/>
          <a:ext cx="1579978" cy="1579978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3AAEA4-545D-49E1-9A99-C7BC57F941D8}">
      <dsp:nvSpPr>
        <dsp:cNvPr id="0" name=""/>
        <dsp:cNvSpPr/>
      </dsp:nvSpPr>
      <dsp:spPr>
        <a:xfrm>
          <a:off x="7599177" y="0"/>
          <a:ext cx="1844426" cy="4744681"/>
        </a:xfrm>
        <a:prstGeom prst="roundRect">
          <a:avLst>
            <a:gd name="adj" fmla="val 10000"/>
          </a:avLst>
        </a:prstGeom>
        <a:solidFill>
          <a:srgbClr val="936D44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0" kern="1200">
              <a:solidFill>
                <a:srgbClr val="FFFFFF"/>
              </a:solidFill>
              <a:latin typeface="Arial"/>
              <a:ea typeface="+mn-ea"/>
              <a:cs typeface="+mn-cs"/>
            </a:rPr>
            <a:t>Immigration Litigation</a:t>
          </a:r>
          <a:br>
            <a:rPr lang="en-US" sz="1500" b="1" i="0" kern="1200">
              <a:solidFill>
                <a:srgbClr val="FFFFFF"/>
              </a:solidFill>
              <a:latin typeface="Arial"/>
              <a:ea typeface="+mn-ea"/>
              <a:cs typeface="+mn-cs"/>
            </a:rPr>
          </a:br>
          <a:r>
            <a:rPr lang="en-US" sz="1500" b="1" i="0" kern="1200">
              <a:solidFill>
                <a:srgbClr val="FFFFFF"/>
              </a:solidFill>
              <a:latin typeface="Arial"/>
              <a:ea typeface="+mn-ea"/>
              <a:cs typeface="+mn-cs"/>
            </a:rPr>
            <a:t>Challenging delays &amp; wrongful denials</a:t>
          </a:r>
          <a:endParaRPr lang="en-US" sz="1500" b="1" kern="1200">
            <a:solidFill>
              <a:srgbClr val="FFFFFF"/>
            </a:solidFill>
            <a:latin typeface="Arial"/>
            <a:ea typeface="+mn-ea"/>
            <a:cs typeface="+mn-cs"/>
          </a:endParaRPr>
        </a:p>
      </dsp:txBody>
      <dsp:txXfrm>
        <a:off x="7653198" y="1951893"/>
        <a:ext cx="1736384" cy="1789830"/>
      </dsp:txXfrm>
    </dsp:sp>
    <dsp:sp modelId="{3F775F79-CAB5-41C3-9B74-E4F0377721C1}">
      <dsp:nvSpPr>
        <dsp:cNvPr id="0" name=""/>
        <dsp:cNvSpPr/>
      </dsp:nvSpPr>
      <dsp:spPr>
        <a:xfrm>
          <a:off x="7731401" y="284680"/>
          <a:ext cx="1579978" cy="1579978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8B76F3-93F7-4B35-8441-85C35102C62D}">
      <dsp:nvSpPr>
        <dsp:cNvPr id="0" name=""/>
        <dsp:cNvSpPr/>
      </dsp:nvSpPr>
      <dsp:spPr>
        <a:xfrm>
          <a:off x="9498936" y="0"/>
          <a:ext cx="1844426" cy="4744681"/>
        </a:xfrm>
        <a:prstGeom prst="roundRect">
          <a:avLst>
            <a:gd name="adj" fmla="val 10000"/>
          </a:avLst>
        </a:prstGeom>
        <a:solidFill>
          <a:srgbClr val="C59A2C">
            <a:hueOff val="0"/>
            <a:satOff val="0"/>
            <a:lumOff val="0"/>
            <a:alphaOff val="0"/>
          </a:srgbClr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i="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In-House Immigration Specialist</a:t>
          </a:r>
          <a:br>
            <a:rPr lang="en-US" sz="1500" b="1" i="0" kern="1200" dirty="0">
              <a:solidFill>
                <a:srgbClr val="FFFFFF"/>
              </a:solidFill>
              <a:latin typeface="Arial"/>
              <a:ea typeface="+mn-ea"/>
              <a:cs typeface="+mn-cs"/>
            </a:rPr>
          </a:br>
          <a:r>
            <a:rPr lang="en-US" sz="1500" b="1" i="0" kern="1200" dirty="0">
              <a:solidFill>
                <a:srgbClr val="FFFFFF"/>
              </a:solidFill>
              <a:latin typeface="Arial"/>
              <a:ea typeface="+mn-ea"/>
              <a:cs typeface="+mn-cs"/>
            </a:rPr>
            <a:t>Embedded experts without adding headcount</a:t>
          </a:r>
          <a:endParaRPr lang="en-US" sz="1500" b="1" kern="1200" dirty="0">
            <a:solidFill>
              <a:srgbClr val="FFFFFF"/>
            </a:solidFill>
            <a:latin typeface="Arial"/>
            <a:ea typeface="+mn-ea"/>
            <a:cs typeface="+mn-cs"/>
          </a:endParaRPr>
        </a:p>
      </dsp:txBody>
      <dsp:txXfrm>
        <a:off x="9552957" y="1951893"/>
        <a:ext cx="1736384" cy="1789830"/>
      </dsp:txXfrm>
    </dsp:sp>
    <dsp:sp modelId="{C18C8E60-508B-4DBA-BDCF-3DBA734C423D}">
      <dsp:nvSpPr>
        <dsp:cNvPr id="0" name=""/>
        <dsp:cNvSpPr/>
      </dsp:nvSpPr>
      <dsp:spPr>
        <a:xfrm>
          <a:off x="9631160" y="284680"/>
          <a:ext cx="1579978" cy="1579978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52132E-4DFC-4587-A207-B81DEEF45518}">
      <dsp:nvSpPr>
        <dsp:cNvPr id="0" name=""/>
        <dsp:cNvSpPr/>
      </dsp:nvSpPr>
      <dsp:spPr>
        <a:xfrm>
          <a:off x="453740" y="4042662"/>
          <a:ext cx="10436021" cy="217866"/>
        </a:xfrm>
        <a:prstGeom prst="leftRightArrow">
          <a:avLst/>
        </a:prstGeom>
        <a:solidFill>
          <a:srgbClr val="FFFFFF"/>
        </a:solidFill>
        <a:ln w="25400" cap="flat" cmpd="sng" algn="ctr">
          <a:solidFill>
            <a:srgbClr val="FFFFFF"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EA18DB-8A28-9D1E-6EE7-E7573C01D58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2A0D0B6-BAE5-71ED-3993-9EF41743EF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E9287-01EF-4D8B-B283-BC0744A76D3D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825E4C-CEA1-FD47-5ECF-4250EF4A8E4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1404C5-BBC3-FD54-7947-D4747562218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9F2F42-CDDD-495A-B128-02E3279579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22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>
              <a:defRPr>
                <a:latin typeface="Proxima Nova" panose="020B0604020202020204" charset="0"/>
              </a:defRPr>
            </a:lvl1pPr>
          </a:lstStyle>
          <a:p>
            <a:pPr algn="r"/>
            <a:fld id="{00000000-1234-1234-1234-123412341234}" type="slidenum">
              <a:rPr lang="en-US" sz="1200" smtClean="0">
                <a:solidFill>
                  <a:schemeClr val="dk1"/>
                </a:solidFill>
              </a:rPr>
              <a:pPr algn="r"/>
              <a:t>‹#›</a:t>
            </a:fld>
            <a:endParaRPr lang="en-US" sz="1200" dirty="0">
              <a:solidFill>
                <a:schemeClr val="dk1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Proxima Nova" panose="020B0604020202020204" charset="0"/>
        <a:ea typeface="Proxima Nova" panose="020B0604020202020204" charset="0"/>
        <a:cs typeface="Arial"/>
        <a:sym typeface="Arial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200" smtClean="0">
                <a:solidFill>
                  <a:schemeClr val="dk1"/>
                </a:solidFill>
              </a:rPr>
              <a:pPr algn="r"/>
              <a:t>2</a:t>
            </a:fld>
            <a:endParaRPr lang="en-US" sz="12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67224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2B787-08CB-E6B2-BC4E-DC2E6F7596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0B0CD6-CFCE-554B-BFDE-4249D9A582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A755FF-1087-864C-59E1-BF977DD9CE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417214-F258-6FCF-F216-076B5DE0529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200" smtClean="0">
                <a:solidFill>
                  <a:schemeClr val="dk1"/>
                </a:solidFill>
              </a:rPr>
              <a:pPr algn="r"/>
              <a:t>17</a:t>
            </a:fld>
            <a:endParaRPr lang="en-US" sz="12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33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E23CFE-4823-A478-4B9A-6354A2AA9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E89CEE-B952-58C9-413F-7FAEADB889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35B844-36A2-08E2-D6BF-F64B3B2227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C210E5-4567-2136-48F7-AB5BCDC987E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200" smtClean="0">
                <a:solidFill>
                  <a:schemeClr val="dk1"/>
                </a:solidFill>
              </a:rPr>
              <a:pPr algn="r"/>
              <a:t>18</a:t>
            </a:fld>
            <a:endParaRPr lang="en-US" sz="12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2161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>
          <a:extLst>
            <a:ext uri="{FF2B5EF4-FFF2-40B4-BE49-F238E27FC236}">
              <a16:creationId xmlns:a16="http://schemas.microsoft.com/office/drawing/2014/main" id="{790B76D8-F071-A3E9-011A-2B3B82FC3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9:notes">
            <a:extLst>
              <a:ext uri="{FF2B5EF4-FFF2-40B4-BE49-F238E27FC236}">
                <a16:creationId xmlns:a16="http://schemas.microsoft.com/office/drawing/2014/main" id="{EF1DF4C5-3FDD-0D94-D37A-BB36F1D151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Proxima Nova" panose="020B0604020202020204" charset="0"/>
            </a:endParaRPr>
          </a:p>
        </p:txBody>
      </p:sp>
      <p:sp>
        <p:nvSpPr>
          <p:cNvPr id="431" name="Google Shape;431;p9:notes">
            <a:extLst>
              <a:ext uri="{FF2B5EF4-FFF2-40B4-BE49-F238E27FC236}">
                <a16:creationId xmlns:a16="http://schemas.microsoft.com/office/drawing/2014/main" id="{5ADEF21B-E126-0017-6EAD-3C31C489D5C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057042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" name="Google Shape;808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9" name="Google Shape;809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2f95e617128_0_28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78" name="Google Shape;378;g2f95e617128_0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>
          <a:extLst>
            <a:ext uri="{FF2B5EF4-FFF2-40B4-BE49-F238E27FC236}">
              <a16:creationId xmlns:a16="http://schemas.microsoft.com/office/drawing/2014/main" id="{EFE3CEAB-3B39-3474-F0DC-227F3F53A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2f95e617128_0_286:notes">
            <a:extLst>
              <a:ext uri="{FF2B5EF4-FFF2-40B4-BE49-F238E27FC236}">
                <a16:creationId xmlns:a16="http://schemas.microsoft.com/office/drawing/2014/main" id="{7F093D3E-24C3-31E3-F0B6-FA6778816D6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8" name="Google Shape;378;g2f95e617128_0_286:notes">
            <a:extLst>
              <a:ext uri="{FF2B5EF4-FFF2-40B4-BE49-F238E27FC236}">
                <a16:creationId xmlns:a16="http://schemas.microsoft.com/office/drawing/2014/main" id="{9EEA3150-F163-5BA1-CB80-DAD17EF56E4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551363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2f95e617128_0_29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393" name="Google Shape;393;g2f95e617128_0_2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>
          <a:extLst>
            <a:ext uri="{FF2B5EF4-FFF2-40B4-BE49-F238E27FC236}">
              <a16:creationId xmlns:a16="http://schemas.microsoft.com/office/drawing/2014/main" id="{D9B82E42-1BF6-C99B-6706-DA450A4E0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27296a242a3_0_372:notes">
            <a:extLst>
              <a:ext uri="{FF2B5EF4-FFF2-40B4-BE49-F238E27FC236}">
                <a16:creationId xmlns:a16="http://schemas.microsoft.com/office/drawing/2014/main" id="{73BD636F-27FA-37F0-7C80-5FB88C4D769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1" name="Google Shape;401;g27296a242a3_0_372:notes">
            <a:extLst>
              <a:ext uri="{FF2B5EF4-FFF2-40B4-BE49-F238E27FC236}">
                <a16:creationId xmlns:a16="http://schemas.microsoft.com/office/drawing/2014/main" id="{AF68FB84-661D-6B82-55D4-E86CA42637C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15750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>
          <a:extLst>
            <a:ext uri="{FF2B5EF4-FFF2-40B4-BE49-F238E27FC236}">
              <a16:creationId xmlns:a16="http://schemas.microsoft.com/office/drawing/2014/main" id="{8B4EA19F-3395-0184-DB6A-251184503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27296a242a3_0_372:notes">
            <a:extLst>
              <a:ext uri="{FF2B5EF4-FFF2-40B4-BE49-F238E27FC236}">
                <a16:creationId xmlns:a16="http://schemas.microsoft.com/office/drawing/2014/main" id="{9DBA7740-C822-BC73-6A8F-077E7897A88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01" name="Google Shape;401;g27296a242a3_0_372:notes">
            <a:extLst>
              <a:ext uri="{FF2B5EF4-FFF2-40B4-BE49-F238E27FC236}">
                <a16:creationId xmlns:a16="http://schemas.microsoft.com/office/drawing/2014/main" id="{BB74D5F4-E099-EFFC-E7E7-56BFEC0EA31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603914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>
          <a:extLst>
            <a:ext uri="{FF2B5EF4-FFF2-40B4-BE49-F238E27FC236}">
              <a16:creationId xmlns:a16="http://schemas.microsoft.com/office/drawing/2014/main" id="{DBAB71D2-DD9D-202B-A4A2-1326E30FA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2f95e617128_0_286:notes">
            <a:extLst>
              <a:ext uri="{FF2B5EF4-FFF2-40B4-BE49-F238E27FC236}">
                <a16:creationId xmlns:a16="http://schemas.microsoft.com/office/drawing/2014/main" id="{D307231F-145C-C254-AF3F-3B6F30C0734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78" name="Google Shape;378;g2f95e617128_0_286:notes">
            <a:extLst>
              <a:ext uri="{FF2B5EF4-FFF2-40B4-BE49-F238E27FC236}">
                <a16:creationId xmlns:a16="http://schemas.microsoft.com/office/drawing/2014/main" id="{8E5AD691-D51B-06D1-7AC6-1824293469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01504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Proxima Nova" panose="020B0604020202020204" charset="0"/>
            </a:endParaRPr>
          </a:p>
        </p:txBody>
      </p:sp>
      <p:sp>
        <p:nvSpPr>
          <p:cNvPr id="431" name="Google Shape;43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200" smtClean="0">
                <a:solidFill>
                  <a:schemeClr val="dk1"/>
                </a:solidFill>
              </a:rPr>
              <a:pPr algn="r"/>
              <a:t>16</a:t>
            </a:fld>
            <a:endParaRPr lang="en-US" sz="12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1502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mailto:mmeltzer@meltzerhellrung.com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openxmlformats.org/officeDocument/2006/relationships/hyperlink" Target="about:blank" TargetMode="External"/><Relationship Id="rId4" Type="http://schemas.openxmlformats.org/officeDocument/2006/relationships/hyperlink" Target="mailto:mhellrung@meltzerhellrung.com" TargetMode="External"/><Relationship Id="rId9" Type="http://schemas.openxmlformats.org/officeDocument/2006/relationships/image" Target="../media/image6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svg"/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71"/>
          <p:cNvSpPr txBox="1">
            <a:spLocks noGrp="1"/>
          </p:cNvSpPr>
          <p:nvPr>
            <p:ph type="ctrTitle"/>
          </p:nvPr>
        </p:nvSpPr>
        <p:spPr>
          <a:xfrm>
            <a:off x="838200" y="2299063"/>
            <a:ext cx="10515600" cy="18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>
                <a:latin typeface="Proxima Nova" panose="020B060402020202020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2" name="Google Shape;22;p71"/>
          <p:cNvSpPr txBox="1">
            <a:spLocks noGrp="1"/>
          </p:cNvSpPr>
          <p:nvPr>
            <p:ph type="subTitle" idx="1"/>
          </p:nvPr>
        </p:nvSpPr>
        <p:spPr>
          <a:xfrm>
            <a:off x="838200" y="4287838"/>
            <a:ext cx="105156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latin typeface="Proxima Nova" panose="020B0604020202020204" charset="0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 dirty="0"/>
          </a:p>
        </p:txBody>
      </p:sp>
      <p:sp>
        <p:nvSpPr>
          <p:cNvPr id="23" name="Google Shape;23;p71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4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24" name="Google Shape;24;p71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07019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6"/>
        </a:solidFill>
        <a:effectLst/>
      </p:bgPr>
    </p:bg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22543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1"/>
        </a:solidFill>
        <a:effectLst/>
      </p:bgPr>
    </p:bg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609387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DEFAUL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B92DA4-ADFE-4C44-2251-B56C9344B62E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D7FBF1-58ED-B8CC-0E8B-EC58E8119A3B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34FF8E29-3CA8-4CC0-890E-EF63C8C8387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0300">
            <a:hlinkClick r:id="" action="ppaction://media"/>
            <a:extLst>
              <a:ext uri="{FF2B5EF4-FFF2-40B4-BE49-F238E27FC236}">
                <a16:creationId xmlns:a16="http://schemas.microsoft.com/office/drawing/2014/main" id="{02C084B5-8D6C-AD5F-3B3B-183EBBC080B7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90AE57-8A02-BE9A-E751-13B72A36E449}"/>
              </a:ext>
            </a:extLst>
          </p:cNvPr>
          <p:cNvSpPr txBox="1"/>
          <p:nvPr userDrawn="1"/>
        </p:nvSpPr>
        <p:spPr>
          <a:xfrm>
            <a:off x="1473708" y="5294376"/>
            <a:ext cx="92445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600" dirty="0">
                <a:solidFill>
                  <a:prstClr val="white"/>
                </a:solidFill>
                <a:latin typeface="Proxima Nova" panose="020B0604020202020204"/>
              </a:rPr>
              <a:t>Thanks for being here! We’re allowing a couple of minutes for others to join before we begin.</a:t>
            </a:r>
          </a:p>
        </p:txBody>
      </p:sp>
    </p:spTree>
    <p:extLst>
      <p:ext uri="{BB962C8B-B14F-4D97-AF65-F5344CB8AC3E}">
        <p14:creationId xmlns:p14="http://schemas.microsoft.com/office/powerpoint/2010/main" val="2876748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5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1_Title 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74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4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65" name="Google Shape;65;p74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Google Shape;50;p72">
            <a:extLst>
              <a:ext uri="{FF2B5EF4-FFF2-40B4-BE49-F238E27FC236}">
                <a16:creationId xmlns:a16="http://schemas.microsoft.com/office/drawing/2014/main" id="{DB8BD5B4-9E90-62E0-866D-F5C17D0476F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268856"/>
            <a:ext cx="5181600" cy="4908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 b="0">
                <a:latin typeface="Proxima Nova" panose="020B060402020202020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" name="Google Shape;51;p72">
            <a:extLst>
              <a:ext uri="{FF2B5EF4-FFF2-40B4-BE49-F238E27FC236}">
                <a16:creationId xmlns:a16="http://schemas.microsoft.com/office/drawing/2014/main" id="{E199B051-921C-627A-AE89-615A233D3D3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172200" y="1268856"/>
            <a:ext cx="5181600" cy="4908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 b="0" i="0" baseline="0">
                <a:latin typeface="Proxima Nova" panose="020B060402020202020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4" name="Google Shape;63;p74">
            <a:extLst>
              <a:ext uri="{FF2B5EF4-FFF2-40B4-BE49-F238E27FC236}">
                <a16:creationId xmlns:a16="http://schemas.microsoft.com/office/drawing/2014/main" id="{2CB1B920-5FA2-F6AD-6E74-13F0B6621E6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"/>
            <a:ext cx="12192000" cy="677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400" tIns="45700" rIns="91440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000">
                <a:solidFill>
                  <a:schemeClr val="bg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038849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1_Title 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4"/>
          <p:cNvSpPr txBox="1">
            <a:spLocks noGrp="1"/>
          </p:cNvSpPr>
          <p:nvPr>
            <p:ph type="title"/>
          </p:nvPr>
        </p:nvSpPr>
        <p:spPr>
          <a:xfrm>
            <a:off x="0" y="1"/>
            <a:ext cx="12192000" cy="677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400" tIns="45700" rIns="91440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000">
                <a:solidFill>
                  <a:schemeClr val="bg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4" name="Google Shape;64;p74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4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4" name="Google Shape;45;p48">
            <a:extLst>
              <a:ext uri="{FF2B5EF4-FFF2-40B4-BE49-F238E27FC236}">
                <a16:creationId xmlns:a16="http://schemas.microsoft.com/office/drawing/2014/main" id="{D6BCF537-28CA-B8FF-E51B-83BF0E7BB2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268856"/>
            <a:ext cx="10515600" cy="467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b="0">
                <a:latin typeface="Proxima Nova" panose="020B060402020202020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600">
                <a:latin typeface="+mj-lt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65" name="Google Shape;65;p74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0033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1_Title 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74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4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65" name="Google Shape;65;p74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Google Shape;50;p72">
            <a:extLst>
              <a:ext uri="{FF2B5EF4-FFF2-40B4-BE49-F238E27FC236}">
                <a16:creationId xmlns:a16="http://schemas.microsoft.com/office/drawing/2014/main" id="{DB8BD5B4-9E90-62E0-866D-F5C17D0476F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268856"/>
            <a:ext cx="5181600" cy="4908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 b="0">
                <a:latin typeface="Proxima Nova" panose="020B060402020202020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" name="Google Shape;51;p72">
            <a:extLst>
              <a:ext uri="{FF2B5EF4-FFF2-40B4-BE49-F238E27FC236}">
                <a16:creationId xmlns:a16="http://schemas.microsoft.com/office/drawing/2014/main" id="{E199B051-921C-627A-AE89-615A233D3D3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172200" y="1268856"/>
            <a:ext cx="5181600" cy="4908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 b="0" i="0" baseline="0">
                <a:latin typeface="Proxima Nova" panose="020B060402020202020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4" name="Google Shape;63;p74">
            <a:extLst>
              <a:ext uri="{FF2B5EF4-FFF2-40B4-BE49-F238E27FC236}">
                <a16:creationId xmlns:a16="http://schemas.microsoft.com/office/drawing/2014/main" id="{2CB1B920-5FA2-F6AD-6E74-13F0B6621E6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"/>
            <a:ext cx="12192000" cy="677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400" tIns="45700" rIns="91440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000">
                <a:solidFill>
                  <a:schemeClr val="bg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227722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1_Title 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4"/>
          <p:cNvSpPr txBox="1">
            <a:spLocks noGrp="1"/>
          </p:cNvSpPr>
          <p:nvPr>
            <p:ph type="title"/>
          </p:nvPr>
        </p:nvSpPr>
        <p:spPr>
          <a:xfrm>
            <a:off x="0" y="1"/>
            <a:ext cx="12192000" cy="67733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400" tIns="45700" rIns="91440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000">
                <a:solidFill>
                  <a:schemeClr val="bg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4" name="Google Shape;64;p74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4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4" name="Google Shape;45;p48">
            <a:extLst>
              <a:ext uri="{FF2B5EF4-FFF2-40B4-BE49-F238E27FC236}">
                <a16:creationId xmlns:a16="http://schemas.microsoft.com/office/drawing/2014/main" id="{D6BCF537-28CA-B8FF-E51B-83BF0E7BB2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268856"/>
            <a:ext cx="10515600" cy="467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b="0">
                <a:latin typeface="Proxima Nova" panose="020B060402020202020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600">
                <a:latin typeface="+mj-lt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65" name="Google Shape;65;p74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4003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1_Title 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74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4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65" name="Google Shape;65;p74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Google Shape;50;p72">
            <a:extLst>
              <a:ext uri="{FF2B5EF4-FFF2-40B4-BE49-F238E27FC236}">
                <a16:creationId xmlns:a16="http://schemas.microsoft.com/office/drawing/2014/main" id="{DB8BD5B4-9E90-62E0-866D-F5C17D0476F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268856"/>
            <a:ext cx="5181600" cy="4908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 b="0">
                <a:latin typeface="Proxima Nova" panose="020B060402020202020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" name="Google Shape;51;p72">
            <a:extLst>
              <a:ext uri="{FF2B5EF4-FFF2-40B4-BE49-F238E27FC236}">
                <a16:creationId xmlns:a16="http://schemas.microsoft.com/office/drawing/2014/main" id="{E199B051-921C-627A-AE89-615A233D3D3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172200" y="1268856"/>
            <a:ext cx="5181600" cy="4908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 b="0" i="0" baseline="0">
                <a:latin typeface="Proxima Nova" panose="020B060402020202020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4" name="Google Shape;63;p74">
            <a:extLst>
              <a:ext uri="{FF2B5EF4-FFF2-40B4-BE49-F238E27FC236}">
                <a16:creationId xmlns:a16="http://schemas.microsoft.com/office/drawing/2014/main" id="{2CB1B920-5FA2-F6AD-6E74-13F0B6621E6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"/>
            <a:ext cx="12192000" cy="67733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400" tIns="45700" rIns="91440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000">
                <a:solidFill>
                  <a:schemeClr val="bg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033665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1_Title 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4"/>
          <p:cNvSpPr txBox="1">
            <a:spLocks noGrp="1"/>
          </p:cNvSpPr>
          <p:nvPr>
            <p:ph type="title"/>
          </p:nvPr>
        </p:nvSpPr>
        <p:spPr>
          <a:xfrm>
            <a:off x="0" y="1"/>
            <a:ext cx="12192000" cy="6773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400" tIns="45700" rIns="91440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000">
                <a:solidFill>
                  <a:schemeClr val="bg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4" name="Google Shape;64;p74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4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4" name="Google Shape;45;p48">
            <a:extLst>
              <a:ext uri="{FF2B5EF4-FFF2-40B4-BE49-F238E27FC236}">
                <a16:creationId xmlns:a16="http://schemas.microsoft.com/office/drawing/2014/main" id="{D6BCF537-28CA-B8FF-E51B-83BF0E7BB2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268856"/>
            <a:ext cx="10515600" cy="467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b="0">
                <a:latin typeface="Proxima Nova" panose="020B060402020202020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600">
                <a:latin typeface="+mj-lt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65" name="Google Shape;65;p74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574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5"/>
        </a:solidFill>
        <a:effectLst/>
      </p:bgPr>
    </p:bg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727079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1_Title 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74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4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65" name="Google Shape;65;p74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Google Shape;50;p72">
            <a:extLst>
              <a:ext uri="{FF2B5EF4-FFF2-40B4-BE49-F238E27FC236}">
                <a16:creationId xmlns:a16="http://schemas.microsoft.com/office/drawing/2014/main" id="{DB8BD5B4-9E90-62E0-866D-F5C17D0476F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268856"/>
            <a:ext cx="5181600" cy="4908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 b="0">
                <a:latin typeface="Proxima Nova" panose="020B060402020202020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" name="Google Shape;51;p72">
            <a:extLst>
              <a:ext uri="{FF2B5EF4-FFF2-40B4-BE49-F238E27FC236}">
                <a16:creationId xmlns:a16="http://schemas.microsoft.com/office/drawing/2014/main" id="{E199B051-921C-627A-AE89-615A233D3D3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172200" y="1268856"/>
            <a:ext cx="5181600" cy="4908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 b="0" i="0" baseline="0">
                <a:latin typeface="Proxima Nova" panose="020B060402020202020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4" name="Google Shape;63;p74">
            <a:extLst>
              <a:ext uri="{FF2B5EF4-FFF2-40B4-BE49-F238E27FC236}">
                <a16:creationId xmlns:a16="http://schemas.microsoft.com/office/drawing/2014/main" id="{2CB1B920-5FA2-F6AD-6E74-13F0B6621E6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"/>
            <a:ext cx="12192000" cy="6773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400" tIns="45700" rIns="91440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000">
                <a:solidFill>
                  <a:schemeClr val="bg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229640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1_Title 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4"/>
          <p:cNvSpPr txBox="1">
            <a:spLocks noGrp="1"/>
          </p:cNvSpPr>
          <p:nvPr>
            <p:ph type="title"/>
          </p:nvPr>
        </p:nvSpPr>
        <p:spPr>
          <a:xfrm>
            <a:off x="0" y="1"/>
            <a:ext cx="12192000" cy="67733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400" tIns="45700" rIns="91440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000">
                <a:solidFill>
                  <a:schemeClr val="bg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4" name="Google Shape;64;p74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4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4" name="Google Shape;45;p48">
            <a:extLst>
              <a:ext uri="{FF2B5EF4-FFF2-40B4-BE49-F238E27FC236}">
                <a16:creationId xmlns:a16="http://schemas.microsoft.com/office/drawing/2014/main" id="{D6BCF537-28CA-B8FF-E51B-83BF0E7BB2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268856"/>
            <a:ext cx="10515600" cy="467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b="0">
                <a:latin typeface="Proxima Nova" panose="020B060402020202020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600">
                <a:latin typeface="+mj-lt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65" name="Google Shape;65;p74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1221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1_Title 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74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4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65" name="Google Shape;65;p74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Google Shape;50;p72">
            <a:extLst>
              <a:ext uri="{FF2B5EF4-FFF2-40B4-BE49-F238E27FC236}">
                <a16:creationId xmlns:a16="http://schemas.microsoft.com/office/drawing/2014/main" id="{DB8BD5B4-9E90-62E0-866D-F5C17D0476F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268856"/>
            <a:ext cx="5181600" cy="4908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 b="0">
                <a:latin typeface="Proxima Nova" panose="020B060402020202020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" name="Google Shape;51;p72">
            <a:extLst>
              <a:ext uri="{FF2B5EF4-FFF2-40B4-BE49-F238E27FC236}">
                <a16:creationId xmlns:a16="http://schemas.microsoft.com/office/drawing/2014/main" id="{E199B051-921C-627A-AE89-615A233D3D3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172200" y="1268856"/>
            <a:ext cx="5181600" cy="4908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 b="0" i="0" baseline="0">
                <a:latin typeface="Proxima Nova" panose="020B060402020202020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4" name="Google Shape;63;p74">
            <a:extLst>
              <a:ext uri="{FF2B5EF4-FFF2-40B4-BE49-F238E27FC236}">
                <a16:creationId xmlns:a16="http://schemas.microsoft.com/office/drawing/2014/main" id="{2CB1B920-5FA2-F6AD-6E74-13F0B6621E6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"/>
            <a:ext cx="12192000" cy="67733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400" tIns="45700" rIns="91440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000">
                <a:solidFill>
                  <a:schemeClr val="bg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518585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1_Title 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4"/>
          <p:cNvSpPr txBox="1">
            <a:spLocks noGrp="1"/>
          </p:cNvSpPr>
          <p:nvPr>
            <p:ph type="title"/>
          </p:nvPr>
        </p:nvSpPr>
        <p:spPr>
          <a:xfrm>
            <a:off x="0" y="1"/>
            <a:ext cx="12192000" cy="67733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400" tIns="45700" rIns="91440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000">
                <a:solidFill>
                  <a:schemeClr val="bg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4" name="Google Shape;64;p74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4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4" name="Google Shape;45;p48">
            <a:extLst>
              <a:ext uri="{FF2B5EF4-FFF2-40B4-BE49-F238E27FC236}">
                <a16:creationId xmlns:a16="http://schemas.microsoft.com/office/drawing/2014/main" id="{D6BCF537-28CA-B8FF-E51B-83BF0E7BB2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268856"/>
            <a:ext cx="10515600" cy="467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b="0">
                <a:latin typeface="Proxima Nova" panose="020B060402020202020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600">
                <a:latin typeface="+mj-lt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65" name="Google Shape;65;p74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5568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1_Title 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74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4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65" name="Google Shape;65;p74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Google Shape;50;p72">
            <a:extLst>
              <a:ext uri="{FF2B5EF4-FFF2-40B4-BE49-F238E27FC236}">
                <a16:creationId xmlns:a16="http://schemas.microsoft.com/office/drawing/2014/main" id="{DB8BD5B4-9E90-62E0-866D-F5C17D0476F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268856"/>
            <a:ext cx="5181600" cy="4908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 b="0">
                <a:latin typeface="Proxima Nova" panose="020B060402020202020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3" name="Google Shape;51;p72">
            <a:extLst>
              <a:ext uri="{FF2B5EF4-FFF2-40B4-BE49-F238E27FC236}">
                <a16:creationId xmlns:a16="http://schemas.microsoft.com/office/drawing/2014/main" id="{E199B051-921C-627A-AE89-615A233D3D3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6172200" y="1268856"/>
            <a:ext cx="5181600" cy="4908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 b="0" i="0" baseline="0">
                <a:latin typeface="Proxima Nova" panose="020B060402020202020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4" name="Google Shape;63;p74">
            <a:extLst>
              <a:ext uri="{FF2B5EF4-FFF2-40B4-BE49-F238E27FC236}">
                <a16:creationId xmlns:a16="http://schemas.microsoft.com/office/drawing/2014/main" id="{2CB1B920-5FA2-F6AD-6E74-13F0B6621E6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"/>
            <a:ext cx="12192000" cy="67733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400" tIns="45700" rIns="91440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000">
                <a:solidFill>
                  <a:schemeClr val="bg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580207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1_Title 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74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4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65" name="Google Shape;65;p74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Google Shape;63;p74">
            <a:extLst>
              <a:ext uri="{FF2B5EF4-FFF2-40B4-BE49-F238E27FC236}">
                <a16:creationId xmlns:a16="http://schemas.microsoft.com/office/drawing/2014/main" id="{89AD6CEC-D312-5673-CD86-3A62E5DB333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"/>
            <a:ext cx="12192000" cy="677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400" tIns="45700" rIns="91440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000">
                <a:solidFill>
                  <a:schemeClr val="bg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1548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72"/>
          <p:cNvSpPr txBox="1">
            <a:spLocks noGrp="1"/>
          </p:cNvSpPr>
          <p:nvPr>
            <p:ph type="title"/>
          </p:nvPr>
        </p:nvSpPr>
        <p:spPr>
          <a:xfrm>
            <a:off x="838200" y="384725"/>
            <a:ext cx="10515600" cy="884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72"/>
          <p:cNvSpPr txBox="1">
            <a:spLocks noGrp="1"/>
          </p:cNvSpPr>
          <p:nvPr>
            <p:ph type="body" idx="1"/>
          </p:nvPr>
        </p:nvSpPr>
        <p:spPr>
          <a:xfrm>
            <a:off x="838200" y="1268856"/>
            <a:ext cx="5181600" cy="4908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Proxima Nova" panose="020B060402020202020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51" name="Google Shape;51;p72"/>
          <p:cNvSpPr txBox="1">
            <a:spLocks noGrp="1"/>
          </p:cNvSpPr>
          <p:nvPr>
            <p:ph type="body" idx="2"/>
          </p:nvPr>
        </p:nvSpPr>
        <p:spPr>
          <a:xfrm>
            <a:off x="6172200" y="1268856"/>
            <a:ext cx="5181600" cy="4908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Proxima Nova" panose="020B060402020202020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52" name="Google Shape;52;p72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4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53" name="Google Shape;53;p72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with Circle Photos">
  <p:cSld name="Two Content with Circle Photos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73"/>
          <p:cNvSpPr txBox="1">
            <a:spLocks noGrp="1"/>
          </p:cNvSpPr>
          <p:nvPr>
            <p:ph type="title"/>
          </p:nvPr>
        </p:nvSpPr>
        <p:spPr>
          <a:xfrm>
            <a:off x="838200" y="384725"/>
            <a:ext cx="10515600" cy="884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73"/>
          <p:cNvSpPr txBox="1">
            <a:spLocks noGrp="1"/>
          </p:cNvSpPr>
          <p:nvPr>
            <p:ph type="body" idx="1"/>
          </p:nvPr>
        </p:nvSpPr>
        <p:spPr>
          <a:xfrm>
            <a:off x="838200" y="2809461"/>
            <a:ext cx="5181600" cy="3134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Proxima Nova" panose="020B060402020202020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57" name="Google Shape;57;p73"/>
          <p:cNvSpPr txBox="1">
            <a:spLocks noGrp="1"/>
          </p:cNvSpPr>
          <p:nvPr>
            <p:ph type="body" idx="2"/>
          </p:nvPr>
        </p:nvSpPr>
        <p:spPr>
          <a:xfrm>
            <a:off x="6172200" y="2809461"/>
            <a:ext cx="5181600" cy="31341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Proxima Nova" panose="020B060402020202020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58" name="Google Shape;58;p73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4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59" name="Google Shape;59;p73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0" name="Google Shape;60;p73"/>
          <p:cNvSpPr>
            <a:spLocks noGrp="1"/>
          </p:cNvSpPr>
          <p:nvPr>
            <p:ph type="pic" idx="3"/>
          </p:nvPr>
        </p:nvSpPr>
        <p:spPr>
          <a:xfrm>
            <a:off x="917713" y="1268413"/>
            <a:ext cx="1467678" cy="1467677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73"/>
          <p:cNvSpPr>
            <a:spLocks noGrp="1"/>
          </p:cNvSpPr>
          <p:nvPr>
            <p:ph type="pic" idx="4"/>
          </p:nvPr>
        </p:nvSpPr>
        <p:spPr>
          <a:xfrm>
            <a:off x="6096000" y="1268412"/>
            <a:ext cx="1467678" cy="1467677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1_Title 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4"/>
          <p:cNvSpPr txBox="1">
            <a:spLocks noGrp="1"/>
          </p:cNvSpPr>
          <p:nvPr>
            <p:ph type="title"/>
          </p:nvPr>
        </p:nvSpPr>
        <p:spPr>
          <a:xfrm>
            <a:off x="838200" y="384725"/>
            <a:ext cx="10515600" cy="884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4" name="Google Shape;64;p74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4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65" name="Google Shape;65;p74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0245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1_Title 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74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4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65" name="Google Shape;65;p74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D497B82-CE9D-4C55-5879-AAAF2701DA22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102836851"/>
              </p:ext>
            </p:extLst>
          </p:nvPr>
        </p:nvGraphicFramePr>
        <p:xfrm>
          <a:off x="424249" y="1056660"/>
          <a:ext cx="11343502" cy="47446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2D7E93DC-D72D-7AF2-8CA2-CA94943936B1}"/>
              </a:ext>
            </a:extLst>
          </p:cNvPr>
          <p:cNvGrpSpPr/>
          <p:nvPr userDrawn="1"/>
        </p:nvGrpSpPr>
        <p:grpSpPr>
          <a:xfrm>
            <a:off x="424249" y="378085"/>
            <a:ext cx="6082893" cy="469557"/>
            <a:chOff x="424249" y="378085"/>
            <a:chExt cx="6082893" cy="46955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A803CC0-5534-BF54-0003-B6220F20974A}"/>
                </a:ext>
              </a:extLst>
            </p:cNvPr>
            <p:cNvSpPr/>
            <p:nvPr/>
          </p:nvSpPr>
          <p:spPr>
            <a:xfrm>
              <a:off x="424249" y="378085"/>
              <a:ext cx="6082893" cy="469557"/>
            </a:xfrm>
            <a:prstGeom prst="rect">
              <a:avLst/>
            </a:prstGeom>
            <a:solidFill>
              <a:srgbClr val="DA7841"/>
            </a:solidFill>
            <a:ln>
              <a:noFill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FA83806-2F95-8FEC-436B-BAD55147C374}"/>
                </a:ext>
              </a:extLst>
            </p:cNvPr>
            <p:cNvSpPr txBox="1"/>
            <p:nvPr/>
          </p:nvSpPr>
          <p:spPr>
            <a:xfrm>
              <a:off x="843349" y="443586"/>
              <a:ext cx="524469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Proxima Nova" panose="020B0604020202020204"/>
                </a:rPr>
                <a:t>https://www.meltzerhellrung.com/service/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09060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4"/>
        </a:solidFill>
        <a:effectLst/>
      </p:bgPr>
    </p:bg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300983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preserve="1" userDrawn="1">
  <p:cSld name="1_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standing in front of confetti&#10;&#10;AI-generated content may be incorrect.">
            <a:extLst>
              <a:ext uri="{FF2B5EF4-FFF2-40B4-BE49-F238E27FC236}">
                <a16:creationId xmlns:a16="http://schemas.microsoft.com/office/drawing/2014/main" id="{25A55A69-3A29-A267-2EE6-484B0AAB603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" b="-1"/>
          <a:stretch>
            <a:fillRect/>
          </a:stretch>
        </p:blipFill>
        <p:spPr>
          <a:xfrm>
            <a:off x="1326333" y="51350"/>
            <a:ext cx="9539335" cy="6755299"/>
          </a:xfrm>
          <a:prstGeom prst="rect">
            <a:avLst/>
          </a:prstGeom>
        </p:spPr>
      </p:pic>
      <p:pic>
        <p:nvPicPr>
          <p:cNvPr id="4" name="Picture 3" descr="A qr code with black squares&#10;&#10;AI-generated content may be incorrect.">
            <a:extLst>
              <a:ext uri="{FF2B5EF4-FFF2-40B4-BE49-F238E27FC236}">
                <a16:creationId xmlns:a16="http://schemas.microsoft.com/office/drawing/2014/main" id="{922788C7-EF7F-AD57-DC95-4DEBED276E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9912" y="2368116"/>
            <a:ext cx="1592177" cy="1592177"/>
          </a:xfrm>
          <a:prstGeom prst="rect">
            <a:avLst/>
          </a:prstGeom>
          <a:ln w="76200">
            <a:noFill/>
          </a:ln>
        </p:spPr>
      </p:pic>
      <p:sp>
        <p:nvSpPr>
          <p:cNvPr id="67" name="Google Shape;67;p75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4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68" name="Google Shape;68;p75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6">
            <a:extLst>
              <a:ext uri="{FF2B5EF4-FFF2-40B4-BE49-F238E27FC236}">
                <a16:creationId xmlns:a16="http://schemas.microsoft.com/office/drawing/2014/main" id="{91F99A99-BFFE-BCC9-CFB7-AFE5DE5C0E7E}"/>
              </a:ext>
            </a:extLst>
          </p:cNvPr>
          <p:cNvSpPr txBox="1">
            <a:spLocks/>
          </p:cNvSpPr>
          <p:nvPr userDrawn="1"/>
        </p:nvSpPr>
        <p:spPr>
          <a:xfrm>
            <a:off x="704022" y="1379444"/>
            <a:ext cx="10783956" cy="8726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roxima Nova"/>
              <a:buNone/>
              <a:defRPr sz="5300" b="1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Proxima Nova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5A5B63"/>
                </a:solidFill>
                <a:effectLst/>
                <a:uLnTx/>
                <a:uFillTx/>
                <a:latin typeface="Proxima Nova"/>
                <a:sym typeface="Proxima Nova"/>
              </a:rPr>
              <a:t>Your feedback helps us improve and assists others in finding reliable immigration support. </a:t>
            </a:r>
            <a:b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5A5B63"/>
                </a:solidFill>
                <a:effectLst/>
                <a:uLnTx/>
                <a:uFillTx/>
                <a:latin typeface="Proxima Nova"/>
                <a:sym typeface="Proxima Nova"/>
              </a:rPr>
            </a:b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5A5B63"/>
                </a:solidFill>
                <a:effectLst/>
                <a:uLnTx/>
                <a:uFillTx/>
                <a:latin typeface="Proxima Nova"/>
                <a:sym typeface="Proxima Nova"/>
              </a:rPr>
              <a:t>Leave a Google review, we greatly appreciate it!</a:t>
            </a:r>
            <a:endParaRPr kumimoji="0" lang="en-PH" sz="2400" b="1" i="0" u="none" strike="noStrike" kern="0" cap="none" spc="0" normalizeH="0" baseline="0" noProof="0" dirty="0">
              <a:ln>
                <a:noFill/>
              </a:ln>
              <a:solidFill>
                <a:srgbClr val="5A5B63"/>
              </a:solidFill>
              <a:effectLst/>
              <a:uLnTx/>
              <a:uFillTx/>
              <a:latin typeface="Proxima Nova"/>
              <a:sym typeface="Proxima Nov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705676-224A-8682-A668-E63574C0CB58}"/>
              </a:ext>
            </a:extLst>
          </p:cNvPr>
          <p:cNvSpPr txBox="1"/>
          <p:nvPr userDrawn="1"/>
        </p:nvSpPr>
        <p:spPr>
          <a:xfrm>
            <a:off x="2013284" y="763891"/>
            <a:ext cx="8165432" cy="61555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400" b="1" i="0" u="none" strike="noStrike" kern="0" cap="none" spc="0" normalizeH="0" baseline="0" noProof="0" dirty="0">
                <a:ln>
                  <a:noFill/>
                </a:ln>
                <a:solidFill>
                  <a:srgbClr val="DD794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roxima Nova" panose="020B0604020202020204"/>
                <a:sym typeface="Arial"/>
              </a:rPr>
              <a:t>THANK YOU FOR JOINING US TODAY! </a:t>
            </a:r>
          </a:p>
        </p:txBody>
      </p:sp>
    </p:spTree>
    <p:extLst>
      <p:ext uri="{BB962C8B-B14F-4D97-AF65-F5344CB8AC3E}">
        <p14:creationId xmlns:p14="http://schemas.microsoft.com/office/powerpoint/2010/main" val="20117098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16_Title 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4"/>
          <p:cNvSpPr txBox="1">
            <a:spLocks noGrp="1"/>
          </p:cNvSpPr>
          <p:nvPr>
            <p:ph type="title"/>
          </p:nvPr>
        </p:nvSpPr>
        <p:spPr>
          <a:xfrm>
            <a:off x="0" y="1"/>
            <a:ext cx="12192000" cy="677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400" tIns="45700" rIns="91440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000">
                <a:solidFill>
                  <a:schemeClr val="bg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4" name="Google Shape;64;p74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4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4" name="Google Shape;45;p48">
            <a:extLst>
              <a:ext uri="{FF2B5EF4-FFF2-40B4-BE49-F238E27FC236}">
                <a16:creationId xmlns:a16="http://schemas.microsoft.com/office/drawing/2014/main" id="{D6BCF537-28CA-B8FF-E51B-83BF0E7BB2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268856"/>
            <a:ext cx="10515600" cy="467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b="0">
                <a:latin typeface="Proxima Nova" panose="020B060402020202020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600">
                <a:latin typeface="+mj-lt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65" name="Google Shape;65;p74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478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31_Title 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4"/>
          <p:cNvSpPr txBox="1">
            <a:spLocks noGrp="1"/>
          </p:cNvSpPr>
          <p:nvPr>
            <p:ph type="title"/>
          </p:nvPr>
        </p:nvSpPr>
        <p:spPr>
          <a:xfrm>
            <a:off x="0" y="1"/>
            <a:ext cx="12192000" cy="677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400" tIns="45700" rIns="914400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000">
                <a:solidFill>
                  <a:schemeClr val="bg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4" name="Google Shape;64;p74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4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4" name="Google Shape;45;p48">
            <a:extLst>
              <a:ext uri="{FF2B5EF4-FFF2-40B4-BE49-F238E27FC236}">
                <a16:creationId xmlns:a16="http://schemas.microsoft.com/office/drawing/2014/main" id="{D6BCF537-28CA-B8FF-E51B-83BF0E7BB24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268856"/>
            <a:ext cx="10515600" cy="467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b="0">
                <a:latin typeface="Proxima Nova" panose="020B060402020202020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600">
                <a:latin typeface="+mj-lt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65" name="Google Shape;65;p74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1248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Title and Conten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2f95e617128_0_595"/>
          <p:cNvSpPr txBox="1">
            <a:spLocks noGrp="1"/>
          </p:cNvSpPr>
          <p:nvPr>
            <p:ph type="title"/>
          </p:nvPr>
        </p:nvSpPr>
        <p:spPr>
          <a:xfrm>
            <a:off x="838200" y="384725"/>
            <a:ext cx="10515600" cy="8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5" name="Google Shape;45;g2f95e617128_0_595"/>
          <p:cNvSpPr txBox="1">
            <a:spLocks noGrp="1"/>
          </p:cNvSpPr>
          <p:nvPr>
            <p:ph type="body" idx="1"/>
          </p:nvPr>
        </p:nvSpPr>
        <p:spPr>
          <a:xfrm>
            <a:off x="838200" y="1268856"/>
            <a:ext cx="10515600" cy="46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Proxima Nova" panose="020B0604020202020204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6" name="Google Shape;46;g2f95e617128_0_595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47" name="Google Shape;47;g2f95e617128_0_595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4956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with Circle Photos" preserve="1">
  <p:cSld name="Two Content with Circle Photos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f95e617128_0_606"/>
          <p:cNvSpPr txBox="1">
            <a:spLocks noGrp="1"/>
          </p:cNvSpPr>
          <p:nvPr>
            <p:ph type="title"/>
          </p:nvPr>
        </p:nvSpPr>
        <p:spPr>
          <a:xfrm>
            <a:off x="838200" y="384725"/>
            <a:ext cx="10515600" cy="8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6" name="Google Shape;56;g2f95e617128_0_606"/>
          <p:cNvSpPr txBox="1">
            <a:spLocks noGrp="1"/>
          </p:cNvSpPr>
          <p:nvPr>
            <p:ph type="body" idx="1"/>
          </p:nvPr>
        </p:nvSpPr>
        <p:spPr>
          <a:xfrm>
            <a:off x="838200" y="2809461"/>
            <a:ext cx="5181600" cy="31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Proxima Nova" panose="020B0604020202020204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7" name="Google Shape;57;g2f95e617128_0_606"/>
          <p:cNvSpPr txBox="1">
            <a:spLocks noGrp="1"/>
          </p:cNvSpPr>
          <p:nvPr>
            <p:ph type="body" idx="2"/>
          </p:nvPr>
        </p:nvSpPr>
        <p:spPr>
          <a:xfrm>
            <a:off x="6172200" y="2809461"/>
            <a:ext cx="5181600" cy="31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Proxima Nova" panose="020B0604020202020204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8" name="Google Shape;58;g2f95e617128_0_606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59" name="Google Shape;59;g2f95e617128_0_606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0" name="Google Shape;60;g2f95e617128_0_606"/>
          <p:cNvSpPr>
            <a:spLocks noGrp="1"/>
          </p:cNvSpPr>
          <p:nvPr>
            <p:ph type="pic" idx="3"/>
          </p:nvPr>
        </p:nvSpPr>
        <p:spPr>
          <a:xfrm>
            <a:off x="917713" y="1268413"/>
            <a:ext cx="1467600" cy="14676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1" name="Google Shape;61;g2f95e617128_0_606"/>
          <p:cNvSpPr>
            <a:spLocks noGrp="1"/>
          </p:cNvSpPr>
          <p:nvPr>
            <p:ph type="pic" idx="4"/>
          </p:nvPr>
        </p:nvSpPr>
        <p:spPr>
          <a:xfrm>
            <a:off x="6096000" y="1268412"/>
            <a:ext cx="1467600" cy="14676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1054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f95e617128_0_614"/>
          <p:cNvSpPr txBox="1">
            <a:spLocks noGrp="1"/>
          </p:cNvSpPr>
          <p:nvPr>
            <p:ph type="title"/>
          </p:nvPr>
        </p:nvSpPr>
        <p:spPr>
          <a:xfrm>
            <a:off x="838200" y="384725"/>
            <a:ext cx="10515600" cy="8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4" name="Google Shape;64;g2f95e617128_0_614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65" name="Google Shape;65;g2f95e617128_0_614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3346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2f95e617128_0_618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68" name="Google Shape;68;g2f95e617128_0_618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0104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85E49-2F46-7189-4340-B88F8AFE09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67F564-626B-F4A8-DF43-8D580F7AA8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Proxima Nova" panose="020B0604020202020204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ED35D-1BDF-E730-1D53-F3D55683B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roxima Nova" panose="020B0604020202020204"/>
              </a:defRPr>
            </a:lvl1pPr>
          </a:lstStyle>
          <a:p>
            <a:fld id="{B7B1BA1A-B4F7-467F-8DEE-A65E9FF29886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C7FC21-56A1-773F-C94F-B8C52CED7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1F412-0438-3061-04D1-9208DA3CA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FF8E29-3CA8-4CC0-890E-EF63C8C838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630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476160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5551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EFAUL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0;p43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9E056000-8A23-F54F-B138-42CD8171CB6B}"/>
              </a:ext>
            </a:extLst>
          </p:cNvPr>
          <p:cNvPicPr preferRelativeResize="0">
            <a:picLocks noGrp="1" noRot="1" noMove="1" noResize="1" noEditPoints="1" noAdjustHandles="1" noChangeArrowheads="1" noChangeShapeType="1" noCrop="1"/>
          </p:cNvPicPr>
          <p:nvPr userDrawn="1"/>
        </p:nvPicPr>
        <p:blipFill rotWithShape="1">
          <a:blip r:embed="rId2">
            <a:alphaModFix amt="5000"/>
          </a:blip>
          <a:srcRect t="4763" r="10908" b="5769"/>
          <a:stretch>
            <a:fillRect/>
          </a:stretch>
        </p:blipFill>
        <p:spPr>
          <a:xfrm>
            <a:off x="5362832" y="-1"/>
            <a:ext cx="6829168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B92DA4-ADFE-4C44-2251-B56C9344B62E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D7FBF1-58ED-B8CC-0E8B-EC58E8119A3B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34FF8E29-3CA8-4CC0-890E-EF63C8C838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6">
            <a:extLst>
              <a:ext uri="{FF2B5EF4-FFF2-40B4-BE49-F238E27FC236}">
                <a16:creationId xmlns:a16="http://schemas.microsoft.com/office/drawing/2014/main" id="{53C9EFAF-F680-34AC-A936-29C66664815D}"/>
              </a:ext>
            </a:extLst>
          </p:cNvPr>
          <p:cNvSpPr txBox="1">
            <a:spLocks/>
          </p:cNvSpPr>
          <p:nvPr userDrawn="1"/>
        </p:nvSpPr>
        <p:spPr>
          <a:xfrm>
            <a:off x="2446143" y="699469"/>
            <a:ext cx="7299714" cy="669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roxima Nova"/>
              <a:buNone/>
              <a:defRPr sz="5300" b="1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Proxima Nova"/>
              <a:buNone/>
              <a:tabLst/>
              <a:defRPr/>
            </a:pPr>
            <a:r>
              <a: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roxima Nova"/>
                <a:sym typeface="Proxima Nova"/>
              </a:rPr>
              <a:t>QUESTIONS?</a:t>
            </a:r>
            <a:endParaRPr kumimoji="0" lang="en-PH" sz="4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roxima Nova"/>
              <a:sym typeface="Proxima Nova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2E2AAAB-B7A6-6209-E937-AAFF638C777E}"/>
              </a:ext>
            </a:extLst>
          </p:cNvPr>
          <p:cNvSpPr txBox="1"/>
          <p:nvPr userDrawn="1"/>
        </p:nvSpPr>
        <p:spPr>
          <a:xfrm>
            <a:off x="1321302" y="4730770"/>
            <a:ext cx="6096000" cy="1266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A7841"/>
              </a:buClr>
              <a:buSzPts val="3200"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DA7841"/>
                </a:solidFill>
                <a:effectLst/>
                <a:uLnTx/>
                <a:uFillTx/>
                <a:latin typeface="Proxima Nova" panose="020B0604020202020204"/>
                <a:sym typeface="Arial"/>
              </a:rPr>
              <a:t>Matthew </a:t>
            </a:r>
            <a:r>
              <a:rPr lang="en-US" sz="2000" b="1" dirty="0">
                <a:solidFill>
                  <a:srgbClr val="DA7841"/>
                </a:solidFill>
                <a:latin typeface="Proxima Nova" panose="020B0604020202020204"/>
              </a:rPr>
              <a:t>Meltzer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" panose="020B0604020202020204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roxima Nova" panose="020B0604020202020204"/>
                <a:sym typeface="Arial"/>
              </a:rPr>
              <a:t>Co-Founder and Managing Partner 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" panose="020B0604020202020204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  <a:tabLst/>
              <a:defRPr/>
            </a:pPr>
            <a:r>
              <a:rPr kumimoji="0" lang="en-US" sz="2000" b="0" i="0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roxima Nova" panose="020B0604020202020204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mmeltzer@meltzerhellrung.com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roxima Nova" panose="020B0604020202020204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38674B-0A4D-1133-DC44-A1B530D6FEED}"/>
              </a:ext>
            </a:extLst>
          </p:cNvPr>
          <p:cNvSpPr txBox="1"/>
          <p:nvPr userDrawn="1"/>
        </p:nvSpPr>
        <p:spPr>
          <a:xfrm>
            <a:off x="1310172" y="3376766"/>
            <a:ext cx="6118260" cy="11858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A7841"/>
              </a:buClr>
              <a:buSzPts val="3200"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DA7841"/>
                </a:solidFill>
                <a:effectLst/>
                <a:uLnTx/>
                <a:uFillTx/>
                <a:latin typeface="Proxima Nova"/>
                <a:ea typeface="Arial"/>
                <a:cs typeface="Arial"/>
                <a:sym typeface="Arial"/>
              </a:rPr>
              <a:t>Michael </a:t>
            </a:r>
            <a:r>
              <a:rPr kumimoji="0" lang="en-US" sz="2000" b="1" i="0" u="none" strike="noStrike" kern="0" cap="none" spc="0" normalizeH="0" baseline="0" noProof="0" dirty="0" err="1">
                <a:ln>
                  <a:noFill/>
                </a:ln>
                <a:solidFill>
                  <a:srgbClr val="DA7841"/>
                </a:solidFill>
                <a:effectLst/>
                <a:uLnTx/>
                <a:uFillTx/>
                <a:latin typeface="Proxima Nova"/>
                <a:ea typeface="Arial"/>
                <a:cs typeface="Arial"/>
                <a:sym typeface="Arial"/>
              </a:rPr>
              <a:t>Turansick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DA7841"/>
              </a:solidFill>
              <a:effectLst/>
              <a:uLnTx/>
              <a:uFillTx/>
              <a:latin typeface="Proxima Nova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A7841"/>
              </a:buClr>
              <a:buSzPts val="3200"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roxima Nova"/>
                <a:ea typeface="Arial"/>
                <a:cs typeface="Arial"/>
                <a:sym typeface="Arial"/>
              </a:rPr>
              <a:t>Senior Counsel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A7841"/>
              </a:buClr>
              <a:buSzPts val="3200"/>
              <a:buFont typeface="Arial"/>
              <a:buNone/>
              <a:tabLst/>
              <a:defRPr/>
            </a:pPr>
            <a:r>
              <a:rPr kumimoji="0" lang="en-US" sz="2000" b="0" i="0" u="sng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roxima Nova"/>
                <a:ea typeface="Arial"/>
                <a:cs typeface="Arial"/>
                <a:sym typeface="Arial"/>
              </a:rPr>
              <a:t>mturansick@meltzerhellrung,com</a:t>
            </a:r>
            <a:endParaRPr kumimoji="0" lang="en-US" sz="2000" b="0" i="0" u="sng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roxima Nova"/>
              <a:ea typeface="Arial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5CDC53-05B7-4AA5-9FAF-4B638F59DD58}"/>
              </a:ext>
            </a:extLst>
          </p:cNvPr>
          <p:cNvSpPr txBox="1"/>
          <p:nvPr userDrawn="1"/>
        </p:nvSpPr>
        <p:spPr>
          <a:xfrm>
            <a:off x="1320446" y="1941971"/>
            <a:ext cx="6097712" cy="1266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A7841"/>
              </a:buClr>
              <a:buSzPts val="3200"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DA7841"/>
                </a:solidFill>
                <a:effectLst/>
                <a:uLnTx/>
                <a:uFillTx/>
                <a:latin typeface="Proxima Nova"/>
                <a:ea typeface="Arial"/>
                <a:cs typeface="Arial"/>
                <a:sym typeface="Arial"/>
              </a:rPr>
              <a:t>MATTHEW HELLRUNG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roxima Nova"/>
                <a:ea typeface="Arial"/>
                <a:cs typeface="Arial"/>
                <a:sym typeface="Arial"/>
              </a:rPr>
              <a:t>Co-Founder and Managing Partner 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  <a:tabLst/>
              <a:defRPr/>
            </a:pPr>
            <a:r>
              <a:rPr kumimoji="0" lang="en-US" sz="2000" b="0" i="0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roxima Nova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mhellrung@meltzerhellrung.com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roxima Nova"/>
              <a:ea typeface="Arial"/>
              <a:cs typeface="Arial"/>
              <a:sym typeface="Arial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C9C6DCA-0A58-9366-D2B2-5772B3E0CFFF}"/>
              </a:ext>
            </a:extLst>
          </p:cNvPr>
          <p:cNvGrpSpPr/>
          <p:nvPr userDrawn="1"/>
        </p:nvGrpSpPr>
        <p:grpSpPr>
          <a:xfrm>
            <a:off x="7847189" y="5721199"/>
            <a:ext cx="3506610" cy="400069"/>
            <a:chOff x="6307979" y="5653775"/>
            <a:chExt cx="3506610" cy="400069"/>
          </a:xfrm>
        </p:grpSpPr>
        <p:pic>
          <p:nvPicPr>
            <p:cNvPr id="12" name="Google Shape;814;p37" descr="Logo, icon&#10;&#10;Description automatically generated">
              <a:hlinkClick r:id="rId5"/>
              <a:extLst>
                <a:ext uri="{FF2B5EF4-FFF2-40B4-BE49-F238E27FC236}">
                  <a16:creationId xmlns:a16="http://schemas.microsoft.com/office/drawing/2014/main" id="{0B0ECD6A-23B6-753A-5EF0-F6A6C92B6046}"/>
                </a:ext>
              </a:extLst>
            </p:cNvPr>
            <p:cNvPicPr preferRelativeResize="0">
              <a:picLocks/>
            </p:cNvPicPr>
            <p:nvPr userDrawn="1"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9470032" y="5681531"/>
              <a:ext cx="344557" cy="3445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Google Shape;815;p37" descr="Icon&#10;&#10;Description automatically generated">
              <a:hlinkClick r:id="rId5"/>
              <a:extLst>
                <a:ext uri="{FF2B5EF4-FFF2-40B4-BE49-F238E27FC236}">
                  <a16:creationId xmlns:a16="http://schemas.microsoft.com/office/drawing/2014/main" id="{82FE8567-CBD5-BD96-8574-6B7F0C68A20F}"/>
                </a:ext>
              </a:extLst>
            </p:cNvPr>
            <p:cNvPicPr preferRelativeResize="0">
              <a:picLocks/>
            </p:cNvPicPr>
            <p:nvPr userDrawn="1"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9043931" y="5681531"/>
              <a:ext cx="344557" cy="3445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Google Shape;816;p37" descr="Icon&#10;&#10;Description automatically generated">
              <a:hlinkClick r:id="rId5"/>
              <a:extLst>
                <a:ext uri="{FF2B5EF4-FFF2-40B4-BE49-F238E27FC236}">
                  <a16:creationId xmlns:a16="http://schemas.microsoft.com/office/drawing/2014/main" id="{A2C14F7D-1914-38AA-9AE7-2958BCDBBE2B}"/>
                </a:ext>
              </a:extLst>
            </p:cNvPr>
            <p:cNvPicPr preferRelativeResize="0">
              <a:picLocks/>
            </p:cNvPicPr>
            <p:nvPr userDrawn="1"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8546225" y="5681531"/>
              <a:ext cx="344557" cy="34455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Google Shape;818;p37" descr="Icon&#10;&#10;Description automatically generated">
              <a:hlinkClick r:id="rId5"/>
              <a:extLst>
                <a:ext uri="{FF2B5EF4-FFF2-40B4-BE49-F238E27FC236}">
                  <a16:creationId xmlns:a16="http://schemas.microsoft.com/office/drawing/2014/main" id="{2BEA606C-A434-56AC-A2EC-FA857DAD6076}"/>
                </a:ext>
              </a:extLst>
            </p:cNvPr>
            <p:cNvPicPr preferRelativeResize="0">
              <a:picLocks/>
            </p:cNvPicPr>
            <p:nvPr userDrawn="1"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8048399" y="5671592"/>
              <a:ext cx="364435" cy="36443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" name="Google Shape;819;p37">
              <a:extLst>
                <a:ext uri="{FF2B5EF4-FFF2-40B4-BE49-F238E27FC236}">
                  <a16:creationId xmlns:a16="http://schemas.microsoft.com/office/drawing/2014/main" id="{1A3839AE-BD33-4F5C-ED1A-FF05BA7C6F0B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307979" y="5653775"/>
              <a:ext cx="1796787" cy="40006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>
                <a:buClr>
                  <a:srgbClr val="FFFFFF"/>
                </a:buClr>
                <a:buSzPts val="1000"/>
                <a:defRPr/>
              </a:pPr>
              <a:r>
                <a:rPr lang="en-US" sz="2000" dirty="0">
                  <a:solidFill>
                    <a:srgbClr val="FFFFFF"/>
                  </a:solidFill>
                  <a:latin typeface="Proxima Nova" panose="020B0604020202020204"/>
                </a:rPr>
                <a:t>Follow us on:</a:t>
              </a:r>
              <a:endParaRPr sz="2000" dirty="0">
                <a:latin typeface="Proxima Nova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451782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F81B6-B15E-6FFF-F64F-7BE517A500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F37386-A2BF-1746-DA4D-9074515C59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2355819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467DD5-F2A7-1EA6-8F92-FA84F31F5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Google Shape;40;g2f95e617128_0_588">
            <a:extLst>
              <a:ext uri="{FF2B5EF4-FFF2-40B4-BE49-F238E27FC236}">
                <a16:creationId xmlns:a16="http://schemas.microsoft.com/office/drawing/2014/main" id="{9F6B0FFD-76E3-1EE8-2985-39F864346586}"/>
              </a:ext>
            </a:extLst>
          </p:cNvPr>
          <p:cNvSpPr txBox="1"/>
          <p:nvPr userDrawn="1"/>
        </p:nvSpPr>
        <p:spPr>
          <a:xfrm>
            <a:off x="838200" y="6245137"/>
            <a:ext cx="60348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27A3D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rgbClr val="E27A3D"/>
                </a:solidFill>
                <a:latin typeface="Arial"/>
                <a:ea typeface="Arial"/>
                <a:cs typeface="Arial"/>
                <a:sym typeface="Arial"/>
              </a:rPr>
              <a:t>MELTZER HELLRUNG</a:t>
            </a:r>
            <a:r>
              <a:rPr lang="en-US" sz="1400" b="1" i="0" u="none" strike="noStrike" cap="none" dirty="0">
                <a:solidFill>
                  <a:srgbClr val="5A5B64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-US" sz="900" b="1" i="0" u="none" strike="noStrike" cap="none" dirty="0">
                <a:solidFill>
                  <a:srgbClr val="5A5B64"/>
                </a:solidFill>
                <a:latin typeface="Proxima Nova"/>
                <a:ea typeface="Proxima Nova"/>
                <a:cs typeface="Proxima Nova"/>
                <a:sym typeface="Proxima Nova"/>
              </a:rPr>
              <a:t>IMMIGRATION SOLUTIONS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610940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B0274-75D1-646F-02DF-C165CEB42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PH"/>
          </a:p>
        </p:txBody>
      </p:sp>
      <p:sp>
        <p:nvSpPr>
          <p:cNvPr id="3" name="Google Shape;40;g2f95e617128_0_588">
            <a:extLst>
              <a:ext uri="{FF2B5EF4-FFF2-40B4-BE49-F238E27FC236}">
                <a16:creationId xmlns:a16="http://schemas.microsoft.com/office/drawing/2014/main" id="{FE2F4C63-CE0C-4B30-65EE-DFBC66E533CB}"/>
              </a:ext>
            </a:extLst>
          </p:cNvPr>
          <p:cNvSpPr txBox="1"/>
          <p:nvPr userDrawn="1"/>
        </p:nvSpPr>
        <p:spPr>
          <a:xfrm>
            <a:off x="838200" y="6200375"/>
            <a:ext cx="60348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27A3D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rgbClr val="E27A3D"/>
                </a:solidFill>
                <a:latin typeface="Arial"/>
                <a:ea typeface="Arial"/>
                <a:cs typeface="Arial"/>
                <a:sym typeface="Arial"/>
              </a:rPr>
              <a:t>MELTZER HELLRUNG</a:t>
            </a:r>
            <a:r>
              <a:rPr lang="en-US" sz="1400" b="1" i="0" u="none" strike="noStrike" cap="none" dirty="0">
                <a:solidFill>
                  <a:srgbClr val="5A5B64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-US" sz="900" b="1" i="0" u="none" strike="noStrike" cap="none" dirty="0">
                <a:solidFill>
                  <a:srgbClr val="5A5B64"/>
                </a:solidFill>
                <a:latin typeface="Proxima Nova"/>
                <a:ea typeface="Proxima Nova"/>
                <a:cs typeface="Proxima Nova"/>
                <a:sym typeface="Proxima Nova"/>
              </a:rPr>
              <a:t>IMMIGRATION SOLUTIONS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349347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2f95e617128_0_595"/>
          <p:cNvSpPr txBox="1">
            <a:spLocks noGrp="1"/>
          </p:cNvSpPr>
          <p:nvPr>
            <p:ph type="title"/>
          </p:nvPr>
        </p:nvSpPr>
        <p:spPr>
          <a:xfrm>
            <a:off x="838200" y="384725"/>
            <a:ext cx="10515600" cy="8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g2f95e617128_0_595"/>
          <p:cNvSpPr txBox="1">
            <a:spLocks noGrp="1"/>
          </p:cNvSpPr>
          <p:nvPr>
            <p:ph type="body" idx="1"/>
          </p:nvPr>
        </p:nvSpPr>
        <p:spPr>
          <a:xfrm>
            <a:off x="838200" y="1268856"/>
            <a:ext cx="10515600" cy="46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g2f95e617128_0_595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g2f95e617128_0_595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" name="Google Shape;40;g2f95e617128_0_588">
            <a:extLst>
              <a:ext uri="{FF2B5EF4-FFF2-40B4-BE49-F238E27FC236}">
                <a16:creationId xmlns:a16="http://schemas.microsoft.com/office/drawing/2014/main" id="{5CA76A6D-4BBB-B711-BFDB-9C469D0699BF}"/>
              </a:ext>
            </a:extLst>
          </p:cNvPr>
          <p:cNvSpPr txBox="1"/>
          <p:nvPr userDrawn="1"/>
        </p:nvSpPr>
        <p:spPr>
          <a:xfrm>
            <a:off x="838190" y="6241874"/>
            <a:ext cx="60348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27A3D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rgbClr val="E27A3D"/>
                </a:solidFill>
                <a:latin typeface="Arial"/>
                <a:ea typeface="Arial"/>
                <a:cs typeface="Arial"/>
                <a:sym typeface="Arial"/>
              </a:rPr>
              <a:t>MELTZER HELLRUNG</a:t>
            </a:r>
            <a:r>
              <a:rPr lang="en-US" sz="1400" b="1" i="0" u="none" strike="noStrike" cap="none" dirty="0">
                <a:solidFill>
                  <a:srgbClr val="5A5B64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-US" sz="900" b="1" i="0" u="none" strike="noStrike" cap="none" dirty="0">
                <a:solidFill>
                  <a:srgbClr val="5A5B64"/>
                </a:solidFill>
                <a:latin typeface="Proxima Nova"/>
                <a:ea typeface="Proxima Nova"/>
                <a:cs typeface="Proxima Nova"/>
                <a:sym typeface="Proxima Nova"/>
              </a:rPr>
              <a:t>IMMIGRATION SOLUTIONS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01847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f95e617128_0_412"/>
          <p:cNvSpPr txBox="1">
            <a:spLocks noGrp="1"/>
          </p:cNvSpPr>
          <p:nvPr>
            <p:ph type="title"/>
          </p:nvPr>
        </p:nvSpPr>
        <p:spPr>
          <a:xfrm>
            <a:off x="838200" y="806557"/>
            <a:ext cx="7182300" cy="52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g2f95e617128_0_412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8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g2f95e617128_0_412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" name="Google Shape;40;g2f95e617128_0_588">
            <a:extLst>
              <a:ext uri="{FF2B5EF4-FFF2-40B4-BE49-F238E27FC236}">
                <a16:creationId xmlns:a16="http://schemas.microsoft.com/office/drawing/2014/main" id="{FE433492-0DD5-A7CE-5F83-796103C2D47B}"/>
              </a:ext>
            </a:extLst>
          </p:cNvPr>
          <p:cNvSpPr txBox="1"/>
          <p:nvPr userDrawn="1"/>
        </p:nvSpPr>
        <p:spPr>
          <a:xfrm>
            <a:off x="838200" y="6245137"/>
            <a:ext cx="60348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27A3D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rgbClr val="E27A3D"/>
                </a:solidFill>
                <a:latin typeface="Arial"/>
                <a:ea typeface="Arial"/>
                <a:cs typeface="Arial"/>
                <a:sym typeface="Arial"/>
              </a:rPr>
              <a:t>MELTZER HELLRUNG</a:t>
            </a:r>
            <a:r>
              <a:rPr lang="en-US" sz="1400" b="1" i="0" u="none" strike="noStrike" cap="none" dirty="0">
                <a:solidFill>
                  <a:srgbClr val="5A5B64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-US" sz="900" b="1" i="0" u="none" strike="noStrike" cap="none" dirty="0">
                <a:solidFill>
                  <a:srgbClr val="5A5B64"/>
                </a:solidFill>
                <a:latin typeface="Proxima Nova"/>
                <a:ea typeface="Proxima Nova"/>
                <a:cs typeface="Proxima Nova"/>
                <a:sym typeface="Proxima Nova"/>
              </a:rPr>
              <a:t>IMMIGRATION SOLUTIONS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729420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1410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77"/>
          <p:cNvSpPr txBox="1">
            <a:spLocks noGrp="1"/>
          </p:cNvSpPr>
          <p:nvPr>
            <p:ph type="title"/>
          </p:nvPr>
        </p:nvSpPr>
        <p:spPr>
          <a:xfrm>
            <a:off x="838200" y="806557"/>
            <a:ext cx="7182394" cy="5254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77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4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0" name="Google Shape;250;p77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3846628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2f95e617128_0_368"/>
          <p:cNvSpPr txBox="1">
            <a:spLocks noGrp="1"/>
          </p:cNvSpPr>
          <p:nvPr>
            <p:ph type="title"/>
          </p:nvPr>
        </p:nvSpPr>
        <p:spPr>
          <a:xfrm>
            <a:off x="838200" y="806557"/>
            <a:ext cx="7182300" cy="52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4" name="Google Shape;34;g2f95e617128_0_368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800" b="0" i="0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>
            <a:endParaRPr lang="en-US" dirty="0"/>
          </a:p>
        </p:txBody>
      </p:sp>
      <p:sp>
        <p:nvSpPr>
          <p:cNvPr id="35" name="Google Shape;35;g2f95e617128_0_368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34FF8E29-3CA8-4CC0-890E-EF63C8C838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327451"/>
      </p:ext>
    </p:extLst>
  </p:cSld>
  <p:clrMapOvr>
    <a:masterClrMapping/>
  </p:clrMapOvr>
  <p:hf sldNum="0"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1_Title 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2f95e617128_0_368"/>
          <p:cNvSpPr txBox="1">
            <a:spLocks noGrp="1" noRot="1" noMove="1" noResize="1" noEditPoints="1" noAdjustHandles="1" noChangeArrowheads="1" noChangeShapeType="1"/>
          </p:cNvSpPr>
          <p:nvPr>
            <p:ph type="title" hasCustomPrompt="1"/>
          </p:nvPr>
        </p:nvSpPr>
        <p:spPr>
          <a:xfrm>
            <a:off x="838200" y="806557"/>
            <a:ext cx="7182300" cy="52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roxima Nova"/>
                <a:ea typeface="Arial"/>
                <a:cs typeface="Arial"/>
                <a:sym typeface="Arial"/>
              </a:rPr>
              <a:t>INTRODUCTION</a:t>
            </a:r>
            <a:endParaRPr dirty="0"/>
          </a:p>
        </p:txBody>
      </p:sp>
      <p:sp>
        <p:nvSpPr>
          <p:cNvPr id="34" name="Google Shape;34;g2f95e617128_0_368"/>
          <p:cNvSpPr txBox="1">
            <a:spLocks noGrp="1" noRot="1" noMove="1" noResize="1" noEditPoints="1" noAdjustHandles="1" noChangeArrowheads="1" noChangeShapeType="1"/>
          </p:cNvSpPr>
          <p:nvPr>
            <p:ph type="ftr" idx="11"/>
          </p:nvPr>
        </p:nvSpPr>
        <p:spPr>
          <a:xfrm>
            <a:off x="6872990" y="6245137"/>
            <a:ext cx="4255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800" b="0" i="0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>
            <a:endParaRPr lang="en-US" dirty="0"/>
          </a:p>
        </p:txBody>
      </p:sp>
      <p:pic>
        <p:nvPicPr>
          <p:cNvPr id="2" name="Google Shape;375;g2f95e617128_0_280" descr="Icon">
            <a:extLst>
              <a:ext uri="{FF2B5EF4-FFF2-40B4-BE49-F238E27FC236}">
                <a16:creationId xmlns:a16="http://schemas.microsoft.com/office/drawing/2014/main" id="{4FBE6094-4480-45B3-6005-BC9B507E3C2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 preferRelativeResize="0">
            <a:picLocks noGrp="1" noRot="1" noMove="1" noResize="1" noEditPoints="1" noAdjustHandles="1" noChangeArrowheads="1" noChangeShapeType="1" noCrop="1"/>
          </p:cNvPicPr>
          <p:nvPr userDrawn="1"/>
        </p:nvPicPr>
        <p:blipFill rotWithShape="1">
          <a:blip r:embed="rId2">
            <a:alphaModFix amt="5000"/>
          </a:blip>
          <a:srcRect/>
          <a:stretch/>
        </p:blipFill>
        <p:spPr>
          <a:xfrm>
            <a:off x="-916533" y="113667"/>
            <a:ext cx="6496596" cy="6496596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g2f95e617128_0_368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34FF8E29-3CA8-4CC0-890E-EF63C8C838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902779"/>
      </p:ext>
    </p:extLst>
  </p:cSld>
  <p:clrMapOvr>
    <a:masterClrMapping/>
  </p:clrMapOvr>
  <p:hf sldNum="0"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85E49-2F46-7189-4340-B88F8AFE09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67F564-626B-F4A8-DF43-8D580F7AA8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Proxima Nova" panose="020B0604020202020204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ED35D-1BDF-E730-1D53-F3D55683B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roxima Nova" panose="020B0604020202020204"/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C7FC21-56A1-773F-C94F-B8C52CED7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1F412-0438-3061-04D1-9208DA3CA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FF8E29-3CA8-4CC0-890E-EF63C8C838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36867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Title Slide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71"/>
          <p:cNvSpPr txBox="1">
            <a:spLocks noGrp="1"/>
          </p:cNvSpPr>
          <p:nvPr>
            <p:ph type="ctrTitle"/>
          </p:nvPr>
        </p:nvSpPr>
        <p:spPr>
          <a:xfrm>
            <a:off x="838200" y="2299063"/>
            <a:ext cx="10515600" cy="189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Arial"/>
              <a:buNone/>
              <a:defRPr sz="6000">
                <a:latin typeface="Proxima Nova" panose="020B060402020202020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2" name="Google Shape;22;p71"/>
          <p:cNvSpPr txBox="1">
            <a:spLocks noGrp="1"/>
          </p:cNvSpPr>
          <p:nvPr>
            <p:ph type="subTitle" idx="1"/>
          </p:nvPr>
        </p:nvSpPr>
        <p:spPr>
          <a:xfrm>
            <a:off x="838200" y="4287838"/>
            <a:ext cx="105156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latin typeface="Proxima Nova" panose="020B0604020202020204" charset="0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 dirty="0"/>
          </a:p>
        </p:txBody>
      </p:sp>
      <p:sp>
        <p:nvSpPr>
          <p:cNvPr id="23" name="Google Shape;23;p71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4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24" name="Google Shape;24;p71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3003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F961F-388B-2C2B-AE50-097A2F3B4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A2CF50-CD11-0007-5425-E2AF2A0CFD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Proxima Nova" panose="020B0604020202020204"/>
              </a:defRPr>
            </a:lvl1pPr>
            <a:lvl2pPr>
              <a:defRPr>
                <a:latin typeface="Proxima Nova" panose="020B0604020202020204"/>
              </a:defRPr>
            </a:lvl2pPr>
            <a:lvl3pPr>
              <a:defRPr>
                <a:latin typeface="Proxima Nova" panose="020B0604020202020204"/>
              </a:defRPr>
            </a:lvl3pPr>
            <a:lvl4pPr>
              <a:defRPr>
                <a:latin typeface="Proxima Nova" panose="020B0604020202020204"/>
              </a:defRPr>
            </a:lvl4pPr>
            <a:lvl5pPr>
              <a:defRPr>
                <a:latin typeface="Proxima Nova" panose="020B0604020202020204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370308-C538-EA08-2972-91A6EF62E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roxima Nova" panose="020B0604020202020204"/>
              </a:defRPr>
            </a:lvl1pPr>
          </a:lstStyle>
          <a:p>
            <a:fld id="{B7B1BA1A-B4F7-467F-8DEE-A65E9FF29886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714B54-C044-5E16-A5EA-7AEEF4673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38D0D7-8544-F51B-FB00-A934002D1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FF8E29-3CA8-4CC0-890E-EF63C8C838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468556"/>
      </p:ext>
    </p:extLst>
  </p:cSld>
  <p:clrMapOvr>
    <a:masterClrMapping/>
  </p:clrMapOvr>
  <p:hf sldNum="0"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2_Title 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g2f95e617128_0_368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800" b="0" i="0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>
            <a:endParaRPr lang="en-US" dirty="0"/>
          </a:p>
        </p:txBody>
      </p:sp>
      <p:sp>
        <p:nvSpPr>
          <p:cNvPr id="35" name="Google Shape;35;g2f95e617128_0_368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34FF8E29-3CA8-4CC0-890E-EF63C8C8387D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oogle Shape;549;p9">
            <a:extLst>
              <a:ext uri="{FF2B5EF4-FFF2-40B4-BE49-F238E27FC236}">
                <a16:creationId xmlns:a16="http://schemas.microsoft.com/office/drawing/2014/main" id="{004AFE71-14D1-A655-5A9F-E329B962F624}"/>
              </a:ext>
            </a:extLst>
          </p:cNvPr>
          <p:cNvGrpSpPr>
            <a:grpSpLocks noGrp="1" noUngrp="1" noRot="1" noMove="1" noResize="1"/>
          </p:cNvGrpSpPr>
          <p:nvPr userDrawn="1"/>
        </p:nvGrpSpPr>
        <p:grpSpPr>
          <a:xfrm>
            <a:off x="-282400" y="382498"/>
            <a:ext cx="4893454" cy="6227818"/>
            <a:chOff x="-282400" y="382498"/>
            <a:chExt cx="4893454" cy="6227818"/>
          </a:xfrm>
        </p:grpSpPr>
        <p:sp>
          <p:nvSpPr>
            <p:cNvPr id="3" name="Google Shape;550;p9">
              <a:extLst>
                <a:ext uri="{FF2B5EF4-FFF2-40B4-BE49-F238E27FC236}">
                  <a16:creationId xmlns:a16="http://schemas.microsoft.com/office/drawing/2014/main" id="{165BECBB-FB47-59E8-A738-C50B5D669E4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282400" y="382498"/>
              <a:ext cx="4228907" cy="5560106"/>
            </a:xfrm>
            <a:custGeom>
              <a:avLst/>
              <a:gdLst/>
              <a:ahLst/>
              <a:cxnLst/>
              <a:rect l="l" t="t" r="r" b="b"/>
              <a:pathLst>
                <a:path w="4228907" h="5560106" extrusionOk="0">
                  <a:moveTo>
                    <a:pt x="1106616" y="0"/>
                  </a:moveTo>
                  <a:lnTo>
                    <a:pt x="4159683" y="0"/>
                  </a:lnTo>
                  <a:cubicBezTo>
                    <a:pt x="4216720" y="42534"/>
                    <a:pt x="4229029" y="100546"/>
                    <a:pt x="4228907" y="169161"/>
                  </a:cubicBezTo>
                  <a:cubicBezTo>
                    <a:pt x="4227689" y="1910010"/>
                    <a:pt x="4227932" y="3650737"/>
                    <a:pt x="4227932" y="5391586"/>
                  </a:cubicBezTo>
                  <a:cubicBezTo>
                    <a:pt x="4227932" y="5401701"/>
                    <a:pt x="4228054" y="5411816"/>
                    <a:pt x="4227932" y="5421932"/>
                  </a:cubicBezTo>
                  <a:cubicBezTo>
                    <a:pt x="4225617" y="5522600"/>
                    <a:pt x="4187957" y="5559894"/>
                    <a:pt x="4086071" y="5560015"/>
                  </a:cubicBezTo>
                  <a:cubicBezTo>
                    <a:pt x="2770806" y="5560137"/>
                    <a:pt x="1455664" y="5560137"/>
                    <a:pt x="140399" y="5560015"/>
                  </a:cubicBezTo>
                  <a:cubicBezTo>
                    <a:pt x="34368" y="5560015"/>
                    <a:pt x="0" y="5524428"/>
                    <a:pt x="0" y="5416813"/>
                  </a:cubicBezTo>
                  <a:cubicBezTo>
                    <a:pt x="0" y="4004293"/>
                    <a:pt x="0" y="2591773"/>
                    <a:pt x="0" y="1179253"/>
                  </a:cubicBezTo>
                  <a:cubicBezTo>
                    <a:pt x="0" y="1157681"/>
                    <a:pt x="0" y="1136110"/>
                    <a:pt x="0" y="1109176"/>
                  </a:cubicBezTo>
                  <a:cubicBezTo>
                    <a:pt x="29372" y="1109176"/>
                    <a:pt x="51187" y="1109176"/>
                    <a:pt x="73003" y="1109176"/>
                  </a:cubicBezTo>
                  <a:cubicBezTo>
                    <a:pt x="314191" y="1109054"/>
                    <a:pt x="555380" y="1110760"/>
                    <a:pt x="796447" y="1108079"/>
                  </a:cubicBezTo>
                  <a:cubicBezTo>
                    <a:pt x="956467" y="1106251"/>
                    <a:pt x="1103326" y="971092"/>
                    <a:pt x="1106251" y="814484"/>
                  </a:cubicBezTo>
                  <a:cubicBezTo>
                    <a:pt x="1111369" y="543071"/>
                    <a:pt x="1106982" y="271535"/>
                    <a:pt x="1106616" y="122"/>
                  </a:cubicBezTo>
                  <a:close/>
                  <a:moveTo>
                    <a:pt x="1774852" y="1777167"/>
                  </a:moveTo>
                  <a:cubicBezTo>
                    <a:pt x="1991422" y="1777167"/>
                    <a:pt x="2207870" y="1777411"/>
                    <a:pt x="2424440" y="1777167"/>
                  </a:cubicBezTo>
                  <a:cubicBezTo>
                    <a:pt x="2507680" y="1777167"/>
                    <a:pt x="2555333" y="1736705"/>
                    <a:pt x="2555089" y="1667846"/>
                  </a:cubicBezTo>
                  <a:cubicBezTo>
                    <a:pt x="2554845" y="1599962"/>
                    <a:pt x="2505730" y="1557185"/>
                    <a:pt x="2423831" y="1557063"/>
                  </a:cubicBezTo>
                  <a:cubicBezTo>
                    <a:pt x="1994834" y="1556575"/>
                    <a:pt x="1565838" y="1556697"/>
                    <a:pt x="1136841" y="1557063"/>
                  </a:cubicBezTo>
                  <a:cubicBezTo>
                    <a:pt x="1052382" y="1557063"/>
                    <a:pt x="1000708" y="1602278"/>
                    <a:pt x="1002780" y="1671502"/>
                  </a:cubicBezTo>
                  <a:cubicBezTo>
                    <a:pt x="1004730" y="1739142"/>
                    <a:pt x="1052504" y="1777167"/>
                    <a:pt x="1137450" y="1777167"/>
                  </a:cubicBezTo>
                  <a:cubicBezTo>
                    <a:pt x="1349877" y="1777411"/>
                    <a:pt x="1562425" y="1777167"/>
                    <a:pt x="1774852" y="1777167"/>
                  </a:cubicBezTo>
                  <a:close/>
                  <a:moveTo>
                    <a:pt x="1782652" y="3561647"/>
                  </a:moveTo>
                  <a:cubicBezTo>
                    <a:pt x="1565716" y="3561647"/>
                    <a:pt x="1348902" y="3561403"/>
                    <a:pt x="1131966" y="3561769"/>
                  </a:cubicBezTo>
                  <a:cubicBezTo>
                    <a:pt x="1051651" y="3561891"/>
                    <a:pt x="1004730" y="3600647"/>
                    <a:pt x="1002780" y="3666458"/>
                  </a:cubicBezTo>
                  <a:cubicBezTo>
                    <a:pt x="1000708" y="3733855"/>
                    <a:pt x="1050676" y="3780898"/>
                    <a:pt x="1131113" y="3781142"/>
                  </a:cubicBezTo>
                  <a:cubicBezTo>
                    <a:pt x="1562791" y="3781995"/>
                    <a:pt x="1994590" y="3781995"/>
                    <a:pt x="2426268" y="3781142"/>
                  </a:cubicBezTo>
                  <a:cubicBezTo>
                    <a:pt x="2508533" y="3781020"/>
                    <a:pt x="2556430" y="3736170"/>
                    <a:pt x="2554967" y="3667434"/>
                  </a:cubicBezTo>
                  <a:cubicBezTo>
                    <a:pt x="2553627" y="3600403"/>
                    <a:pt x="2507924" y="3562012"/>
                    <a:pt x="2427000" y="3561891"/>
                  </a:cubicBezTo>
                  <a:cubicBezTo>
                    <a:pt x="2212136" y="3561525"/>
                    <a:pt x="1997272" y="3561769"/>
                    <a:pt x="1782408" y="3561769"/>
                  </a:cubicBezTo>
                  <a:close/>
                  <a:moveTo>
                    <a:pt x="1781433" y="4560770"/>
                  </a:moveTo>
                  <a:cubicBezTo>
                    <a:pt x="1562913" y="4560770"/>
                    <a:pt x="1344271" y="4560283"/>
                    <a:pt x="1125751" y="4561014"/>
                  </a:cubicBezTo>
                  <a:cubicBezTo>
                    <a:pt x="1039707" y="4561379"/>
                    <a:pt x="989252" y="4620610"/>
                    <a:pt x="1006801" y="4697025"/>
                  </a:cubicBezTo>
                  <a:cubicBezTo>
                    <a:pt x="1019720" y="4753331"/>
                    <a:pt x="1061523" y="4780875"/>
                    <a:pt x="1136353" y="4780875"/>
                  </a:cubicBezTo>
                  <a:cubicBezTo>
                    <a:pt x="1563400" y="4780997"/>
                    <a:pt x="1990447" y="4780997"/>
                    <a:pt x="2417372" y="4780875"/>
                  </a:cubicBezTo>
                  <a:cubicBezTo>
                    <a:pt x="2505243" y="4780875"/>
                    <a:pt x="2554602" y="4741388"/>
                    <a:pt x="2555089" y="4671554"/>
                  </a:cubicBezTo>
                  <a:cubicBezTo>
                    <a:pt x="2555577" y="4601476"/>
                    <a:pt x="2506096" y="4560892"/>
                    <a:pt x="2418956" y="4560770"/>
                  </a:cubicBezTo>
                  <a:cubicBezTo>
                    <a:pt x="2206407" y="4560527"/>
                    <a:pt x="1993981" y="4560770"/>
                    <a:pt x="1781433" y="4560770"/>
                  </a:cubicBezTo>
                  <a:close/>
                  <a:moveTo>
                    <a:pt x="1781798" y="2778606"/>
                  </a:moveTo>
                  <a:lnTo>
                    <a:pt x="1781798" y="2778362"/>
                  </a:lnTo>
                  <a:cubicBezTo>
                    <a:pt x="1998612" y="2778362"/>
                    <a:pt x="2215548" y="2779337"/>
                    <a:pt x="2432362" y="2777875"/>
                  </a:cubicBezTo>
                  <a:cubicBezTo>
                    <a:pt x="2509874" y="2777387"/>
                    <a:pt x="2553261" y="2737291"/>
                    <a:pt x="2555089" y="2672454"/>
                  </a:cubicBezTo>
                  <a:cubicBezTo>
                    <a:pt x="2557039" y="2605058"/>
                    <a:pt x="2512433" y="2563011"/>
                    <a:pt x="2433459" y="2558136"/>
                  </a:cubicBezTo>
                  <a:cubicBezTo>
                    <a:pt x="2421393" y="2557405"/>
                    <a:pt x="2409206" y="2557770"/>
                    <a:pt x="2397018" y="2557770"/>
                  </a:cubicBezTo>
                  <a:cubicBezTo>
                    <a:pt x="1985572" y="2557770"/>
                    <a:pt x="1574247" y="2557649"/>
                    <a:pt x="1162800" y="2558136"/>
                  </a:cubicBezTo>
                  <a:cubicBezTo>
                    <a:pt x="1134647" y="2558136"/>
                    <a:pt x="1105276" y="2558502"/>
                    <a:pt x="1078585" y="2566423"/>
                  </a:cubicBezTo>
                  <a:cubicBezTo>
                    <a:pt x="1025083" y="2582145"/>
                    <a:pt x="1000220" y="2622851"/>
                    <a:pt x="1004120" y="2677329"/>
                  </a:cubicBezTo>
                  <a:cubicBezTo>
                    <a:pt x="1007776" y="2729125"/>
                    <a:pt x="1036660" y="2764225"/>
                    <a:pt x="1089066" y="2774219"/>
                  </a:cubicBezTo>
                  <a:cubicBezTo>
                    <a:pt x="1112710" y="2778728"/>
                    <a:pt x="1137450" y="2778362"/>
                    <a:pt x="1161703" y="2778362"/>
                  </a:cubicBezTo>
                  <a:cubicBezTo>
                    <a:pt x="1368402" y="2778606"/>
                    <a:pt x="1575100" y="2778484"/>
                    <a:pt x="1781798" y="2778484"/>
                  </a:cubicBezTo>
                  <a:close/>
                  <a:moveTo>
                    <a:pt x="3262812" y="2710479"/>
                  </a:moveTo>
                  <a:cubicBezTo>
                    <a:pt x="3240509" y="2683179"/>
                    <a:pt x="3222228" y="2659535"/>
                    <a:pt x="3202484" y="2637110"/>
                  </a:cubicBezTo>
                  <a:cubicBezTo>
                    <a:pt x="3155806" y="2584339"/>
                    <a:pt x="3096332" y="2576173"/>
                    <a:pt x="3046485" y="2614929"/>
                  </a:cubicBezTo>
                  <a:cubicBezTo>
                    <a:pt x="2996761" y="2653685"/>
                    <a:pt x="2988961" y="2714379"/>
                    <a:pt x="3030032" y="2771294"/>
                  </a:cubicBezTo>
                  <a:cubicBezTo>
                    <a:pt x="3070372" y="2827112"/>
                    <a:pt x="3113638" y="2880737"/>
                    <a:pt x="3155928" y="2935092"/>
                  </a:cubicBezTo>
                  <a:cubicBezTo>
                    <a:pt x="3225762" y="3024670"/>
                    <a:pt x="3298277" y="3024426"/>
                    <a:pt x="3367989" y="2934849"/>
                  </a:cubicBezTo>
                  <a:cubicBezTo>
                    <a:pt x="3478772" y="2792622"/>
                    <a:pt x="3589434" y="2650273"/>
                    <a:pt x="3700096" y="2507924"/>
                  </a:cubicBezTo>
                  <a:cubicBezTo>
                    <a:pt x="3756036" y="2435896"/>
                    <a:pt x="3813195" y="2364844"/>
                    <a:pt x="3867185" y="2291476"/>
                  </a:cubicBezTo>
                  <a:cubicBezTo>
                    <a:pt x="3908135" y="2235657"/>
                    <a:pt x="3898629" y="2174477"/>
                    <a:pt x="3847563" y="2135477"/>
                  </a:cubicBezTo>
                  <a:cubicBezTo>
                    <a:pt x="3800885" y="2099768"/>
                    <a:pt x="3738364" y="2107690"/>
                    <a:pt x="3695586" y="2155708"/>
                  </a:cubicBezTo>
                  <a:cubicBezTo>
                    <a:pt x="3680839" y="2172283"/>
                    <a:pt x="3667677" y="2190442"/>
                    <a:pt x="3654027" y="2207992"/>
                  </a:cubicBezTo>
                  <a:cubicBezTo>
                    <a:pt x="3524841" y="2373862"/>
                    <a:pt x="3395654" y="2539855"/>
                    <a:pt x="3262812" y="2710479"/>
                  </a:cubicBezTo>
                  <a:close/>
                  <a:moveTo>
                    <a:pt x="3261958" y="3712771"/>
                  </a:moveTo>
                  <a:cubicBezTo>
                    <a:pt x="3240021" y="3684862"/>
                    <a:pt x="3223203" y="3662437"/>
                    <a:pt x="3205165" y="3640987"/>
                  </a:cubicBezTo>
                  <a:cubicBezTo>
                    <a:pt x="3159828" y="3586997"/>
                    <a:pt x="3093894" y="3577369"/>
                    <a:pt x="3044535" y="3617100"/>
                  </a:cubicBezTo>
                  <a:cubicBezTo>
                    <a:pt x="2996151" y="3655977"/>
                    <a:pt x="2989692" y="3716792"/>
                    <a:pt x="3031007" y="3774073"/>
                  </a:cubicBezTo>
                  <a:cubicBezTo>
                    <a:pt x="3068910" y="3826479"/>
                    <a:pt x="3109982" y="3876691"/>
                    <a:pt x="3149591" y="3927878"/>
                  </a:cubicBezTo>
                  <a:cubicBezTo>
                    <a:pt x="3227956" y="4029034"/>
                    <a:pt x="3294499" y="4029887"/>
                    <a:pt x="3372498" y="3929950"/>
                  </a:cubicBezTo>
                  <a:cubicBezTo>
                    <a:pt x="3488279" y="3781630"/>
                    <a:pt x="3603693" y="3633065"/>
                    <a:pt x="3719108" y="3484501"/>
                  </a:cubicBezTo>
                  <a:cubicBezTo>
                    <a:pt x="3769929" y="3419054"/>
                    <a:pt x="3822213" y="3354461"/>
                    <a:pt x="3870354" y="3287065"/>
                  </a:cubicBezTo>
                  <a:cubicBezTo>
                    <a:pt x="3908135" y="3234171"/>
                    <a:pt x="3896800" y="3173600"/>
                    <a:pt x="3847929" y="3136306"/>
                  </a:cubicBezTo>
                  <a:cubicBezTo>
                    <a:pt x="3801617" y="3100963"/>
                    <a:pt x="3743605" y="3106447"/>
                    <a:pt x="3700583" y="3151053"/>
                  </a:cubicBezTo>
                  <a:cubicBezTo>
                    <a:pt x="3688030" y="3164094"/>
                    <a:pt x="3677305" y="3178962"/>
                    <a:pt x="3666093" y="3193343"/>
                  </a:cubicBezTo>
                  <a:cubicBezTo>
                    <a:pt x="3533128" y="3364089"/>
                    <a:pt x="3400286" y="3534835"/>
                    <a:pt x="3261837" y="3712771"/>
                  </a:cubicBezTo>
                  <a:close/>
                  <a:moveTo>
                    <a:pt x="3262324" y="4712625"/>
                  </a:moveTo>
                  <a:cubicBezTo>
                    <a:pt x="3240387" y="4685569"/>
                    <a:pt x="3223325" y="4663510"/>
                    <a:pt x="3205165" y="4642304"/>
                  </a:cubicBezTo>
                  <a:cubicBezTo>
                    <a:pt x="3160072" y="4589776"/>
                    <a:pt x="3097794" y="4579051"/>
                    <a:pt x="3049288" y="4614882"/>
                  </a:cubicBezTo>
                  <a:cubicBezTo>
                    <a:pt x="2996517" y="4653760"/>
                    <a:pt x="2988229" y="4716891"/>
                    <a:pt x="3031495" y="4775756"/>
                  </a:cubicBezTo>
                  <a:cubicBezTo>
                    <a:pt x="3075857" y="4836084"/>
                    <a:pt x="3121682" y="4895558"/>
                    <a:pt x="3169456" y="4953205"/>
                  </a:cubicBezTo>
                  <a:cubicBezTo>
                    <a:pt x="3226249" y="5021698"/>
                    <a:pt x="3299983" y="5022185"/>
                    <a:pt x="3354705" y="4952473"/>
                  </a:cubicBezTo>
                  <a:cubicBezTo>
                    <a:pt x="3524841" y="4735903"/>
                    <a:pt x="3693880" y="4518480"/>
                    <a:pt x="3862066" y="4300326"/>
                  </a:cubicBezTo>
                  <a:cubicBezTo>
                    <a:pt x="3907769" y="4241095"/>
                    <a:pt x="3901066" y="4178451"/>
                    <a:pt x="3850488" y="4138598"/>
                  </a:cubicBezTo>
                  <a:cubicBezTo>
                    <a:pt x="3798326" y="4097527"/>
                    <a:pt x="3733611" y="4108739"/>
                    <a:pt x="3686202" y="4168458"/>
                  </a:cubicBezTo>
                  <a:cubicBezTo>
                    <a:pt x="3639646" y="4227201"/>
                    <a:pt x="3594431" y="4286919"/>
                    <a:pt x="3548362" y="4346028"/>
                  </a:cubicBezTo>
                  <a:cubicBezTo>
                    <a:pt x="3454276" y="4466805"/>
                    <a:pt x="3359945" y="4587583"/>
                    <a:pt x="3262446" y="4712504"/>
                  </a:cubicBezTo>
                  <a:close/>
                  <a:moveTo>
                    <a:pt x="3262568" y="1710137"/>
                  </a:moveTo>
                  <a:cubicBezTo>
                    <a:pt x="3239046" y="1681252"/>
                    <a:pt x="3221984" y="1658949"/>
                    <a:pt x="3203459" y="1637987"/>
                  </a:cubicBezTo>
                  <a:cubicBezTo>
                    <a:pt x="3157269" y="1585459"/>
                    <a:pt x="3096210" y="1576319"/>
                    <a:pt x="3047704" y="1613734"/>
                  </a:cubicBezTo>
                  <a:cubicBezTo>
                    <a:pt x="2995420" y="1654074"/>
                    <a:pt x="2988717" y="1715377"/>
                    <a:pt x="3032713" y="1774852"/>
                  </a:cubicBezTo>
                  <a:cubicBezTo>
                    <a:pt x="3074882" y="1831889"/>
                    <a:pt x="3118513" y="1887707"/>
                    <a:pt x="3162997" y="1942916"/>
                  </a:cubicBezTo>
                  <a:cubicBezTo>
                    <a:pt x="3227346" y="2022622"/>
                    <a:pt x="3299496" y="2020915"/>
                    <a:pt x="3363845" y="1938650"/>
                  </a:cubicBezTo>
                  <a:cubicBezTo>
                    <a:pt x="3448792" y="1830182"/>
                    <a:pt x="3533007" y="1721227"/>
                    <a:pt x="3617587" y="1612515"/>
                  </a:cubicBezTo>
                  <a:cubicBezTo>
                    <a:pt x="3698511" y="1508557"/>
                    <a:pt x="3779679" y="1404964"/>
                    <a:pt x="3860238" y="1300762"/>
                  </a:cubicBezTo>
                  <a:cubicBezTo>
                    <a:pt x="3893022" y="1258349"/>
                    <a:pt x="3900213" y="1212281"/>
                    <a:pt x="3870110" y="1165603"/>
                  </a:cubicBezTo>
                  <a:cubicBezTo>
                    <a:pt x="3844395" y="1125872"/>
                    <a:pt x="3803932" y="1106860"/>
                    <a:pt x="3760058" y="1120266"/>
                  </a:cubicBezTo>
                  <a:cubicBezTo>
                    <a:pt x="3729833" y="1129650"/>
                    <a:pt x="3698877" y="1152197"/>
                    <a:pt x="3678889" y="1177303"/>
                  </a:cubicBezTo>
                  <a:cubicBezTo>
                    <a:pt x="3540197" y="1351583"/>
                    <a:pt x="3404186" y="1527935"/>
                    <a:pt x="3262568" y="1709893"/>
                  </a:cubicBezTo>
                  <a:close/>
                  <a:moveTo>
                    <a:pt x="609736" y="1777167"/>
                  </a:moveTo>
                  <a:cubicBezTo>
                    <a:pt x="627895" y="1777167"/>
                    <a:pt x="646176" y="1777776"/>
                    <a:pt x="664335" y="1777167"/>
                  </a:cubicBezTo>
                  <a:cubicBezTo>
                    <a:pt x="727588" y="1774486"/>
                    <a:pt x="774509" y="1731099"/>
                    <a:pt x="777556" y="1673087"/>
                  </a:cubicBezTo>
                  <a:cubicBezTo>
                    <a:pt x="780359" y="1619340"/>
                    <a:pt x="738313" y="1566203"/>
                    <a:pt x="679935" y="1559744"/>
                  </a:cubicBezTo>
                  <a:cubicBezTo>
                    <a:pt x="633989" y="1554625"/>
                    <a:pt x="586458" y="1554503"/>
                    <a:pt x="540633" y="1560109"/>
                  </a:cubicBezTo>
                  <a:cubicBezTo>
                    <a:pt x="481037" y="1567422"/>
                    <a:pt x="444962" y="1616903"/>
                    <a:pt x="447887" y="1675646"/>
                  </a:cubicBezTo>
                  <a:cubicBezTo>
                    <a:pt x="450812" y="1733658"/>
                    <a:pt x="492859" y="1773877"/>
                    <a:pt x="555014" y="1777167"/>
                  </a:cubicBezTo>
                  <a:cubicBezTo>
                    <a:pt x="573174" y="1778142"/>
                    <a:pt x="591455" y="1777289"/>
                    <a:pt x="609614" y="1777411"/>
                  </a:cubicBezTo>
                  <a:close/>
                  <a:moveTo>
                    <a:pt x="614611" y="4561379"/>
                  </a:moveTo>
                  <a:cubicBezTo>
                    <a:pt x="614611" y="4561379"/>
                    <a:pt x="614611" y="4561136"/>
                    <a:pt x="614611" y="4561014"/>
                  </a:cubicBezTo>
                  <a:cubicBezTo>
                    <a:pt x="596330" y="4561014"/>
                    <a:pt x="578170" y="4560283"/>
                    <a:pt x="559889" y="4561136"/>
                  </a:cubicBezTo>
                  <a:cubicBezTo>
                    <a:pt x="492249" y="4564183"/>
                    <a:pt x="447765" y="4607935"/>
                    <a:pt x="447887" y="4671066"/>
                  </a:cubicBezTo>
                  <a:cubicBezTo>
                    <a:pt x="447887" y="4734075"/>
                    <a:pt x="492249" y="4778315"/>
                    <a:pt x="560011" y="4780875"/>
                  </a:cubicBezTo>
                  <a:cubicBezTo>
                    <a:pt x="598401" y="4782216"/>
                    <a:pt x="637157" y="4783312"/>
                    <a:pt x="675426" y="4780144"/>
                  </a:cubicBezTo>
                  <a:cubicBezTo>
                    <a:pt x="733438" y="4775390"/>
                    <a:pt x="777678" y="4726153"/>
                    <a:pt x="777678" y="4670944"/>
                  </a:cubicBezTo>
                  <a:cubicBezTo>
                    <a:pt x="777678" y="4615857"/>
                    <a:pt x="733194" y="4567473"/>
                    <a:pt x="675304" y="4561745"/>
                  </a:cubicBezTo>
                  <a:cubicBezTo>
                    <a:pt x="655317" y="4559795"/>
                    <a:pt x="634842" y="4561379"/>
                    <a:pt x="614611" y="4561379"/>
                  </a:cubicBezTo>
                  <a:close/>
                  <a:moveTo>
                    <a:pt x="613026" y="3562012"/>
                  </a:moveTo>
                  <a:cubicBezTo>
                    <a:pt x="594867" y="3562012"/>
                    <a:pt x="576586" y="3561403"/>
                    <a:pt x="558427" y="3562012"/>
                  </a:cubicBezTo>
                  <a:cubicBezTo>
                    <a:pt x="493834" y="3564572"/>
                    <a:pt x="452640" y="3601256"/>
                    <a:pt x="448253" y="3659512"/>
                  </a:cubicBezTo>
                  <a:cubicBezTo>
                    <a:pt x="443500" y="3721667"/>
                    <a:pt x="479209" y="3770661"/>
                    <a:pt x="543680" y="3777973"/>
                  </a:cubicBezTo>
                  <a:cubicBezTo>
                    <a:pt x="591333" y="3783458"/>
                    <a:pt x="641057" y="3782726"/>
                    <a:pt x="688466" y="3775657"/>
                  </a:cubicBezTo>
                  <a:cubicBezTo>
                    <a:pt x="744650" y="3767248"/>
                    <a:pt x="781822" y="3714355"/>
                    <a:pt x="777556" y="3662680"/>
                  </a:cubicBezTo>
                  <a:cubicBezTo>
                    <a:pt x="772925" y="3606375"/>
                    <a:pt x="728197" y="3565181"/>
                    <a:pt x="667870" y="3562256"/>
                  </a:cubicBezTo>
                  <a:cubicBezTo>
                    <a:pt x="649711" y="3561403"/>
                    <a:pt x="631429" y="3562134"/>
                    <a:pt x="613270" y="3562012"/>
                  </a:cubicBezTo>
                  <a:close/>
                  <a:moveTo>
                    <a:pt x="609126" y="2779947"/>
                  </a:moveTo>
                  <a:cubicBezTo>
                    <a:pt x="609126" y="2779094"/>
                    <a:pt x="609126" y="2778362"/>
                    <a:pt x="609126" y="2777509"/>
                  </a:cubicBezTo>
                  <a:cubicBezTo>
                    <a:pt x="629358" y="2777509"/>
                    <a:pt x="649711" y="2778972"/>
                    <a:pt x="669698" y="2777266"/>
                  </a:cubicBezTo>
                  <a:cubicBezTo>
                    <a:pt x="731366" y="2772025"/>
                    <a:pt x="774144" y="2730588"/>
                    <a:pt x="777434" y="2674526"/>
                  </a:cubicBezTo>
                  <a:cubicBezTo>
                    <a:pt x="780725" y="2617854"/>
                    <a:pt x="737825" y="2566911"/>
                    <a:pt x="674207" y="2561548"/>
                  </a:cubicBezTo>
                  <a:cubicBezTo>
                    <a:pt x="626311" y="2557527"/>
                    <a:pt x="576952" y="2558258"/>
                    <a:pt x="529543" y="2565570"/>
                  </a:cubicBezTo>
                  <a:cubicBezTo>
                    <a:pt x="475065" y="2573980"/>
                    <a:pt x="444596" y="2620048"/>
                    <a:pt x="448131" y="2676110"/>
                  </a:cubicBezTo>
                  <a:cubicBezTo>
                    <a:pt x="451665" y="2731806"/>
                    <a:pt x="481768" y="2765687"/>
                    <a:pt x="536490" y="2775316"/>
                  </a:cubicBezTo>
                  <a:cubicBezTo>
                    <a:pt x="560255" y="2779459"/>
                    <a:pt x="584752" y="2778728"/>
                    <a:pt x="609005" y="2780069"/>
                  </a:cubicBezTo>
                  <a:close/>
                </a:path>
              </a:pathLst>
            </a:custGeom>
            <a:solidFill>
              <a:schemeClr val="lt1">
                <a:alpha val="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" name="Google Shape;551;p9">
              <a:extLst>
                <a:ext uri="{FF2B5EF4-FFF2-40B4-BE49-F238E27FC236}">
                  <a16:creationId xmlns:a16="http://schemas.microsoft.com/office/drawing/2014/main" id="{58D59724-E326-799B-C91C-D9B9ADDF478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84873" y="1050724"/>
              <a:ext cx="4226181" cy="5559592"/>
            </a:xfrm>
            <a:custGeom>
              <a:avLst/>
              <a:gdLst/>
              <a:ahLst/>
              <a:cxnLst/>
              <a:rect l="l" t="t" r="r" b="b"/>
              <a:pathLst>
                <a:path w="4226181" h="5559592" extrusionOk="0">
                  <a:moveTo>
                    <a:pt x="3780397" y="740"/>
                  </a:moveTo>
                  <a:cubicBezTo>
                    <a:pt x="3902393" y="740"/>
                    <a:pt x="4015614" y="-1454"/>
                    <a:pt x="4128591" y="1715"/>
                  </a:cubicBezTo>
                  <a:cubicBezTo>
                    <a:pt x="4180997" y="3177"/>
                    <a:pt x="4213416" y="37546"/>
                    <a:pt x="4222313" y="89342"/>
                  </a:cubicBezTo>
                  <a:cubicBezTo>
                    <a:pt x="4226700" y="115057"/>
                    <a:pt x="4226091" y="141870"/>
                    <a:pt x="4226091" y="168073"/>
                  </a:cubicBezTo>
                  <a:cubicBezTo>
                    <a:pt x="4226212" y="1909043"/>
                    <a:pt x="4226212" y="3650136"/>
                    <a:pt x="4226091" y="5391106"/>
                  </a:cubicBezTo>
                  <a:cubicBezTo>
                    <a:pt x="4226091" y="5413409"/>
                    <a:pt x="4226456" y="5435834"/>
                    <a:pt x="4224019" y="5457893"/>
                  </a:cubicBezTo>
                  <a:cubicBezTo>
                    <a:pt x="4217316" y="5518952"/>
                    <a:pt x="4177341" y="5556977"/>
                    <a:pt x="4115673" y="5558683"/>
                  </a:cubicBezTo>
                  <a:cubicBezTo>
                    <a:pt x="4052907" y="5560390"/>
                    <a:pt x="3990021" y="5559171"/>
                    <a:pt x="3927134" y="5559171"/>
                  </a:cubicBezTo>
                  <a:cubicBezTo>
                    <a:pt x="2668540" y="5559171"/>
                    <a:pt x="1409825" y="5559171"/>
                    <a:pt x="151232" y="5559171"/>
                  </a:cubicBezTo>
                  <a:cubicBezTo>
                    <a:pt x="32405" y="5559171"/>
                    <a:pt x="352" y="5527118"/>
                    <a:pt x="108" y="5408169"/>
                  </a:cubicBezTo>
                  <a:cubicBezTo>
                    <a:pt x="-135" y="5311523"/>
                    <a:pt x="108" y="5214755"/>
                    <a:pt x="108" y="5111649"/>
                  </a:cubicBezTo>
                  <a:cubicBezTo>
                    <a:pt x="32892" y="5111649"/>
                    <a:pt x="58730" y="5111649"/>
                    <a:pt x="84567" y="5111649"/>
                  </a:cubicBezTo>
                  <a:cubicBezTo>
                    <a:pt x="1185090" y="5111649"/>
                    <a:pt x="2285734" y="5107384"/>
                    <a:pt x="3386257" y="5114940"/>
                  </a:cubicBezTo>
                  <a:cubicBezTo>
                    <a:pt x="3631833" y="5116646"/>
                    <a:pt x="3784053" y="4965888"/>
                    <a:pt x="3783200" y="4713731"/>
                  </a:cubicBezTo>
                  <a:cubicBezTo>
                    <a:pt x="3777960" y="3173364"/>
                    <a:pt x="3780641" y="1632999"/>
                    <a:pt x="3780641" y="92633"/>
                  </a:cubicBezTo>
                  <a:lnTo>
                    <a:pt x="3780641" y="618"/>
                  </a:lnTo>
                  <a:close/>
                </a:path>
              </a:pathLst>
            </a:custGeom>
            <a:solidFill>
              <a:schemeClr val="lt1">
                <a:alpha val="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" name="Google Shape;552;p9">
              <a:extLst>
                <a:ext uri="{FF2B5EF4-FFF2-40B4-BE49-F238E27FC236}">
                  <a16:creationId xmlns:a16="http://schemas.microsoft.com/office/drawing/2014/main" id="{E9AFAB4B-CC6A-0F05-38A8-9FAF02B2BFC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06535" y="556899"/>
              <a:ext cx="712601" cy="713632"/>
            </a:xfrm>
            <a:custGeom>
              <a:avLst/>
              <a:gdLst/>
              <a:ahLst/>
              <a:cxnLst/>
              <a:rect l="l" t="t" r="r" b="b"/>
              <a:pathLst>
                <a:path w="712601" h="713632" extrusionOk="0">
                  <a:moveTo>
                    <a:pt x="712354" y="0"/>
                  </a:moveTo>
                  <a:cubicBezTo>
                    <a:pt x="712354" y="203286"/>
                    <a:pt x="713207" y="407425"/>
                    <a:pt x="711744" y="611442"/>
                  </a:cubicBezTo>
                  <a:cubicBezTo>
                    <a:pt x="711379" y="667017"/>
                    <a:pt x="677376" y="709916"/>
                    <a:pt x="624239" y="711013"/>
                  </a:cubicBezTo>
                  <a:cubicBezTo>
                    <a:pt x="414981" y="715522"/>
                    <a:pt x="205601" y="712841"/>
                    <a:pt x="0" y="712841"/>
                  </a:cubicBezTo>
                  <a:cubicBezTo>
                    <a:pt x="236923" y="475796"/>
                    <a:pt x="473115" y="239361"/>
                    <a:pt x="712354" y="0"/>
                  </a:cubicBezTo>
                  <a:close/>
                </a:path>
              </a:pathLst>
            </a:custGeom>
            <a:solidFill>
              <a:schemeClr val="lt1">
                <a:alpha val="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" name="Google Shape;553;p9">
            <a:extLst>
              <a:ext uri="{FF2B5EF4-FFF2-40B4-BE49-F238E27FC236}">
                <a16:creationId xmlns:a16="http://schemas.microsoft.com/office/drawing/2014/main" id="{A45CBFC1-B3A9-F5F5-3165-D996DF8D603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2349500"/>
            <a:ext cx="7181850" cy="2025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Proxima Nova"/>
              <a:buNone/>
            </a:pPr>
            <a:r>
              <a:rPr lang="en-US" dirty="0"/>
              <a:t>AGENDA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71103262"/>
      </p:ext>
    </p:extLst>
  </p:cSld>
  <p:clrMapOvr>
    <a:masterClrMapping/>
  </p:clrMapOvr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EFAUL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B92DA4-ADFE-4C44-2251-B56C9344B62E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D7FBF1-58ED-B8CC-0E8B-EC58E8119A3B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34FF8E29-3CA8-4CC0-890E-EF63C8C838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ED9622E-79B0-2DC1-9355-45E7E0F4C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5488504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EFAUL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B92DA4-ADFE-4C44-2251-B56C9344B62E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D7FBF1-58ED-B8CC-0E8B-EC58E8119A3B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34FF8E29-3CA8-4CC0-890E-EF63C8C8387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0300">
            <a:hlinkClick r:id="" action="ppaction://media"/>
            <a:extLst>
              <a:ext uri="{FF2B5EF4-FFF2-40B4-BE49-F238E27FC236}">
                <a16:creationId xmlns:a16="http://schemas.microsoft.com/office/drawing/2014/main" id="{02C084B5-8D6C-AD5F-3B3B-183EBBC080B7}"/>
              </a:ext>
            </a:extLst>
          </p:cNvPr>
          <p:cNvPicPr>
            <a:picLocks noChangeAspect="1"/>
          </p:cNvPicPr>
          <p:nvPr userDrawn="1"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90AE57-8A02-BE9A-E751-13B72A36E449}"/>
              </a:ext>
            </a:extLst>
          </p:cNvPr>
          <p:cNvSpPr txBox="1"/>
          <p:nvPr userDrawn="1"/>
        </p:nvSpPr>
        <p:spPr>
          <a:xfrm>
            <a:off x="1473708" y="5294376"/>
            <a:ext cx="92445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1600" dirty="0">
                <a:solidFill>
                  <a:prstClr val="white"/>
                </a:solidFill>
                <a:latin typeface="Proxima Nova" panose="020B0604020202020204"/>
              </a:rPr>
              <a:t>Thanks for being here! We’re allowing a couple of minutes for others to join before we begin.</a:t>
            </a:r>
          </a:p>
        </p:txBody>
      </p:sp>
    </p:spTree>
    <p:extLst>
      <p:ext uri="{BB962C8B-B14F-4D97-AF65-F5344CB8AC3E}">
        <p14:creationId xmlns:p14="http://schemas.microsoft.com/office/powerpoint/2010/main" val="3377848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85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EFAUL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B92DA4-ADFE-4C44-2251-B56C9344B62E}"/>
              </a:ext>
            </a:extLst>
          </p:cNvPr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D7FBF1-58ED-B8CC-0E8B-EC58E8119A3B}"/>
              </a:ext>
            </a:extLst>
          </p:cNvPr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34FF8E29-3CA8-4CC0-890E-EF63C8C8387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6">
            <a:extLst>
              <a:ext uri="{FF2B5EF4-FFF2-40B4-BE49-F238E27FC236}">
                <a16:creationId xmlns:a16="http://schemas.microsoft.com/office/drawing/2014/main" id="{83E483EE-7E6C-B1A2-36E9-50B076C769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4674" y="1875627"/>
            <a:ext cx="9662652" cy="2305297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z="2400" b="0" dirty="0"/>
              <a:t>Keep your team informed, opt in to your preferred communications</a:t>
            </a:r>
            <a:br>
              <a:rPr lang="en-US" sz="2400" b="0" dirty="0"/>
            </a:br>
            <a:br>
              <a:rPr lang="en-US" sz="2400" b="0" dirty="0"/>
            </a:br>
            <a:r>
              <a:rPr lang="en-US" sz="2400" b="0" dirty="0"/>
              <a:t> </a:t>
            </a:r>
            <a:r>
              <a:rPr lang="en-US" sz="2400" dirty="0">
                <a:solidFill>
                  <a:schemeClr val="bg1"/>
                </a:solidFill>
              </a:rPr>
              <a:t>https://www.meltzerhellrung.com/newsletter/</a:t>
            </a:r>
            <a:endParaRPr lang="en-PH" sz="2400" dirty="0">
              <a:solidFill>
                <a:schemeClr val="bg1"/>
              </a:solidFill>
            </a:endParaRPr>
          </a:p>
        </p:txBody>
      </p:sp>
      <p:sp>
        <p:nvSpPr>
          <p:cNvPr id="9" name="Title 6">
            <a:extLst>
              <a:ext uri="{FF2B5EF4-FFF2-40B4-BE49-F238E27FC236}">
                <a16:creationId xmlns:a16="http://schemas.microsoft.com/office/drawing/2014/main" id="{53C9EFAF-F680-34AC-A936-29C66664815D}"/>
              </a:ext>
            </a:extLst>
          </p:cNvPr>
          <p:cNvSpPr txBox="1">
            <a:spLocks/>
          </p:cNvSpPr>
          <p:nvPr userDrawn="1"/>
        </p:nvSpPr>
        <p:spPr>
          <a:xfrm>
            <a:off x="2446143" y="699469"/>
            <a:ext cx="7299714" cy="6695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roxima Nova"/>
              <a:buNone/>
              <a:defRPr sz="5300" b="1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Proxima Nova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roxima Nova"/>
                <a:sym typeface="Proxima Nova"/>
              </a:rPr>
              <a:t>FREQUENT UPDATES AHEAD </a:t>
            </a:r>
            <a:endParaRPr kumimoji="0" lang="en-PH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roxima Nova"/>
              <a:sym typeface="Proxima Nova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41C30F4-7234-089A-4B1E-6D26016965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10185" y="4352785"/>
            <a:ext cx="1571631" cy="1548631"/>
          </a:xfrm>
          <a:prstGeom prst="rect">
            <a:avLst/>
          </a:prstGeom>
        </p:spPr>
      </p:pic>
      <p:pic>
        <p:nvPicPr>
          <p:cNvPr id="11" name="Google Shape;10;p43" descr="A black and white logo&#10;&#10;Description automatically generated with low confidence">
            <a:extLst>
              <a:ext uri="{FF2B5EF4-FFF2-40B4-BE49-F238E27FC236}">
                <a16:creationId xmlns:a16="http://schemas.microsoft.com/office/drawing/2014/main" id="{9E056000-8A23-F54F-B138-42CD8171CB6B}"/>
              </a:ext>
            </a:extLst>
          </p:cNvPr>
          <p:cNvPicPr preferRelativeResize="0"/>
          <p:nvPr userDrawn="1"/>
        </p:nvPicPr>
        <p:blipFill rotWithShape="1">
          <a:blip r:embed="rId3">
            <a:alphaModFix amt="5000"/>
          </a:blip>
          <a:srcRect/>
          <a:stretch/>
        </p:blipFill>
        <p:spPr>
          <a:xfrm>
            <a:off x="5362832" y="-365125"/>
            <a:ext cx="7665308" cy="76653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658814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2f95e617128_0_368"/>
          <p:cNvSpPr txBox="1">
            <a:spLocks noGrp="1"/>
          </p:cNvSpPr>
          <p:nvPr>
            <p:ph type="title"/>
          </p:nvPr>
        </p:nvSpPr>
        <p:spPr>
          <a:xfrm>
            <a:off x="838200" y="806557"/>
            <a:ext cx="7182300" cy="52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4" name="Google Shape;34;g2f95e617128_0_368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800" b="0" i="0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>
            <a:endParaRPr lang="en-US" dirty="0"/>
          </a:p>
        </p:txBody>
      </p:sp>
      <p:sp>
        <p:nvSpPr>
          <p:cNvPr id="35" name="Google Shape;35;g2f95e617128_0_368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34FF8E29-3CA8-4CC0-890E-EF63C8C838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46612"/>
      </p:ext>
    </p:extLst>
  </p:cSld>
  <p:clrMapOvr>
    <a:masterClrMapping/>
  </p:clrMapOvr>
  <p:hf sldNum="0"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85E49-2F46-7189-4340-B88F8AFE09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67F564-626B-F4A8-DF43-8D580F7AA8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Proxima Nova" panose="020B0604020202020204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ED35D-1BDF-E730-1D53-F3D55683B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roxima Nova" panose="020B0604020202020204"/>
              </a:defRPr>
            </a:lvl1pPr>
          </a:lstStyle>
          <a:p>
            <a:fld id="{B7B1BA1A-B4F7-467F-8DEE-A65E9FF29886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C7FC21-56A1-773F-C94F-B8C52CED7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1F412-0438-3061-04D1-9208DA3CA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FF8E29-3CA8-4CC0-890E-EF63C8C838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783951"/>
      </p:ext>
    </p:extLst>
  </p:cSld>
  <p:clrMapOvr>
    <a:masterClrMapping/>
  </p:clrMapOvr>
  <p:hf sldNum="0" hdr="0" ftr="0" dt="0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F961F-388B-2C2B-AE50-097A2F3B4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A2CF50-CD11-0007-5425-E2AF2A0CFD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Proxima Nova" panose="020B0604020202020204"/>
              </a:defRPr>
            </a:lvl1pPr>
            <a:lvl2pPr>
              <a:defRPr>
                <a:latin typeface="Proxima Nova" panose="020B0604020202020204"/>
              </a:defRPr>
            </a:lvl2pPr>
            <a:lvl3pPr>
              <a:defRPr>
                <a:latin typeface="Proxima Nova" panose="020B0604020202020204"/>
              </a:defRPr>
            </a:lvl3pPr>
            <a:lvl4pPr>
              <a:defRPr>
                <a:latin typeface="Proxima Nova" panose="020B0604020202020204"/>
              </a:defRPr>
            </a:lvl4pPr>
            <a:lvl5pPr>
              <a:defRPr>
                <a:latin typeface="Proxima Nova" panose="020B0604020202020204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370308-C538-EA08-2972-91A6EF62E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roxima Nova" panose="020B0604020202020204"/>
              </a:defRPr>
            </a:lvl1pPr>
          </a:lstStyle>
          <a:p>
            <a:fld id="{B7B1BA1A-B4F7-467F-8DEE-A65E9FF29886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714B54-C044-5E16-A5EA-7AEEF4673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38D0D7-8544-F51B-FB00-A934002D1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FF8E29-3CA8-4CC0-890E-EF63C8C838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886291"/>
      </p:ext>
    </p:extLst>
  </p:cSld>
  <p:clrMapOvr>
    <a:masterClrMapping/>
  </p:clrMapOvr>
  <p:hf sldNum="0" hdr="0" ftr="0" dt="0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506009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with Circle Photos">
  <p:cSld name="Two Content with Circle Photos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f95e617128_0_606"/>
          <p:cNvSpPr txBox="1">
            <a:spLocks noGrp="1"/>
          </p:cNvSpPr>
          <p:nvPr>
            <p:ph type="title"/>
          </p:nvPr>
        </p:nvSpPr>
        <p:spPr>
          <a:xfrm>
            <a:off x="838200" y="384725"/>
            <a:ext cx="10515600" cy="8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6" name="Google Shape;56;g2f95e617128_0_606"/>
          <p:cNvSpPr txBox="1">
            <a:spLocks noGrp="1"/>
          </p:cNvSpPr>
          <p:nvPr>
            <p:ph type="body" idx="1"/>
          </p:nvPr>
        </p:nvSpPr>
        <p:spPr>
          <a:xfrm>
            <a:off x="838200" y="2809461"/>
            <a:ext cx="5181600" cy="31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Proxima Nova" panose="020B0604020202020204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7" name="Google Shape;57;g2f95e617128_0_606"/>
          <p:cNvSpPr txBox="1">
            <a:spLocks noGrp="1"/>
          </p:cNvSpPr>
          <p:nvPr>
            <p:ph type="body" idx="2"/>
          </p:nvPr>
        </p:nvSpPr>
        <p:spPr>
          <a:xfrm>
            <a:off x="6172200" y="2809461"/>
            <a:ext cx="5181600" cy="31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Proxima Nova" panose="020B0604020202020204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8" name="Google Shape;58;g2f95e617128_0_606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59" name="Google Shape;59;g2f95e617128_0_606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0" name="Google Shape;60;g2f95e617128_0_606"/>
          <p:cNvSpPr>
            <a:spLocks noGrp="1"/>
          </p:cNvSpPr>
          <p:nvPr>
            <p:ph type="pic" idx="3"/>
          </p:nvPr>
        </p:nvSpPr>
        <p:spPr>
          <a:xfrm>
            <a:off x="917713" y="1268413"/>
            <a:ext cx="1467600" cy="14676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61" name="Google Shape;61;g2f95e617128_0_606"/>
          <p:cNvSpPr>
            <a:spLocks noGrp="1"/>
          </p:cNvSpPr>
          <p:nvPr>
            <p:ph type="pic" idx="4"/>
          </p:nvPr>
        </p:nvSpPr>
        <p:spPr>
          <a:xfrm>
            <a:off x="6096000" y="1268412"/>
            <a:ext cx="1467600" cy="1467600"/>
          </a:xfrm>
          <a:prstGeom prst="ellipse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180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691321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2f95e617128_0_368"/>
          <p:cNvSpPr txBox="1">
            <a:spLocks noGrp="1"/>
          </p:cNvSpPr>
          <p:nvPr>
            <p:ph type="title"/>
          </p:nvPr>
        </p:nvSpPr>
        <p:spPr>
          <a:xfrm>
            <a:off x="838200" y="806557"/>
            <a:ext cx="7182300" cy="52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4" name="Google Shape;34;g2f95e617128_0_368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800" b="0" i="0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>
            <a:endParaRPr lang="en-US" dirty="0"/>
          </a:p>
        </p:txBody>
      </p:sp>
      <p:sp>
        <p:nvSpPr>
          <p:cNvPr id="35" name="Google Shape;35;g2f95e617128_0_368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34FF8E29-3CA8-4CC0-890E-EF63C8C838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3979868"/>
      </p:ext>
    </p:extLst>
  </p:cSld>
  <p:clrMapOvr>
    <a:masterClrMapping/>
  </p:clrMapOvr>
  <p:hf sldNum="0" hdr="0" ftr="0" dt="0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85E49-2F46-7189-4340-B88F8AFE09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67F564-626B-F4A8-DF43-8D580F7AA8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Proxima Nova" panose="020B0604020202020204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ED35D-1BDF-E730-1D53-F3D55683B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roxima Nova" panose="020B0604020202020204"/>
              </a:defRPr>
            </a:lvl1pPr>
          </a:lstStyle>
          <a:p>
            <a:fld id="{B7B1BA1A-B4F7-467F-8DEE-A65E9FF29886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C7FC21-56A1-773F-C94F-B8C52CED7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1F412-0438-3061-04D1-9208DA3CA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FF8E29-3CA8-4CC0-890E-EF63C8C838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144255"/>
      </p:ext>
    </p:extLst>
  </p:cSld>
  <p:clrMapOvr>
    <a:masterClrMapping/>
  </p:clrMapOvr>
  <p:hf sldNum="0" hdr="0" ftr="0" dt="0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F961F-388B-2C2B-AE50-097A2F3B4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A2CF50-CD11-0007-5425-E2AF2A0CFD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Proxima Nova" panose="020B0604020202020204"/>
              </a:defRPr>
            </a:lvl1pPr>
            <a:lvl2pPr>
              <a:defRPr>
                <a:latin typeface="Proxima Nova" panose="020B0604020202020204"/>
              </a:defRPr>
            </a:lvl2pPr>
            <a:lvl3pPr>
              <a:defRPr>
                <a:latin typeface="Proxima Nova" panose="020B0604020202020204"/>
              </a:defRPr>
            </a:lvl3pPr>
            <a:lvl4pPr>
              <a:defRPr>
                <a:latin typeface="Proxima Nova" panose="020B0604020202020204"/>
              </a:defRPr>
            </a:lvl4pPr>
            <a:lvl5pPr>
              <a:defRPr>
                <a:latin typeface="Proxima Nova" panose="020B0604020202020204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370308-C538-EA08-2972-91A6EF62E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roxima Nova" panose="020B0604020202020204"/>
              </a:defRPr>
            </a:lvl1pPr>
          </a:lstStyle>
          <a:p>
            <a:fld id="{B7B1BA1A-B4F7-467F-8DEE-A65E9FF29886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714B54-C044-5E16-A5EA-7AEEF4673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38D0D7-8544-F51B-FB00-A934002D1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FF8E29-3CA8-4CC0-890E-EF63C8C838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528493"/>
      </p:ext>
    </p:extLst>
  </p:cSld>
  <p:clrMapOvr>
    <a:masterClrMapping/>
  </p:clrMapOvr>
  <p:hf sldNum="0"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575481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g2f95e617128_0_368"/>
          <p:cNvSpPr txBox="1">
            <a:spLocks noGrp="1"/>
          </p:cNvSpPr>
          <p:nvPr>
            <p:ph type="title"/>
          </p:nvPr>
        </p:nvSpPr>
        <p:spPr>
          <a:xfrm>
            <a:off x="838200" y="806557"/>
            <a:ext cx="7182300" cy="52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4" name="Google Shape;34;g2f95e617128_0_368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800" b="0" i="0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lvl9pPr>
          </a:lstStyle>
          <a:p>
            <a:endParaRPr lang="en-US" dirty="0"/>
          </a:p>
        </p:txBody>
      </p:sp>
      <p:sp>
        <p:nvSpPr>
          <p:cNvPr id="35" name="Google Shape;35;g2f95e617128_0_368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34FF8E29-3CA8-4CC0-890E-EF63C8C838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831707"/>
      </p:ext>
    </p:extLst>
  </p:cSld>
  <p:clrMapOvr>
    <a:masterClrMapping/>
  </p:clrMapOvr>
  <p:hf sldNum="0" hdr="0" ftr="0" dt="0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85E49-2F46-7189-4340-B88F8AFE09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67F564-626B-F4A8-DF43-8D580F7AA8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Proxima Nova" panose="020B0604020202020204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ED35D-1BDF-E730-1D53-F3D55683B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roxima Nova" panose="020B0604020202020204"/>
              </a:defRPr>
            </a:lvl1pPr>
          </a:lstStyle>
          <a:p>
            <a:fld id="{B7B1BA1A-B4F7-467F-8DEE-A65E9FF29886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C7FC21-56A1-773F-C94F-B8C52CED7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1F412-0438-3061-04D1-9208DA3CA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FF8E29-3CA8-4CC0-890E-EF63C8C838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091536"/>
      </p:ext>
    </p:extLst>
  </p:cSld>
  <p:clrMapOvr>
    <a:masterClrMapping/>
  </p:clrMapOvr>
  <p:hf sldNum="0" hdr="0" ftr="0" dt="0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F961F-388B-2C2B-AE50-097A2F3B4A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A2CF50-CD11-0007-5425-E2AF2A0CFD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Proxima Nova" panose="020B0604020202020204"/>
              </a:defRPr>
            </a:lvl1pPr>
            <a:lvl2pPr>
              <a:defRPr>
                <a:latin typeface="Proxima Nova" panose="020B0604020202020204"/>
              </a:defRPr>
            </a:lvl2pPr>
            <a:lvl3pPr>
              <a:defRPr>
                <a:latin typeface="Proxima Nova" panose="020B0604020202020204"/>
              </a:defRPr>
            </a:lvl3pPr>
            <a:lvl4pPr>
              <a:defRPr>
                <a:latin typeface="Proxima Nova" panose="020B0604020202020204"/>
              </a:defRPr>
            </a:lvl4pPr>
            <a:lvl5pPr>
              <a:defRPr>
                <a:latin typeface="Proxima Nova" panose="020B0604020202020204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370308-C538-EA08-2972-91A6EF62E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Proxima Nova" panose="020B0604020202020204"/>
              </a:defRPr>
            </a:lvl1pPr>
          </a:lstStyle>
          <a:p>
            <a:fld id="{B7B1BA1A-B4F7-467F-8DEE-A65E9FF29886}" type="datetimeFigureOut">
              <a:rPr lang="en-US" smtClean="0"/>
              <a:pPr/>
              <a:t>8/26/2026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714B54-C044-5E16-A5EA-7AEEF4673F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38D0D7-8544-F51B-FB00-A934002D1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FF8E29-3CA8-4CC0-890E-EF63C8C838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499300"/>
      </p:ext>
    </p:extLst>
  </p:cSld>
  <p:clrMapOvr>
    <a:masterClrMapping/>
  </p:clrMapOvr>
  <p:hf sldNum="0" hdr="0" ftr="0" dt="0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647640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 descr="Remote work outline">
            <a:extLst>
              <a:ext uri="{FF2B5EF4-FFF2-40B4-BE49-F238E27FC236}">
                <a16:creationId xmlns:a16="http://schemas.microsoft.com/office/drawing/2014/main" id="{F237E943-476A-F801-6A45-CD08B79AFF5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859416" y="1633026"/>
            <a:ext cx="5494638" cy="5494638"/>
          </a:xfrm>
          <a:prstGeom prst="rect">
            <a:avLst/>
          </a:prstGeom>
        </p:spPr>
      </p:pic>
      <p:sp>
        <p:nvSpPr>
          <p:cNvPr id="3" name="Google Shape;553;p9">
            <a:extLst>
              <a:ext uri="{FF2B5EF4-FFF2-40B4-BE49-F238E27FC236}">
                <a16:creationId xmlns:a16="http://schemas.microsoft.com/office/drawing/2014/main" id="{CC3FF903-F22D-CB1D-BD2B-F83D5FBA2B05}"/>
              </a:ext>
            </a:extLst>
          </p:cNvPr>
          <p:cNvSpPr txBox="1">
            <a:spLocks/>
          </p:cNvSpPr>
          <p:nvPr userDrawn="1"/>
        </p:nvSpPr>
        <p:spPr>
          <a:xfrm>
            <a:off x="665846" y="194289"/>
            <a:ext cx="6806372" cy="32347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roxima Nova"/>
              <a:buNone/>
              <a:defRPr sz="1600" b="1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300"/>
              <a:buFont typeface="Proxima Nova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roxima Nova"/>
                <a:sym typeface="Proxima Nova"/>
              </a:rPr>
              <a:t>HOW </a:t>
            </a:r>
            <a:b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roxima Nova"/>
                <a:sym typeface="Proxima Nova"/>
              </a:rPr>
            </a:b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roxima Nova"/>
                <a:sym typeface="Proxima Nova"/>
              </a:rPr>
              <a:t>MELTZER HELLRUNG SUPPORTS YOU</a:t>
            </a:r>
          </a:p>
        </p:txBody>
      </p:sp>
    </p:spTree>
    <p:extLst>
      <p:ext uri="{BB962C8B-B14F-4D97-AF65-F5344CB8AC3E}">
        <p14:creationId xmlns:p14="http://schemas.microsoft.com/office/powerpoint/2010/main" val="1102384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5"/>
        </a:solidFill>
        <a:effectLst/>
      </p:bgPr>
    </p:bg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8227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4"/>
        </a:solidFill>
        <a:effectLst/>
      </p:bgPr>
    </p:bg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7623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3"/>
        </a:solidFill>
        <a:effectLst/>
      </p:bgPr>
    </p:bg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9" name="Google Shape;279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0" name="Google Shape;280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4274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6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theme" Target="../theme/theme10.xml"/><Relationship Id="rId5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9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21" Type="http://schemas.openxmlformats.org/officeDocument/2006/relationships/image" Target="../media/image8.png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theme" Target="../theme/theme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35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heme" Target="../theme/theme5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5" Type="http://schemas.openxmlformats.org/officeDocument/2006/relationships/slideLayout" Target="../slideLayouts/slideLayout43.xml"/><Relationship Id="rId4" Type="http://schemas.openxmlformats.org/officeDocument/2006/relationships/slideLayout" Target="../slideLayouts/slideLayout42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4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5" Type="http://schemas.openxmlformats.org/officeDocument/2006/relationships/slideLayout" Target="../slideLayouts/slideLayout51.xml"/><Relationship Id="rId10" Type="http://schemas.openxmlformats.org/officeDocument/2006/relationships/image" Target="../media/image18.png"/><Relationship Id="rId4" Type="http://schemas.openxmlformats.org/officeDocument/2006/relationships/slideLayout" Target="../slideLayouts/slideLayout50.xml"/><Relationship Id="rId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theme" Target="../theme/theme8.xml"/><Relationship Id="rId5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2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18.png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43" descr="A black and white logo&#10;&#10;Description automatically generated with low confidence"/>
          <p:cNvPicPr preferRelativeResize="0"/>
          <p:nvPr/>
        </p:nvPicPr>
        <p:blipFill rotWithShape="1">
          <a:blip r:embed="rId6">
            <a:alphaModFix amt="5000"/>
          </a:blip>
          <a:srcRect/>
          <a:stretch/>
        </p:blipFill>
        <p:spPr>
          <a:xfrm>
            <a:off x="5362832" y="-365125"/>
            <a:ext cx="7665308" cy="766530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43"/>
          <p:cNvSpPr txBox="1">
            <a:spLocks noGrp="1"/>
          </p:cNvSpPr>
          <p:nvPr>
            <p:ph type="title"/>
          </p:nvPr>
        </p:nvSpPr>
        <p:spPr>
          <a:xfrm>
            <a:off x="838200" y="806557"/>
            <a:ext cx="10515600" cy="884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2" name="Google Shape;12;p4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117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sz="2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3" name="Google Shape;13;p43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4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US" dirty="0"/>
          </a:p>
        </p:txBody>
      </p:sp>
      <p:sp>
        <p:nvSpPr>
          <p:cNvPr id="14" name="Google Shape;14;p43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5" name="Google Shape;15;p43" descr="Graphical user interface&#10;&#10;Description automatically generated with medium confidence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38200" y="806557"/>
            <a:ext cx="3469779" cy="1445741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769" r:id="rId2"/>
    <p:sldLayoutId id="2147483774" r:id="rId3"/>
    <p:sldLayoutId id="2147483768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Proxima Nova" panose="020B0604020202020204" charset="0"/>
          <a:ea typeface="Proxima Nova" panose="020B0604020202020204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Proxima Nova" panose="020B0604020202020204" charset="0"/>
          <a:ea typeface="Proxima Nova" panose="020B0604020202020204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576">
          <p15:clr>
            <a:srgbClr val="F26B43"/>
          </p15:clr>
        </p15:guide>
        <p15:guide id="4" pos="7104">
          <p15:clr>
            <a:srgbClr val="F26B43"/>
          </p15:clr>
        </p15:guide>
        <p15:guide id="5" orient="horz" pos="576">
          <p15:clr>
            <a:srgbClr val="F26B43"/>
          </p15:clr>
        </p15:guide>
        <p15:guide id="6" orient="horz" pos="3744">
          <p15:clr>
            <a:srgbClr val="F26B43"/>
          </p15:clr>
        </p15:guide>
      </p15:sldGuideLst>
    </p:ext>
  </p:extLst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g2f95e617128_0_36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1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sz="2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27" name="Google Shape;27;g2f95e617128_0_361" descr="Graphical user interface, text, application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873457" y="2707910"/>
            <a:ext cx="2824083" cy="1176701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g2f95e617128_0_361"/>
          <p:cNvSpPr/>
          <p:nvPr/>
        </p:nvSpPr>
        <p:spPr>
          <a:xfrm>
            <a:off x="0" y="0"/>
            <a:ext cx="8385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Proxima Nova" panose="020B0604020202020204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g2f95e617128_0_361"/>
          <p:cNvSpPr txBox="1">
            <a:spLocks noGrp="1"/>
          </p:cNvSpPr>
          <p:nvPr>
            <p:ph type="title"/>
          </p:nvPr>
        </p:nvSpPr>
        <p:spPr>
          <a:xfrm>
            <a:off x="838200" y="806557"/>
            <a:ext cx="10515600" cy="8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Proxima Nova"/>
              <a:buNone/>
              <a:defRPr sz="5300" b="1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g2f95e617128_0_361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dirty="0"/>
          </a:p>
        </p:txBody>
      </p:sp>
      <p:sp>
        <p:nvSpPr>
          <p:cNvPr id="31" name="Google Shape;31;g2f95e617128_0_361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34FF8E29-3CA8-4CC0-890E-EF63C8C838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93489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Proxima Nova" panose="020B0604020202020204"/>
          <a:ea typeface="Proxima Nova" panose="020B0604020202020204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576">
          <p15:clr>
            <a:srgbClr val="F26B43"/>
          </p15:clr>
        </p15:guide>
        <p15:guide id="4" pos="7104">
          <p15:clr>
            <a:srgbClr val="F26B43"/>
          </p15:clr>
        </p15:guide>
        <p15:guide id="5" orient="horz" pos="576">
          <p15:clr>
            <a:srgbClr val="F26B43"/>
          </p15:clr>
        </p15:guide>
        <p15:guide id="6" orient="horz" pos="374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43" descr="A black and white logo&#10;&#10;Description automatically generated with low confidence"/>
          <p:cNvPicPr preferRelativeResize="0"/>
          <p:nvPr/>
        </p:nvPicPr>
        <p:blipFill rotWithShape="1">
          <a:blip r:embed="rId11">
            <a:alphaModFix amt="5000"/>
          </a:blip>
          <a:srcRect/>
          <a:stretch/>
        </p:blipFill>
        <p:spPr>
          <a:xfrm>
            <a:off x="5362832" y="-365125"/>
            <a:ext cx="7665308" cy="766530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43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4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US" dirty="0"/>
          </a:p>
        </p:txBody>
      </p:sp>
      <p:sp>
        <p:nvSpPr>
          <p:cNvPr id="14" name="Google Shape;14;p43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68662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883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Proxima Nova" panose="020B0604020202020204" charset="0"/>
          <a:ea typeface="Proxima Nova" panose="020B0604020202020204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L="50800" marR="0" lvl="0" indent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buNone/>
        <a:defRPr sz="1400" b="0" i="0" u="none" strike="noStrike" cap="none">
          <a:solidFill>
            <a:srgbClr val="000000"/>
          </a:solidFill>
          <a:latin typeface="Proxima Nova" panose="020B0604020202020204" charset="0"/>
          <a:ea typeface="Proxima Nova" panose="020B0604020202020204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576">
          <p15:clr>
            <a:srgbClr val="F26B43"/>
          </p15:clr>
        </p15:guide>
        <p15:guide id="4" pos="7104">
          <p15:clr>
            <a:srgbClr val="F26B43"/>
          </p15:clr>
        </p15:guide>
        <p15:guide id="5" orient="horz" pos="576">
          <p15:clr>
            <a:srgbClr val="F26B43"/>
          </p15:clr>
        </p15:guide>
        <p15:guide id="6" orient="horz" pos="374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7"/>
          <p:cNvSpPr txBox="1">
            <a:spLocks noGrp="1"/>
          </p:cNvSpPr>
          <p:nvPr>
            <p:ph type="title"/>
          </p:nvPr>
        </p:nvSpPr>
        <p:spPr>
          <a:xfrm>
            <a:off x="838200" y="384725"/>
            <a:ext cx="10515600" cy="884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roxima Nova"/>
              <a:buNone/>
              <a:defRPr sz="1600" b="1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8" name="Google Shape;38;p47"/>
          <p:cNvSpPr txBox="1">
            <a:spLocks noGrp="1"/>
          </p:cNvSpPr>
          <p:nvPr>
            <p:ph type="body" idx="1"/>
          </p:nvPr>
        </p:nvSpPr>
        <p:spPr>
          <a:xfrm>
            <a:off x="838200" y="1268856"/>
            <a:ext cx="10515600" cy="4674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39" name="Google Shape;39;p47" descr="Icon&#10;&#10;Description automatically generated"/>
          <p:cNvPicPr preferRelativeResize="0"/>
          <p:nvPr/>
        </p:nvPicPr>
        <p:blipFill rotWithShape="1">
          <a:blip r:embed="rId21">
            <a:alphaModFix amt="5000"/>
          </a:blip>
          <a:srcRect/>
          <a:stretch/>
        </p:blipFill>
        <p:spPr>
          <a:xfrm>
            <a:off x="8519160" y="1488506"/>
            <a:ext cx="3958046" cy="3958046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47"/>
          <p:cNvSpPr txBox="1"/>
          <p:nvPr/>
        </p:nvSpPr>
        <p:spPr>
          <a:xfrm>
            <a:off x="838200" y="6245137"/>
            <a:ext cx="603479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27A3D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rgbClr val="E27A3D"/>
                </a:solidFill>
                <a:latin typeface="Proxima Nova" panose="020B0604020202020204" charset="0"/>
                <a:ea typeface="Arial"/>
                <a:cs typeface="Arial"/>
                <a:sym typeface="Arial"/>
              </a:rPr>
              <a:t>MELTZER HELLRUNG</a:t>
            </a:r>
            <a:r>
              <a:rPr lang="en-US" sz="1400" b="1" i="0" u="none" strike="noStrike" cap="none" dirty="0">
                <a:solidFill>
                  <a:srgbClr val="5A5B64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-US" sz="900" b="1" i="0" u="none" strike="noStrike" cap="none" dirty="0">
                <a:solidFill>
                  <a:srgbClr val="5A5B64"/>
                </a:solidFill>
                <a:latin typeface="Proxima Nova"/>
                <a:ea typeface="Proxima Nova"/>
                <a:cs typeface="Proxima Nova"/>
                <a:sym typeface="Proxima Nova"/>
              </a:rPr>
              <a:t>IMMIGRATION SOLUTIONS</a:t>
            </a:r>
            <a:endParaRPr sz="1400" b="0" i="0" u="none" strike="noStrike" cap="none" dirty="0">
              <a:solidFill>
                <a:srgbClr val="000000"/>
              </a:solidFill>
              <a:latin typeface="Proxima Nova" panose="020B0604020202020204" charset="0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47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4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US" dirty="0"/>
          </a:p>
        </p:txBody>
      </p:sp>
      <p:sp>
        <p:nvSpPr>
          <p:cNvPr id="42" name="Google Shape;42;p47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 charset="0"/>
                <a:ea typeface="Proxima Nova" panose="020B0604020202020204" charset="0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40" r:id="rId1"/>
    <p:sldLayoutId id="2147483742" r:id="rId2"/>
    <p:sldLayoutId id="2147483743" r:id="rId3"/>
    <p:sldLayoutId id="2147483744" r:id="rId4"/>
    <p:sldLayoutId id="2147483745" r:id="rId5"/>
    <p:sldLayoutId id="2147483751" r:id="rId6"/>
    <p:sldLayoutId id="2147483746" r:id="rId7"/>
    <p:sldLayoutId id="2147483752" r:id="rId8"/>
    <p:sldLayoutId id="2147483748" r:id="rId9"/>
    <p:sldLayoutId id="2147483753" r:id="rId10"/>
    <p:sldLayoutId id="2147483750" r:id="rId11"/>
    <p:sldLayoutId id="2147483741" r:id="rId12"/>
    <p:sldLayoutId id="2147483655" r:id="rId13"/>
    <p:sldLayoutId id="2147483656" r:id="rId14"/>
    <p:sldLayoutId id="2147483739" r:id="rId15"/>
    <p:sldLayoutId id="2147483785" r:id="rId16"/>
    <p:sldLayoutId id="2147483764" r:id="rId17"/>
    <p:sldLayoutId id="2147483815" r:id="rId18"/>
    <p:sldLayoutId id="2147483847" r:id="rId1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000" b="0" i="0" u="none" strike="noStrike" cap="none">
          <a:solidFill>
            <a:srgbClr val="000000"/>
          </a:solidFill>
          <a:latin typeface="+mj-lt"/>
          <a:ea typeface="Proxima Nova" panose="020B0604020202020204" charset="0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576">
          <p15:clr>
            <a:srgbClr val="F26B43"/>
          </p15:clr>
        </p15:guide>
        <p15:guide id="4" pos="7104">
          <p15:clr>
            <a:srgbClr val="F26B43"/>
          </p15:clr>
        </p15:guide>
        <p15:guide id="5" orient="horz" pos="576">
          <p15:clr>
            <a:srgbClr val="F26B43"/>
          </p15:clr>
        </p15:guide>
        <p15:guide id="6" orient="horz" pos="3744">
          <p15:clr>
            <a:srgbClr val="F26B43"/>
          </p15:clr>
        </p15:guide>
        <p15:guide id="7" orient="horz" pos="408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g2f95e617128_0_588"/>
          <p:cNvSpPr txBox="1">
            <a:spLocks noGrp="1"/>
          </p:cNvSpPr>
          <p:nvPr>
            <p:ph type="title"/>
          </p:nvPr>
        </p:nvSpPr>
        <p:spPr>
          <a:xfrm>
            <a:off x="838200" y="384725"/>
            <a:ext cx="10515600" cy="8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roxima Nova"/>
              <a:buNone/>
              <a:defRPr sz="1600" b="1" i="0" u="none" strike="noStrike" cap="none">
                <a:solidFill>
                  <a:schemeClr val="dk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" name="Google Shape;38;g2f95e617128_0_588"/>
          <p:cNvSpPr txBox="1">
            <a:spLocks noGrp="1"/>
          </p:cNvSpPr>
          <p:nvPr>
            <p:ph type="body" idx="1"/>
          </p:nvPr>
        </p:nvSpPr>
        <p:spPr>
          <a:xfrm>
            <a:off x="838200" y="1268856"/>
            <a:ext cx="10515600" cy="467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39" name="Google Shape;39;g2f95e617128_0_588" descr="Icon&#10;&#10;Description automatically generated"/>
          <p:cNvPicPr preferRelativeResize="0"/>
          <p:nvPr/>
        </p:nvPicPr>
        <p:blipFill rotWithShape="1">
          <a:blip r:embed="rId8">
            <a:alphaModFix amt="5000"/>
          </a:blip>
          <a:srcRect/>
          <a:stretch/>
        </p:blipFill>
        <p:spPr>
          <a:xfrm>
            <a:off x="8519160" y="1488506"/>
            <a:ext cx="3958044" cy="3958044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g2f95e617128_0_588"/>
          <p:cNvSpPr txBox="1"/>
          <p:nvPr/>
        </p:nvSpPr>
        <p:spPr>
          <a:xfrm>
            <a:off x="838200" y="6245137"/>
            <a:ext cx="60348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27A3D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rgbClr val="E27A3D"/>
                </a:solidFill>
                <a:latin typeface="Proxima Nova" panose="020B0604020202020204"/>
                <a:ea typeface="Arial"/>
                <a:cs typeface="Arial"/>
                <a:sym typeface="Arial"/>
              </a:rPr>
              <a:t>MELTZER HELLRUNG</a:t>
            </a:r>
            <a:r>
              <a:rPr lang="en-US" sz="1400" b="1" i="0" u="none" strike="noStrike" cap="none" dirty="0">
                <a:solidFill>
                  <a:srgbClr val="5A5B64"/>
                </a:solidFill>
                <a:latin typeface="Proxima Nova"/>
                <a:ea typeface="Proxima Nova"/>
                <a:cs typeface="Proxima Nova"/>
                <a:sym typeface="Proxima Nova"/>
              </a:rPr>
              <a:t> </a:t>
            </a:r>
            <a:r>
              <a:rPr lang="en-US" sz="900" b="1" i="0" u="none" strike="noStrike" cap="none" dirty="0">
                <a:solidFill>
                  <a:srgbClr val="5A5B64"/>
                </a:solidFill>
                <a:latin typeface="Proxima Nova"/>
                <a:ea typeface="Proxima Nova"/>
                <a:cs typeface="Proxima Nova"/>
                <a:sym typeface="Proxima Nova"/>
              </a:rPr>
              <a:t>IMMIGRATION SOLUTIONS</a:t>
            </a:r>
            <a:endParaRPr sz="1400" b="0" i="0" u="none" strike="noStrike" cap="none" dirty="0">
              <a:solidFill>
                <a:srgbClr val="000000"/>
              </a:solidFill>
              <a:latin typeface="Proxima Nova" panose="020B0604020202020204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Proxima Nova" panose="020B0604020202020204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g2f95e617128_0_588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n-US" dirty="0"/>
          </a:p>
        </p:txBody>
      </p:sp>
      <p:sp>
        <p:nvSpPr>
          <p:cNvPr id="42" name="Google Shape;42;g2f95e617128_0_588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92646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Proxima Nova" panose="020B0604020202020204"/>
          <a:ea typeface="Proxima Nova" panose="020B0604020202020204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576">
          <p15:clr>
            <a:srgbClr val="F26B43"/>
          </p15:clr>
        </p15:guide>
        <p15:guide id="4" pos="7104">
          <p15:clr>
            <a:srgbClr val="F26B43"/>
          </p15:clr>
        </p15:guide>
        <p15:guide id="5" orient="horz" pos="576">
          <p15:clr>
            <a:srgbClr val="F26B43"/>
          </p15:clr>
        </p15:guide>
        <p15:guide id="6" orient="horz" pos="3744">
          <p15:clr>
            <a:srgbClr val="F26B43"/>
          </p15:clr>
        </p15:guide>
        <p15:guide id="7" orient="horz" pos="408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8300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76"/>
          <p:cNvSpPr/>
          <p:nvPr/>
        </p:nvSpPr>
        <p:spPr>
          <a:xfrm>
            <a:off x="0" y="0"/>
            <a:ext cx="8385048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76"/>
          <p:cNvSpPr txBox="1">
            <a:spLocks noGrp="1"/>
          </p:cNvSpPr>
          <p:nvPr>
            <p:ph type="title"/>
          </p:nvPr>
        </p:nvSpPr>
        <p:spPr>
          <a:xfrm>
            <a:off x="838200" y="806557"/>
            <a:ext cx="6962192" cy="884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Proxima Nova"/>
              <a:buNone/>
              <a:defRPr sz="5300" b="1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44" name="Google Shape;244;p76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45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5" name="Google Shape;245;p76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46" name="Google Shape;246;p76" descr="Graphical user interface, text, applicati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73457" y="2707910"/>
            <a:ext cx="2824085" cy="11767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2E39EF9-761C-12A6-AAC1-1AB8D6164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696219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PH" dirty="0"/>
          </a:p>
        </p:txBody>
      </p:sp>
    </p:spTree>
    <p:extLst>
      <p:ext uri="{BB962C8B-B14F-4D97-AF65-F5344CB8AC3E}">
        <p14:creationId xmlns:p14="http://schemas.microsoft.com/office/powerpoint/2010/main" val="402097105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04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chemeClr val="bg1"/>
          </a:solidFill>
          <a:latin typeface="Proxima Nova" panose="020B0604020202020204"/>
          <a:ea typeface="Proxima Nova" panose="020B0604020202020204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chemeClr val="bg1"/>
          </a:solidFill>
          <a:latin typeface="Proxima Nova" panose="020B0604020202020204"/>
          <a:ea typeface="Proxima Nova" panose="020B0604020202020204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chemeClr val="bg1"/>
          </a:solidFill>
          <a:latin typeface="Proxima Nova" panose="020B0604020202020204"/>
          <a:ea typeface="Proxima Nova" panose="020B0604020202020204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chemeClr val="bg1"/>
          </a:solidFill>
          <a:latin typeface="Proxima Nova" panose="020B0604020202020204"/>
          <a:ea typeface="Proxima Nova" panose="020B0604020202020204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800" b="0" i="0" u="none" strike="noStrike" cap="none">
          <a:solidFill>
            <a:schemeClr val="bg1"/>
          </a:solidFill>
          <a:latin typeface="Proxima Nova" panose="020B0604020202020204"/>
          <a:ea typeface="Proxima Nova" panose="020B0604020202020204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576">
          <p15:clr>
            <a:srgbClr val="F26B43"/>
          </p15:clr>
        </p15:guide>
        <p15:guide id="4" pos="7104">
          <p15:clr>
            <a:srgbClr val="F26B43"/>
          </p15:clr>
        </p15:guide>
        <p15:guide id="5" orient="horz" pos="576">
          <p15:clr>
            <a:srgbClr val="F26B43"/>
          </p15:clr>
        </p15:guide>
        <p15:guide id="6" orient="horz" pos="3744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g2f95e617128_0_36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1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sz="2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27" name="Google Shape;27;g2f95e617128_0_361" descr="Graphical user interface, text, application&#10;&#10;Description automatically generated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8873457" y="2707910"/>
            <a:ext cx="2824083" cy="1176701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g2f95e617128_0_361"/>
          <p:cNvSpPr/>
          <p:nvPr/>
        </p:nvSpPr>
        <p:spPr>
          <a:xfrm>
            <a:off x="0" y="0"/>
            <a:ext cx="8385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Proxima Nova" panose="020B0604020202020204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g2f95e617128_0_361"/>
          <p:cNvSpPr txBox="1">
            <a:spLocks noGrp="1"/>
          </p:cNvSpPr>
          <p:nvPr>
            <p:ph type="title"/>
          </p:nvPr>
        </p:nvSpPr>
        <p:spPr>
          <a:xfrm>
            <a:off x="838200" y="806557"/>
            <a:ext cx="10515600" cy="8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Proxima Nova"/>
              <a:buNone/>
              <a:defRPr sz="5300" b="1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g2f95e617128_0_361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dirty="0"/>
          </a:p>
        </p:txBody>
      </p:sp>
      <p:sp>
        <p:nvSpPr>
          <p:cNvPr id="31" name="Google Shape;31;g2f95e617128_0_361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34FF8E29-3CA8-4CC0-890E-EF63C8C838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14347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Proxima Nova" panose="020B0604020202020204"/>
          <a:ea typeface="Proxima Nova" panose="020B0604020202020204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576">
          <p15:clr>
            <a:srgbClr val="F26B43"/>
          </p15:clr>
        </p15:guide>
        <p15:guide id="4" pos="7104">
          <p15:clr>
            <a:srgbClr val="F26B43"/>
          </p15:clr>
        </p15:guide>
        <p15:guide id="5" orient="horz" pos="576">
          <p15:clr>
            <a:srgbClr val="F26B43"/>
          </p15:clr>
        </p15:guide>
        <p15:guide id="6" orient="horz" pos="3744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g2f95e617128_0_36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1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sz="2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27" name="Google Shape;27;g2f95e617128_0_361" descr="Graphical user interface, text, application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873457" y="2707910"/>
            <a:ext cx="2824083" cy="1176701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g2f95e617128_0_361"/>
          <p:cNvSpPr/>
          <p:nvPr/>
        </p:nvSpPr>
        <p:spPr>
          <a:xfrm>
            <a:off x="0" y="0"/>
            <a:ext cx="8385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Proxima Nova" panose="020B0604020202020204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g2f95e617128_0_361"/>
          <p:cNvSpPr txBox="1">
            <a:spLocks noGrp="1"/>
          </p:cNvSpPr>
          <p:nvPr>
            <p:ph type="title"/>
          </p:nvPr>
        </p:nvSpPr>
        <p:spPr>
          <a:xfrm>
            <a:off x="838200" y="806557"/>
            <a:ext cx="10515600" cy="8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Proxima Nova"/>
              <a:buNone/>
              <a:defRPr sz="5300" b="1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g2f95e617128_0_361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dirty="0"/>
          </a:p>
        </p:txBody>
      </p:sp>
      <p:sp>
        <p:nvSpPr>
          <p:cNvPr id="31" name="Google Shape;31;g2f95e617128_0_361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34FF8E29-3CA8-4CC0-890E-EF63C8C838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74743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Proxima Nova" panose="020B0604020202020204"/>
          <a:ea typeface="Proxima Nova" panose="020B0604020202020204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576">
          <p15:clr>
            <a:srgbClr val="F26B43"/>
          </p15:clr>
        </p15:guide>
        <p15:guide id="4" pos="7104">
          <p15:clr>
            <a:srgbClr val="F26B43"/>
          </p15:clr>
        </p15:guide>
        <p15:guide id="5" orient="horz" pos="576">
          <p15:clr>
            <a:srgbClr val="F26B43"/>
          </p15:clr>
        </p15:guide>
        <p15:guide id="6" orient="horz" pos="3744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g2f95e617128_0_36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11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sz="2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pic>
        <p:nvPicPr>
          <p:cNvPr id="27" name="Google Shape;27;g2f95e617128_0_361" descr="Graphical user interface, text, application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873457" y="2707910"/>
            <a:ext cx="2824083" cy="1176701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Google Shape;28;g2f95e617128_0_361"/>
          <p:cNvSpPr/>
          <p:nvPr/>
        </p:nvSpPr>
        <p:spPr>
          <a:xfrm>
            <a:off x="0" y="0"/>
            <a:ext cx="8385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Proxima Nova" panose="020B0604020202020204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g2f95e617128_0_361"/>
          <p:cNvSpPr txBox="1">
            <a:spLocks noGrp="1"/>
          </p:cNvSpPr>
          <p:nvPr>
            <p:ph type="title"/>
          </p:nvPr>
        </p:nvSpPr>
        <p:spPr>
          <a:xfrm>
            <a:off x="838200" y="806557"/>
            <a:ext cx="10515600" cy="8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Proxima Nova"/>
              <a:buNone/>
              <a:defRPr sz="5300" b="1" i="0" u="none" strike="noStrike" cap="none">
                <a:solidFill>
                  <a:schemeClr val="lt1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0" name="Google Shape;30;g2f95e617128_0_361"/>
          <p:cNvSpPr txBox="1">
            <a:spLocks noGrp="1"/>
          </p:cNvSpPr>
          <p:nvPr>
            <p:ph type="ftr" idx="11"/>
          </p:nvPr>
        </p:nvSpPr>
        <p:spPr>
          <a:xfrm>
            <a:off x="6872990" y="6245137"/>
            <a:ext cx="42555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800" b="0" i="0" u="none" strike="noStrike" cap="none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dirty="0"/>
          </a:p>
        </p:txBody>
      </p:sp>
      <p:sp>
        <p:nvSpPr>
          <p:cNvPr id="31" name="Google Shape;31;g2f95e617128_0_361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Proxima Nova" panose="020B0604020202020204"/>
                <a:ea typeface="Proxima Nova" panose="020B0604020202020204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  <a:defRPr sz="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34FF8E29-3CA8-4CC0-890E-EF63C8C838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75123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Proxima Nova" panose="020B0604020202020204"/>
          <a:ea typeface="Proxima Nova" panose="020B0604020202020204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576">
          <p15:clr>
            <a:srgbClr val="F26B43"/>
          </p15:clr>
        </p15:guide>
        <p15:guide id="4" pos="7104">
          <p15:clr>
            <a:srgbClr val="F26B43"/>
          </p15:clr>
        </p15:guide>
        <p15:guide id="5" orient="horz" pos="576">
          <p15:clr>
            <a:srgbClr val="F26B43"/>
          </p15:clr>
        </p15:guide>
        <p15:guide id="6" orient="horz" pos="374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svg"/><Relationship Id="rId1" Type="http://schemas.openxmlformats.org/officeDocument/2006/relationships/slideLayout" Target="../slideLayouts/slideLayout5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svg"/><Relationship Id="rId1" Type="http://schemas.openxmlformats.org/officeDocument/2006/relationships/slideLayout" Target="../slideLayouts/slideLayout6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svg"/><Relationship Id="rId1" Type="http://schemas.openxmlformats.org/officeDocument/2006/relationships/slideLayout" Target="../slideLayouts/slideLayout5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meltzerhellrung.com/resources/international-travel-guidance-for-foreign-nationals-2026/" TargetMode="External"/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svg"/><Relationship Id="rId1" Type="http://schemas.openxmlformats.org/officeDocument/2006/relationships/slideLayout" Target="../slideLayouts/slideLayout6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meltzerhellrung.box.com/s/qnkpw87ifnc2tsb434bn11lkrvh8sjus" TargetMode="Externa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://travel.state.gov/" TargetMode="External"/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9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6.xml"/><Relationship Id="rId6" Type="http://schemas.openxmlformats.org/officeDocument/2006/relationships/image" Target="../media/image3.png"/><Relationship Id="rId5" Type="http://schemas.openxmlformats.org/officeDocument/2006/relationships/hyperlink" Target="about:blank" TargetMode="External"/><Relationship Id="rId10" Type="http://schemas.openxmlformats.org/officeDocument/2006/relationships/image" Target="../media/image6.png"/><Relationship Id="rId4" Type="http://schemas.openxmlformats.org/officeDocument/2006/relationships/hyperlink" Target="mailto:mhellrung@meltzerhellrung.com" TargetMode="External"/><Relationship Id="rId9" Type="http://schemas.openxmlformats.org/officeDocument/2006/relationships/image" Target="../media/image4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33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EA190CB4-65D2-423D-0316-B9CCEEE39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30E67B7-CA2C-1245-8EF7-D765AAD3D71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742798-9810-5D75-A226-63F4A2E7FE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017" y="616686"/>
            <a:ext cx="3572546" cy="14885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865047D-3C15-C583-E8A6-4B18C81586E9}"/>
              </a:ext>
            </a:extLst>
          </p:cNvPr>
          <p:cNvSpPr txBox="1"/>
          <p:nvPr/>
        </p:nvSpPr>
        <p:spPr>
          <a:xfrm>
            <a:off x="778833" y="2614094"/>
            <a:ext cx="10385035" cy="1138773"/>
          </a:xfrm>
          <a:prstGeom prst="rect">
            <a:avLst/>
          </a:prstGeom>
          <a:solidFill>
            <a:schemeClr val="accent5"/>
          </a:solidFill>
          <a:effectLst>
            <a:reflection stA="45000" endPos="1000" dist="50800" dir="5400000" sy="-100000" algn="bl" rotWithShape="0"/>
            <a:softEdge rad="0"/>
          </a:effectLst>
        </p:spPr>
        <p:txBody>
          <a:bodyPr wrap="square">
            <a:spAutoFit/>
          </a:bodyPr>
          <a:lstStyle/>
          <a:p>
            <a:r>
              <a:rPr lang="es-VE" sz="3400" b="1" dirty="0">
                <a:solidFill>
                  <a:schemeClr val="bg1"/>
                </a:solidFill>
                <a:latin typeface="+mn-lt"/>
              </a:rPr>
              <a:t>BEHIND THE CONSULATE WINDOW</a:t>
            </a:r>
          </a:p>
          <a:p>
            <a:r>
              <a:rPr lang="en-US" sz="3400" i="1" dirty="0">
                <a:solidFill>
                  <a:schemeClr val="bg1"/>
                </a:solidFill>
                <a:latin typeface="+mj-lt"/>
              </a:rPr>
              <a:t>What HR Needs to Know About Consular Processing</a:t>
            </a:r>
          </a:p>
        </p:txBody>
      </p:sp>
      <p:sp>
        <p:nvSpPr>
          <p:cNvPr id="7" name="Google Shape;362;p1">
            <a:extLst>
              <a:ext uri="{FF2B5EF4-FFF2-40B4-BE49-F238E27FC236}">
                <a16:creationId xmlns:a16="http://schemas.microsoft.com/office/drawing/2014/main" id="{BC65F1A5-991B-32C7-A7B9-EA197ABF832B}"/>
              </a:ext>
            </a:extLst>
          </p:cNvPr>
          <p:cNvSpPr txBox="1"/>
          <p:nvPr/>
        </p:nvSpPr>
        <p:spPr>
          <a:xfrm>
            <a:off x="778833" y="4889993"/>
            <a:ext cx="5616300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0" i="0" u="none" strike="noStrike" cap="none" dirty="0">
                <a:solidFill>
                  <a:srgbClr val="FFFFFF"/>
                </a:solidFill>
                <a:latin typeface="Proxima Nova" panose="020B0604020202020204" charset="0"/>
                <a:sym typeface="Arial"/>
              </a:rPr>
              <a:t>Wednesday August 26, 2026</a:t>
            </a:r>
            <a:endParaRPr sz="2800" b="0" i="0" u="none" strike="noStrike" cap="none" dirty="0">
              <a:solidFill>
                <a:srgbClr val="FFFFFF"/>
              </a:solidFill>
              <a:latin typeface="Proxima Nova" panose="020B060402020202020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634927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9"/>
          <p:cNvSpPr/>
          <p:nvPr/>
        </p:nvSpPr>
        <p:spPr>
          <a:xfrm>
            <a:off x="8602824" y="6232849"/>
            <a:ext cx="2799184" cy="24259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E8B3D8-161B-6A49-D3DC-4678F5C81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grpSp>
        <p:nvGrpSpPr>
          <p:cNvPr id="3" name="Google Shape;549;p9">
            <a:extLst>
              <a:ext uri="{FF2B5EF4-FFF2-40B4-BE49-F238E27FC236}">
                <a16:creationId xmlns:a16="http://schemas.microsoft.com/office/drawing/2014/main" id="{3CFF7D7B-0FA9-E0A2-F572-8266C38C05F0}"/>
              </a:ext>
            </a:extLst>
          </p:cNvPr>
          <p:cNvGrpSpPr/>
          <p:nvPr/>
        </p:nvGrpSpPr>
        <p:grpSpPr>
          <a:xfrm>
            <a:off x="-282400" y="382498"/>
            <a:ext cx="4893454" cy="6227818"/>
            <a:chOff x="-282400" y="382498"/>
            <a:chExt cx="4893454" cy="6227818"/>
          </a:xfrm>
        </p:grpSpPr>
        <p:sp>
          <p:nvSpPr>
            <p:cNvPr id="4" name="Google Shape;550;p9">
              <a:extLst>
                <a:ext uri="{FF2B5EF4-FFF2-40B4-BE49-F238E27FC236}">
                  <a16:creationId xmlns:a16="http://schemas.microsoft.com/office/drawing/2014/main" id="{60A15F0D-1973-E8D3-6E36-4E632CEC33E5}"/>
                </a:ext>
              </a:extLst>
            </p:cNvPr>
            <p:cNvSpPr/>
            <p:nvPr/>
          </p:nvSpPr>
          <p:spPr>
            <a:xfrm>
              <a:off x="-282400" y="382498"/>
              <a:ext cx="4228907" cy="5560106"/>
            </a:xfrm>
            <a:custGeom>
              <a:avLst/>
              <a:gdLst/>
              <a:ahLst/>
              <a:cxnLst/>
              <a:rect l="l" t="t" r="r" b="b"/>
              <a:pathLst>
                <a:path w="4228907" h="5560106" extrusionOk="0">
                  <a:moveTo>
                    <a:pt x="1106616" y="0"/>
                  </a:moveTo>
                  <a:lnTo>
                    <a:pt x="4159683" y="0"/>
                  </a:lnTo>
                  <a:cubicBezTo>
                    <a:pt x="4216720" y="42534"/>
                    <a:pt x="4229029" y="100546"/>
                    <a:pt x="4228907" y="169161"/>
                  </a:cubicBezTo>
                  <a:cubicBezTo>
                    <a:pt x="4227689" y="1910010"/>
                    <a:pt x="4227932" y="3650737"/>
                    <a:pt x="4227932" y="5391586"/>
                  </a:cubicBezTo>
                  <a:cubicBezTo>
                    <a:pt x="4227932" y="5401701"/>
                    <a:pt x="4228054" y="5411816"/>
                    <a:pt x="4227932" y="5421932"/>
                  </a:cubicBezTo>
                  <a:cubicBezTo>
                    <a:pt x="4225617" y="5522600"/>
                    <a:pt x="4187957" y="5559894"/>
                    <a:pt x="4086071" y="5560015"/>
                  </a:cubicBezTo>
                  <a:cubicBezTo>
                    <a:pt x="2770806" y="5560137"/>
                    <a:pt x="1455664" y="5560137"/>
                    <a:pt x="140399" y="5560015"/>
                  </a:cubicBezTo>
                  <a:cubicBezTo>
                    <a:pt x="34368" y="5560015"/>
                    <a:pt x="0" y="5524428"/>
                    <a:pt x="0" y="5416813"/>
                  </a:cubicBezTo>
                  <a:cubicBezTo>
                    <a:pt x="0" y="4004293"/>
                    <a:pt x="0" y="2591773"/>
                    <a:pt x="0" y="1179253"/>
                  </a:cubicBezTo>
                  <a:cubicBezTo>
                    <a:pt x="0" y="1157681"/>
                    <a:pt x="0" y="1136110"/>
                    <a:pt x="0" y="1109176"/>
                  </a:cubicBezTo>
                  <a:cubicBezTo>
                    <a:pt x="29372" y="1109176"/>
                    <a:pt x="51187" y="1109176"/>
                    <a:pt x="73003" y="1109176"/>
                  </a:cubicBezTo>
                  <a:cubicBezTo>
                    <a:pt x="314191" y="1109054"/>
                    <a:pt x="555380" y="1110760"/>
                    <a:pt x="796447" y="1108079"/>
                  </a:cubicBezTo>
                  <a:cubicBezTo>
                    <a:pt x="956467" y="1106251"/>
                    <a:pt x="1103326" y="971092"/>
                    <a:pt x="1106251" y="814484"/>
                  </a:cubicBezTo>
                  <a:cubicBezTo>
                    <a:pt x="1111369" y="543071"/>
                    <a:pt x="1106982" y="271535"/>
                    <a:pt x="1106616" y="122"/>
                  </a:cubicBezTo>
                  <a:close/>
                  <a:moveTo>
                    <a:pt x="1774852" y="1777167"/>
                  </a:moveTo>
                  <a:cubicBezTo>
                    <a:pt x="1991422" y="1777167"/>
                    <a:pt x="2207870" y="1777411"/>
                    <a:pt x="2424440" y="1777167"/>
                  </a:cubicBezTo>
                  <a:cubicBezTo>
                    <a:pt x="2507680" y="1777167"/>
                    <a:pt x="2555333" y="1736705"/>
                    <a:pt x="2555089" y="1667846"/>
                  </a:cubicBezTo>
                  <a:cubicBezTo>
                    <a:pt x="2554845" y="1599962"/>
                    <a:pt x="2505730" y="1557185"/>
                    <a:pt x="2423831" y="1557063"/>
                  </a:cubicBezTo>
                  <a:cubicBezTo>
                    <a:pt x="1994834" y="1556575"/>
                    <a:pt x="1565838" y="1556697"/>
                    <a:pt x="1136841" y="1557063"/>
                  </a:cubicBezTo>
                  <a:cubicBezTo>
                    <a:pt x="1052382" y="1557063"/>
                    <a:pt x="1000708" y="1602278"/>
                    <a:pt x="1002780" y="1671502"/>
                  </a:cubicBezTo>
                  <a:cubicBezTo>
                    <a:pt x="1004730" y="1739142"/>
                    <a:pt x="1052504" y="1777167"/>
                    <a:pt x="1137450" y="1777167"/>
                  </a:cubicBezTo>
                  <a:cubicBezTo>
                    <a:pt x="1349877" y="1777411"/>
                    <a:pt x="1562425" y="1777167"/>
                    <a:pt x="1774852" y="1777167"/>
                  </a:cubicBezTo>
                  <a:close/>
                  <a:moveTo>
                    <a:pt x="1782652" y="3561647"/>
                  </a:moveTo>
                  <a:cubicBezTo>
                    <a:pt x="1565716" y="3561647"/>
                    <a:pt x="1348902" y="3561403"/>
                    <a:pt x="1131966" y="3561769"/>
                  </a:cubicBezTo>
                  <a:cubicBezTo>
                    <a:pt x="1051651" y="3561891"/>
                    <a:pt x="1004730" y="3600647"/>
                    <a:pt x="1002780" y="3666458"/>
                  </a:cubicBezTo>
                  <a:cubicBezTo>
                    <a:pt x="1000708" y="3733855"/>
                    <a:pt x="1050676" y="3780898"/>
                    <a:pt x="1131113" y="3781142"/>
                  </a:cubicBezTo>
                  <a:cubicBezTo>
                    <a:pt x="1562791" y="3781995"/>
                    <a:pt x="1994590" y="3781995"/>
                    <a:pt x="2426268" y="3781142"/>
                  </a:cubicBezTo>
                  <a:cubicBezTo>
                    <a:pt x="2508533" y="3781020"/>
                    <a:pt x="2556430" y="3736170"/>
                    <a:pt x="2554967" y="3667434"/>
                  </a:cubicBezTo>
                  <a:cubicBezTo>
                    <a:pt x="2553627" y="3600403"/>
                    <a:pt x="2507924" y="3562012"/>
                    <a:pt x="2427000" y="3561891"/>
                  </a:cubicBezTo>
                  <a:cubicBezTo>
                    <a:pt x="2212136" y="3561525"/>
                    <a:pt x="1997272" y="3561769"/>
                    <a:pt x="1782408" y="3561769"/>
                  </a:cubicBezTo>
                  <a:close/>
                  <a:moveTo>
                    <a:pt x="1781433" y="4560770"/>
                  </a:moveTo>
                  <a:cubicBezTo>
                    <a:pt x="1562913" y="4560770"/>
                    <a:pt x="1344271" y="4560283"/>
                    <a:pt x="1125751" y="4561014"/>
                  </a:cubicBezTo>
                  <a:cubicBezTo>
                    <a:pt x="1039707" y="4561379"/>
                    <a:pt x="989252" y="4620610"/>
                    <a:pt x="1006801" y="4697025"/>
                  </a:cubicBezTo>
                  <a:cubicBezTo>
                    <a:pt x="1019720" y="4753331"/>
                    <a:pt x="1061523" y="4780875"/>
                    <a:pt x="1136353" y="4780875"/>
                  </a:cubicBezTo>
                  <a:cubicBezTo>
                    <a:pt x="1563400" y="4780997"/>
                    <a:pt x="1990447" y="4780997"/>
                    <a:pt x="2417372" y="4780875"/>
                  </a:cubicBezTo>
                  <a:cubicBezTo>
                    <a:pt x="2505243" y="4780875"/>
                    <a:pt x="2554602" y="4741388"/>
                    <a:pt x="2555089" y="4671554"/>
                  </a:cubicBezTo>
                  <a:cubicBezTo>
                    <a:pt x="2555577" y="4601476"/>
                    <a:pt x="2506096" y="4560892"/>
                    <a:pt x="2418956" y="4560770"/>
                  </a:cubicBezTo>
                  <a:cubicBezTo>
                    <a:pt x="2206407" y="4560527"/>
                    <a:pt x="1993981" y="4560770"/>
                    <a:pt x="1781433" y="4560770"/>
                  </a:cubicBezTo>
                  <a:close/>
                  <a:moveTo>
                    <a:pt x="1781798" y="2778606"/>
                  </a:moveTo>
                  <a:lnTo>
                    <a:pt x="1781798" y="2778362"/>
                  </a:lnTo>
                  <a:cubicBezTo>
                    <a:pt x="1998612" y="2778362"/>
                    <a:pt x="2215548" y="2779337"/>
                    <a:pt x="2432362" y="2777875"/>
                  </a:cubicBezTo>
                  <a:cubicBezTo>
                    <a:pt x="2509874" y="2777387"/>
                    <a:pt x="2553261" y="2737291"/>
                    <a:pt x="2555089" y="2672454"/>
                  </a:cubicBezTo>
                  <a:cubicBezTo>
                    <a:pt x="2557039" y="2605058"/>
                    <a:pt x="2512433" y="2563011"/>
                    <a:pt x="2433459" y="2558136"/>
                  </a:cubicBezTo>
                  <a:cubicBezTo>
                    <a:pt x="2421393" y="2557405"/>
                    <a:pt x="2409206" y="2557770"/>
                    <a:pt x="2397018" y="2557770"/>
                  </a:cubicBezTo>
                  <a:cubicBezTo>
                    <a:pt x="1985572" y="2557770"/>
                    <a:pt x="1574247" y="2557649"/>
                    <a:pt x="1162800" y="2558136"/>
                  </a:cubicBezTo>
                  <a:cubicBezTo>
                    <a:pt x="1134647" y="2558136"/>
                    <a:pt x="1105276" y="2558502"/>
                    <a:pt x="1078585" y="2566423"/>
                  </a:cubicBezTo>
                  <a:cubicBezTo>
                    <a:pt x="1025083" y="2582145"/>
                    <a:pt x="1000220" y="2622851"/>
                    <a:pt x="1004120" y="2677329"/>
                  </a:cubicBezTo>
                  <a:cubicBezTo>
                    <a:pt x="1007776" y="2729125"/>
                    <a:pt x="1036660" y="2764225"/>
                    <a:pt x="1089066" y="2774219"/>
                  </a:cubicBezTo>
                  <a:cubicBezTo>
                    <a:pt x="1112710" y="2778728"/>
                    <a:pt x="1137450" y="2778362"/>
                    <a:pt x="1161703" y="2778362"/>
                  </a:cubicBezTo>
                  <a:cubicBezTo>
                    <a:pt x="1368402" y="2778606"/>
                    <a:pt x="1575100" y="2778484"/>
                    <a:pt x="1781798" y="2778484"/>
                  </a:cubicBezTo>
                  <a:close/>
                  <a:moveTo>
                    <a:pt x="3262812" y="2710479"/>
                  </a:moveTo>
                  <a:cubicBezTo>
                    <a:pt x="3240509" y="2683179"/>
                    <a:pt x="3222228" y="2659535"/>
                    <a:pt x="3202484" y="2637110"/>
                  </a:cubicBezTo>
                  <a:cubicBezTo>
                    <a:pt x="3155806" y="2584339"/>
                    <a:pt x="3096332" y="2576173"/>
                    <a:pt x="3046485" y="2614929"/>
                  </a:cubicBezTo>
                  <a:cubicBezTo>
                    <a:pt x="2996761" y="2653685"/>
                    <a:pt x="2988961" y="2714379"/>
                    <a:pt x="3030032" y="2771294"/>
                  </a:cubicBezTo>
                  <a:cubicBezTo>
                    <a:pt x="3070372" y="2827112"/>
                    <a:pt x="3113638" y="2880737"/>
                    <a:pt x="3155928" y="2935092"/>
                  </a:cubicBezTo>
                  <a:cubicBezTo>
                    <a:pt x="3225762" y="3024670"/>
                    <a:pt x="3298277" y="3024426"/>
                    <a:pt x="3367989" y="2934849"/>
                  </a:cubicBezTo>
                  <a:cubicBezTo>
                    <a:pt x="3478772" y="2792622"/>
                    <a:pt x="3589434" y="2650273"/>
                    <a:pt x="3700096" y="2507924"/>
                  </a:cubicBezTo>
                  <a:cubicBezTo>
                    <a:pt x="3756036" y="2435896"/>
                    <a:pt x="3813195" y="2364844"/>
                    <a:pt x="3867185" y="2291476"/>
                  </a:cubicBezTo>
                  <a:cubicBezTo>
                    <a:pt x="3908135" y="2235657"/>
                    <a:pt x="3898629" y="2174477"/>
                    <a:pt x="3847563" y="2135477"/>
                  </a:cubicBezTo>
                  <a:cubicBezTo>
                    <a:pt x="3800885" y="2099768"/>
                    <a:pt x="3738364" y="2107690"/>
                    <a:pt x="3695586" y="2155708"/>
                  </a:cubicBezTo>
                  <a:cubicBezTo>
                    <a:pt x="3680839" y="2172283"/>
                    <a:pt x="3667677" y="2190442"/>
                    <a:pt x="3654027" y="2207992"/>
                  </a:cubicBezTo>
                  <a:cubicBezTo>
                    <a:pt x="3524841" y="2373862"/>
                    <a:pt x="3395654" y="2539855"/>
                    <a:pt x="3262812" y="2710479"/>
                  </a:cubicBezTo>
                  <a:close/>
                  <a:moveTo>
                    <a:pt x="3261958" y="3712771"/>
                  </a:moveTo>
                  <a:cubicBezTo>
                    <a:pt x="3240021" y="3684862"/>
                    <a:pt x="3223203" y="3662437"/>
                    <a:pt x="3205165" y="3640987"/>
                  </a:cubicBezTo>
                  <a:cubicBezTo>
                    <a:pt x="3159828" y="3586997"/>
                    <a:pt x="3093894" y="3577369"/>
                    <a:pt x="3044535" y="3617100"/>
                  </a:cubicBezTo>
                  <a:cubicBezTo>
                    <a:pt x="2996151" y="3655977"/>
                    <a:pt x="2989692" y="3716792"/>
                    <a:pt x="3031007" y="3774073"/>
                  </a:cubicBezTo>
                  <a:cubicBezTo>
                    <a:pt x="3068910" y="3826479"/>
                    <a:pt x="3109982" y="3876691"/>
                    <a:pt x="3149591" y="3927878"/>
                  </a:cubicBezTo>
                  <a:cubicBezTo>
                    <a:pt x="3227956" y="4029034"/>
                    <a:pt x="3294499" y="4029887"/>
                    <a:pt x="3372498" y="3929950"/>
                  </a:cubicBezTo>
                  <a:cubicBezTo>
                    <a:pt x="3488279" y="3781630"/>
                    <a:pt x="3603693" y="3633065"/>
                    <a:pt x="3719108" y="3484501"/>
                  </a:cubicBezTo>
                  <a:cubicBezTo>
                    <a:pt x="3769929" y="3419054"/>
                    <a:pt x="3822213" y="3354461"/>
                    <a:pt x="3870354" y="3287065"/>
                  </a:cubicBezTo>
                  <a:cubicBezTo>
                    <a:pt x="3908135" y="3234171"/>
                    <a:pt x="3896800" y="3173600"/>
                    <a:pt x="3847929" y="3136306"/>
                  </a:cubicBezTo>
                  <a:cubicBezTo>
                    <a:pt x="3801617" y="3100963"/>
                    <a:pt x="3743605" y="3106447"/>
                    <a:pt x="3700583" y="3151053"/>
                  </a:cubicBezTo>
                  <a:cubicBezTo>
                    <a:pt x="3688030" y="3164094"/>
                    <a:pt x="3677305" y="3178962"/>
                    <a:pt x="3666093" y="3193343"/>
                  </a:cubicBezTo>
                  <a:cubicBezTo>
                    <a:pt x="3533128" y="3364089"/>
                    <a:pt x="3400286" y="3534835"/>
                    <a:pt x="3261837" y="3712771"/>
                  </a:cubicBezTo>
                  <a:close/>
                  <a:moveTo>
                    <a:pt x="3262324" y="4712625"/>
                  </a:moveTo>
                  <a:cubicBezTo>
                    <a:pt x="3240387" y="4685569"/>
                    <a:pt x="3223325" y="4663510"/>
                    <a:pt x="3205165" y="4642304"/>
                  </a:cubicBezTo>
                  <a:cubicBezTo>
                    <a:pt x="3160072" y="4589776"/>
                    <a:pt x="3097794" y="4579051"/>
                    <a:pt x="3049288" y="4614882"/>
                  </a:cubicBezTo>
                  <a:cubicBezTo>
                    <a:pt x="2996517" y="4653760"/>
                    <a:pt x="2988229" y="4716891"/>
                    <a:pt x="3031495" y="4775756"/>
                  </a:cubicBezTo>
                  <a:cubicBezTo>
                    <a:pt x="3075857" y="4836084"/>
                    <a:pt x="3121682" y="4895558"/>
                    <a:pt x="3169456" y="4953205"/>
                  </a:cubicBezTo>
                  <a:cubicBezTo>
                    <a:pt x="3226249" y="5021698"/>
                    <a:pt x="3299983" y="5022185"/>
                    <a:pt x="3354705" y="4952473"/>
                  </a:cubicBezTo>
                  <a:cubicBezTo>
                    <a:pt x="3524841" y="4735903"/>
                    <a:pt x="3693880" y="4518480"/>
                    <a:pt x="3862066" y="4300326"/>
                  </a:cubicBezTo>
                  <a:cubicBezTo>
                    <a:pt x="3907769" y="4241095"/>
                    <a:pt x="3901066" y="4178451"/>
                    <a:pt x="3850488" y="4138598"/>
                  </a:cubicBezTo>
                  <a:cubicBezTo>
                    <a:pt x="3798326" y="4097527"/>
                    <a:pt x="3733611" y="4108739"/>
                    <a:pt x="3686202" y="4168458"/>
                  </a:cubicBezTo>
                  <a:cubicBezTo>
                    <a:pt x="3639646" y="4227201"/>
                    <a:pt x="3594431" y="4286919"/>
                    <a:pt x="3548362" y="4346028"/>
                  </a:cubicBezTo>
                  <a:cubicBezTo>
                    <a:pt x="3454276" y="4466805"/>
                    <a:pt x="3359945" y="4587583"/>
                    <a:pt x="3262446" y="4712504"/>
                  </a:cubicBezTo>
                  <a:close/>
                  <a:moveTo>
                    <a:pt x="3262568" y="1710137"/>
                  </a:moveTo>
                  <a:cubicBezTo>
                    <a:pt x="3239046" y="1681252"/>
                    <a:pt x="3221984" y="1658949"/>
                    <a:pt x="3203459" y="1637987"/>
                  </a:cubicBezTo>
                  <a:cubicBezTo>
                    <a:pt x="3157269" y="1585459"/>
                    <a:pt x="3096210" y="1576319"/>
                    <a:pt x="3047704" y="1613734"/>
                  </a:cubicBezTo>
                  <a:cubicBezTo>
                    <a:pt x="2995420" y="1654074"/>
                    <a:pt x="2988717" y="1715377"/>
                    <a:pt x="3032713" y="1774852"/>
                  </a:cubicBezTo>
                  <a:cubicBezTo>
                    <a:pt x="3074882" y="1831889"/>
                    <a:pt x="3118513" y="1887707"/>
                    <a:pt x="3162997" y="1942916"/>
                  </a:cubicBezTo>
                  <a:cubicBezTo>
                    <a:pt x="3227346" y="2022622"/>
                    <a:pt x="3299496" y="2020915"/>
                    <a:pt x="3363845" y="1938650"/>
                  </a:cubicBezTo>
                  <a:cubicBezTo>
                    <a:pt x="3448792" y="1830182"/>
                    <a:pt x="3533007" y="1721227"/>
                    <a:pt x="3617587" y="1612515"/>
                  </a:cubicBezTo>
                  <a:cubicBezTo>
                    <a:pt x="3698511" y="1508557"/>
                    <a:pt x="3779679" y="1404964"/>
                    <a:pt x="3860238" y="1300762"/>
                  </a:cubicBezTo>
                  <a:cubicBezTo>
                    <a:pt x="3893022" y="1258349"/>
                    <a:pt x="3900213" y="1212281"/>
                    <a:pt x="3870110" y="1165603"/>
                  </a:cubicBezTo>
                  <a:cubicBezTo>
                    <a:pt x="3844395" y="1125872"/>
                    <a:pt x="3803932" y="1106860"/>
                    <a:pt x="3760058" y="1120266"/>
                  </a:cubicBezTo>
                  <a:cubicBezTo>
                    <a:pt x="3729833" y="1129650"/>
                    <a:pt x="3698877" y="1152197"/>
                    <a:pt x="3678889" y="1177303"/>
                  </a:cubicBezTo>
                  <a:cubicBezTo>
                    <a:pt x="3540197" y="1351583"/>
                    <a:pt x="3404186" y="1527935"/>
                    <a:pt x="3262568" y="1709893"/>
                  </a:cubicBezTo>
                  <a:close/>
                  <a:moveTo>
                    <a:pt x="609736" y="1777167"/>
                  </a:moveTo>
                  <a:cubicBezTo>
                    <a:pt x="627895" y="1777167"/>
                    <a:pt x="646176" y="1777776"/>
                    <a:pt x="664335" y="1777167"/>
                  </a:cubicBezTo>
                  <a:cubicBezTo>
                    <a:pt x="727588" y="1774486"/>
                    <a:pt x="774509" y="1731099"/>
                    <a:pt x="777556" y="1673087"/>
                  </a:cubicBezTo>
                  <a:cubicBezTo>
                    <a:pt x="780359" y="1619340"/>
                    <a:pt x="738313" y="1566203"/>
                    <a:pt x="679935" y="1559744"/>
                  </a:cubicBezTo>
                  <a:cubicBezTo>
                    <a:pt x="633989" y="1554625"/>
                    <a:pt x="586458" y="1554503"/>
                    <a:pt x="540633" y="1560109"/>
                  </a:cubicBezTo>
                  <a:cubicBezTo>
                    <a:pt x="481037" y="1567422"/>
                    <a:pt x="444962" y="1616903"/>
                    <a:pt x="447887" y="1675646"/>
                  </a:cubicBezTo>
                  <a:cubicBezTo>
                    <a:pt x="450812" y="1733658"/>
                    <a:pt x="492859" y="1773877"/>
                    <a:pt x="555014" y="1777167"/>
                  </a:cubicBezTo>
                  <a:cubicBezTo>
                    <a:pt x="573174" y="1778142"/>
                    <a:pt x="591455" y="1777289"/>
                    <a:pt x="609614" y="1777411"/>
                  </a:cubicBezTo>
                  <a:close/>
                  <a:moveTo>
                    <a:pt x="614611" y="4561379"/>
                  </a:moveTo>
                  <a:cubicBezTo>
                    <a:pt x="614611" y="4561379"/>
                    <a:pt x="614611" y="4561136"/>
                    <a:pt x="614611" y="4561014"/>
                  </a:cubicBezTo>
                  <a:cubicBezTo>
                    <a:pt x="596330" y="4561014"/>
                    <a:pt x="578170" y="4560283"/>
                    <a:pt x="559889" y="4561136"/>
                  </a:cubicBezTo>
                  <a:cubicBezTo>
                    <a:pt x="492249" y="4564183"/>
                    <a:pt x="447765" y="4607935"/>
                    <a:pt x="447887" y="4671066"/>
                  </a:cubicBezTo>
                  <a:cubicBezTo>
                    <a:pt x="447887" y="4734075"/>
                    <a:pt x="492249" y="4778315"/>
                    <a:pt x="560011" y="4780875"/>
                  </a:cubicBezTo>
                  <a:cubicBezTo>
                    <a:pt x="598401" y="4782216"/>
                    <a:pt x="637157" y="4783312"/>
                    <a:pt x="675426" y="4780144"/>
                  </a:cubicBezTo>
                  <a:cubicBezTo>
                    <a:pt x="733438" y="4775390"/>
                    <a:pt x="777678" y="4726153"/>
                    <a:pt x="777678" y="4670944"/>
                  </a:cubicBezTo>
                  <a:cubicBezTo>
                    <a:pt x="777678" y="4615857"/>
                    <a:pt x="733194" y="4567473"/>
                    <a:pt x="675304" y="4561745"/>
                  </a:cubicBezTo>
                  <a:cubicBezTo>
                    <a:pt x="655317" y="4559795"/>
                    <a:pt x="634842" y="4561379"/>
                    <a:pt x="614611" y="4561379"/>
                  </a:cubicBezTo>
                  <a:close/>
                  <a:moveTo>
                    <a:pt x="613026" y="3562012"/>
                  </a:moveTo>
                  <a:cubicBezTo>
                    <a:pt x="594867" y="3562012"/>
                    <a:pt x="576586" y="3561403"/>
                    <a:pt x="558427" y="3562012"/>
                  </a:cubicBezTo>
                  <a:cubicBezTo>
                    <a:pt x="493834" y="3564572"/>
                    <a:pt x="452640" y="3601256"/>
                    <a:pt x="448253" y="3659512"/>
                  </a:cubicBezTo>
                  <a:cubicBezTo>
                    <a:pt x="443500" y="3721667"/>
                    <a:pt x="479209" y="3770661"/>
                    <a:pt x="543680" y="3777973"/>
                  </a:cubicBezTo>
                  <a:cubicBezTo>
                    <a:pt x="591333" y="3783458"/>
                    <a:pt x="641057" y="3782726"/>
                    <a:pt x="688466" y="3775657"/>
                  </a:cubicBezTo>
                  <a:cubicBezTo>
                    <a:pt x="744650" y="3767248"/>
                    <a:pt x="781822" y="3714355"/>
                    <a:pt x="777556" y="3662680"/>
                  </a:cubicBezTo>
                  <a:cubicBezTo>
                    <a:pt x="772925" y="3606375"/>
                    <a:pt x="728197" y="3565181"/>
                    <a:pt x="667870" y="3562256"/>
                  </a:cubicBezTo>
                  <a:cubicBezTo>
                    <a:pt x="649711" y="3561403"/>
                    <a:pt x="631429" y="3562134"/>
                    <a:pt x="613270" y="3562012"/>
                  </a:cubicBezTo>
                  <a:close/>
                  <a:moveTo>
                    <a:pt x="609126" y="2779947"/>
                  </a:moveTo>
                  <a:cubicBezTo>
                    <a:pt x="609126" y="2779094"/>
                    <a:pt x="609126" y="2778362"/>
                    <a:pt x="609126" y="2777509"/>
                  </a:cubicBezTo>
                  <a:cubicBezTo>
                    <a:pt x="629358" y="2777509"/>
                    <a:pt x="649711" y="2778972"/>
                    <a:pt x="669698" y="2777266"/>
                  </a:cubicBezTo>
                  <a:cubicBezTo>
                    <a:pt x="731366" y="2772025"/>
                    <a:pt x="774144" y="2730588"/>
                    <a:pt x="777434" y="2674526"/>
                  </a:cubicBezTo>
                  <a:cubicBezTo>
                    <a:pt x="780725" y="2617854"/>
                    <a:pt x="737825" y="2566911"/>
                    <a:pt x="674207" y="2561548"/>
                  </a:cubicBezTo>
                  <a:cubicBezTo>
                    <a:pt x="626311" y="2557527"/>
                    <a:pt x="576952" y="2558258"/>
                    <a:pt x="529543" y="2565570"/>
                  </a:cubicBezTo>
                  <a:cubicBezTo>
                    <a:pt x="475065" y="2573980"/>
                    <a:pt x="444596" y="2620048"/>
                    <a:pt x="448131" y="2676110"/>
                  </a:cubicBezTo>
                  <a:cubicBezTo>
                    <a:pt x="451665" y="2731806"/>
                    <a:pt x="481768" y="2765687"/>
                    <a:pt x="536490" y="2775316"/>
                  </a:cubicBezTo>
                  <a:cubicBezTo>
                    <a:pt x="560255" y="2779459"/>
                    <a:pt x="584752" y="2778728"/>
                    <a:pt x="609005" y="2780069"/>
                  </a:cubicBezTo>
                  <a:close/>
                </a:path>
              </a:pathLst>
            </a:custGeom>
            <a:solidFill>
              <a:schemeClr val="lt1">
                <a:alpha val="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A5B63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" name="Google Shape;551;p9">
              <a:extLst>
                <a:ext uri="{FF2B5EF4-FFF2-40B4-BE49-F238E27FC236}">
                  <a16:creationId xmlns:a16="http://schemas.microsoft.com/office/drawing/2014/main" id="{54BEE407-0812-D7F3-A021-1D746C4B9B32}"/>
                </a:ext>
              </a:extLst>
            </p:cNvPr>
            <p:cNvSpPr/>
            <p:nvPr/>
          </p:nvSpPr>
          <p:spPr>
            <a:xfrm>
              <a:off x="384873" y="1050724"/>
              <a:ext cx="4226181" cy="5559592"/>
            </a:xfrm>
            <a:custGeom>
              <a:avLst/>
              <a:gdLst/>
              <a:ahLst/>
              <a:cxnLst/>
              <a:rect l="l" t="t" r="r" b="b"/>
              <a:pathLst>
                <a:path w="4226181" h="5559592" extrusionOk="0">
                  <a:moveTo>
                    <a:pt x="3780397" y="740"/>
                  </a:moveTo>
                  <a:cubicBezTo>
                    <a:pt x="3902393" y="740"/>
                    <a:pt x="4015614" y="-1454"/>
                    <a:pt x="4128591" y="1715"/>
                  </a:cubicBezTo>
                  <a:cubicBezTo>
                    <a:pt x="4180997" y="3177"/>
                    <a:pt x="4213416" y="37546"/>
                    <a:pt x="4222313" y="89342"/>
                  </a:cubicBezTo>
                  <a:cubicBezTo>
                    <a:pt x="4226700" y="115057"/>
                    <a:pt x="4226091" y="141870"/>
                    <a:pt x="4226091" y="168073"/>
                  </a:cubicBezTo>
                  <a:cubicBezTo>
                    <a:pt x="4226212" y="1909043"/>
                    <a:pt x="4226212" y="3650136"/>
                    <a:pt x="4226091" y="5391106"/>
                  </a:cubicBezTo>
                  <a:cubicBezTo>
                    <a:pt x="4226091" y="5413409"/>
                    <a:pt x="4226456" y="5435834"/>
                    <a:pt x="4224019" y="5457893"/>
                  </a:cubicBezTo>
                  <a:cubicBezTo>
                    <a:pt x="4217316" y="5518952"/>
                    <a:pt x="4177341" y="5556977"/>
                    <a:pt x="4115673" y="5558683"/>
                  </a:cubicBezTo>
                  <a:cubicBezTo>
                    <a:pt x="4052907" y="5560390"/>
                    <a:pt x="3990021" y="5559171"/>
                    <a:pt x="3927134" y="5559171"/>
                  </a:cubicBezTo>
                  <a:cubicBezTo>
                    <a:pt x="2668540" y="5559171"/>
                    <a:pt x="1409825" y="5559171"/>
                    <a:pt x="151232" y="5559171"/>
                  </a:cubicBezTo>
                  <a:cubicBezTo>
                    <a:pt x="32405" y="5559171"/>
                    <a:pt x="352" y="5527118"/>
                    <a:pt x="108" y="5408169"/>
                  </a:cubicBezTo>
                  <a:cubicBezTo>
                    <a:pt x="-135" y="5311523"/>
                    <a:pt x="108" y="5214755"/>
                    <a:pt x="108" y="5111649"/>
                  </a:cubicBezTo>
                  <a:cubicBezTo>
                    <a:pt x="32892" y="5111649"/>
                    <a:pt x="58730" y="5111649"/>
                    <a:pt x="84567" y="5111649"/>
                  </a:cubicBezTo>
                  <a:cubicBezTo>
                    <a:pt x="1185090" y="5111649"/>
                    <a:pt x="2285734" y="5107384"/>
                    <a:pt x="3386257" y="5114940"/>
                  </a:cubicBezTo>
                  <a:cubicBezTo>
                    <a:pt x="3631833" y="5116646"/>
                    <a:pt x="3784053" y="4965888"/>
                    <a:pt x="3783200" y="4713731"/>
                  </a:cubicBezTo>
                  <a:cubicBezTo>
                    <a:pt x="3777960" y="3173364"/>
                    <a:pt x="3780641" y="1632999"/>
                    <a:pt x="3780641" y="92633"/>
                  </a:cubicBezTo>
                  <a:lnTo>
                    <a:pt x="3780641" y="618"/>
                  </a:lnTo>
                  <a:close/>
                </a:path>
              </a:pathLst>
            </a:custGeom>
            <a:solidFill>
              <a:schemeClr val="lt1">
                <a:alpha val="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A5B63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552;p9">
              <a:extLst>
                <a:ext uri="{FF2B5EF4-FFF2-40B4-BE49-F238E27FC236}">
                  <a16:creationId xmlns:a16="http://schemas.microsoft.com/office/drawing/2014/main" id="{760CE21B-61D8-61BF-4C57-B39ADF0FF6E5}"/>
                </a:ext>
              </a:extLst>
            </p:cNvPr>
            <p:cNvSpPr/>
            <p:nvPr/>
          </p:nvSpPr>
          <p:spPr>
            <a:xfrm>
              <a:off x="-106535" y="556899"/>
              <a:ext cx="712601" cy="713632"/>
            </a:xfrm>
            <a:custGeom>
              <a:avLst/>
              <a:gdLst/>
              <a:ahLst/>
              <a:cxnLst/>
              <a:rect l="l" t="t" r="r" b="b"/>
              <a:pathLst>
                <a:path w="712601" h="713632" extrusionOk="0">
                  <a:moveTo>
                    <a:pt x="712354" y="0"/>
                  </a:moveTo>
                  <a:cubicBezTo>
                    <a:pt x="712354" y="203286"/>
                    <a:pt x="713207" y="407425"/>
                    <a:pt x="711744" y="611442"/>
                  </a:cubicBezTo>
                  <a:cubicBezTo>
                    <a:pt x="711379" y="667017"/>
                    <a:pt x="677376" y="709916"/>
                    <a:pt x="624239" y="711013"/>
                  </a:cubicBezTo>
                  <a:cubicBezTo>
                    <a:pt x="414981" y="715522"/>
                    <a:pt x="205601" y="712841"/>
                    <a:pt x="0" y="712841"/>
                  </a:cubicBezTo>
                  <a:cubicBezTo>
                    <a:pt x="236923" y="475796"/>
                    <a:pt x="473115" y="239361"/>
                    <a:pt x="712354" y="0"/>
                  </a:cubicBezTo>
                  <a:close/>
                </a:path>
              </a:pathLst>
            </a:custGeom>
            <a:solidFill>
              <a:schemeClr val="lt1">
                <a:alpha val="9411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5A5B63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EE68B3-8105-0599-FA48-D447FE537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6802930-CB7B-419D-52F4-0882B339795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en-US" sz="800" b="1" i="0" u="none" strike="noStrike" kern="0" cap="none" spc="0" normalizeH="0" baseline="0" noProof="0" smtClean="0">
                <a:ln>
                  <a:noFill/>
                </a:ln>
                <a:solidFill>
                  <a:srgbClr val="5A5B63"/>
                </a:solidFill>
                <a:effectLst/>
                <a:uLnTx/>
                <a:uFillTx/>
                <a:latin typeface="Proxima Nova" panose="020B0604020202020204" charset="0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  <a:tabLst/>
                <a:defRPr/>
              </a:pPr>
              <a:t>11</a:t>
            </a:fld>
            <a:endParaRPr kumimoji="0" lang="en-US" sz="800" b="1" i="0" u="none" strike="noStrike" kern="0" cap="none" spc="0" normalizeH="0" baseline="0" noProof="0" dirty="0">
              <a:ln>
                <a:noFill/>
              </a:ln>
              <a:solidFill>
                <a:srgbClr val="5A5B63"/>
              </a:solidFill>
              <a:effectLst/>
              <a:uLnTx/>
              <a:uFillTx/>
              <a:latin typeface="Proxima Nova" panose="020B0604020202020204" charset="0"/>
              <a:cs typeface="Arial"/>
              <a:sym typeface="Arial"/>
            </a:endParaRPr>
          </a:p>
        </p:txBody>
      </p:sp>
      <p:sp>
        <p:nvSpPr>
          <p:cNvPr id="8" name="Google Shape;479;p89">
            <a:extLst>
              <a:ext uri="{FF2B5EF4-FFF2-40B4-BE49-F238E27FC236}">
                <a16:creationId xmlns:a16="http://schemas.microsoft.com/office/drawing/2014/main" id="{96BF2DAE-3B05-C273-FD07-FEECF33C9933}"/>
              </a:ext>
            </a:extLst>
          </p:cNvPr>
          <p:cNvSpPr/>
          <p:nvPr/>
        </p:nvSpPr>
        <p:spPr>
          <a:xfrm>
            <a:off x="860789" y="1299303"/>
            <a:ext cx="7769100" cy="4393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0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100" tIns="65100" rIns="65100" bIns="651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" name="Google Shape;480;p89">
            <a:extLst>
              <a:ext uri="{FF2B5EF4-FFF2-40B4-BE49-F238E27FC236}">
                <a16:creationId xmlns:a16="http://schemas.microsoft.com/office/drawing/2014/main" id="{D2678A88-FC12-4ABB-6D3D-153072BA064C}"/>
              </a:ext>
            </a:extLst>
          </p:cNvPr>
          <p:cNvSpPr/>
          <p:nvPr/>
        </p:nvSpPr>
        <p:spPr>
          <a:xfrm>
            <a:off x="860788" y="1299303"/>
            <a:ext cx="45719" cy="439345"/>
          </a:xfrm>
          <a:prstGeom prst="rect">
            <a:avLst/>
          </a:prstGeom>
          <a:solidFill>
            <a:srgbClr val="DA7941"/>
          </a:solidFill>
          <a:ln>
            <a:noFill/>
          </a:ln>
        </p:spPr>
        <p:txBody>
          <a:bodyPr spcFirstLastPara="1" wrap="square" lIns="65100" tIns="65100" rIns="65100" bIns="651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" name="Google Shape;483;p89">
            <a:extLst>
              <a:ext uri="{FF2B5EF4-FFF2-40B4-BE49-F238E27FC236}">
                <a16:creationId xmlns:a16="http://schemas.microsoft.com/office/drawing/2014/main" id="{7688DFD2-9C87-3889-AEEE-D8A2F52A5E68}"/>
              </a:ext>
            </a:extLst>
          </p:cNvPr>
          <p:cNvSpPr/>
          <p:nvPr/>
        </p:nvSpPr>
        <p:spPr>
          <a:xfrm>
            <a:off x="1305942" y="1296378"/>
            <a:ext cx="6600397" cy="401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3320"/>
              </a:buClr>
              <a:buSzPts val="1068"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44464F"/>
                </a:solidFill>
                <a:effectLst/>
                <a:uLnTx/>
                <a:uFillTx/>
                <a:latin typeface="Proxima Nova"/>
                <a:ea typeface="Calibri" pitchFamily="34" charset="-122"/>
                <a:cs typeface="Calibri" pitchFamily="34" charset="-120"/>
                <a:sym typeface="Arial"/>
              </a:rPr>
              <a:t>Legal updates, including H-1B fee proposal</a:t>
            </a:r>
          </a:p>
        </p:txBody>
      </p:sp>
      <p:sp>
        <p:nvSpPr>
          <p:cNvPr id="68" name="Google Shape;479;p89">
            <a:extLst>
              <a:ext uri="{FF2B5EF4-FFF2-40B4-BE49-F238E27FC236}">
                <a16:creationId xmlns:a16="http://schemas.microsoft.com/office/drawing/2014/main" id="{002A4186-5732-67C9-57CE-089217B80EED}"/>
              </a:ext>
            </a:extLst>
          </p:cNvPr>
          <p:cNvSpPr/>
          <p:nvPr/>
        </p:nvSpPr>
        <p:spPr>
          <a:xfrm>
            <a:off x="860788" y="1815315"/>
            <a:ext cx="7769100" cy="439345"/>
          </a:xfrm>
          <a:prstGeom prst="rect">
            <a:avLst/>
          </a:prstGeom>
          <a:solidFill>
            <a:schemeClr val="bg1"/>
          </a:solidFill>
          <a:ln w="9025" cap="flat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100" tIns="65100" rIns="65100" bIns="651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0" name="Google Shape;480;p89">
            <a:extLst>
              <a:ext uri="{FF2B5EF4-FFF2-40B4-BE49-F238E27FC236}">
                <a16:creationId xmlns:a16="http://schemas.microsoft.com/office/drawing/2014/main" id="{3473D612-1899-6BB3-A936-4037EB3C17C8}"/>
              </a:ext>
            </a:extLst>
          </p:cNvPr>
          <p:cNvSpPr/>
          <p:nvPr/>
        </p:nvSpPr>
        <p:spPr>
          <a:xfrm>
            <a:off x="860787" y="1815315"/>
            <a:ext cx="45719" cy="439345"/>
          </a:xfrm>
          <a:prstGeom prst="rect">
            <a:avLst/>
          </a:prstGeom>
          <a:solidFill>
            <a:srgbClr val="DA7941"/>
          </a:solidFill>
          <a:ln>
            <a:noFill/>
          </a:ln>
        </p:spPr>
        <p:txBody>
          <a:bodyPr spcFirstLastPara="1" wrap="square" lIns="65100" tIns="65100" rIns="65100" bIns="651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2" name="Google Shape;483;p89">
            <a:extLst>
              <a:ext uri="{FF2B5EF4-FFF2-40B4-BE49-F238E27FC236}">
                <a16:creationId xmlns:a16="http://schemas.microsoft.com/office/drawing/2014/main" id="{95F2A37C-24A2-6E22-7B86-8823CE4CCE60}"/>
              </a:ext>
            </a:extLst>
          </p:cNvPr>
          <p:cNvSpPr/>
          <p:nvPr/>
        </p:nvSpPr>
        <p:spPr>
          <a:xfrm>
            <a:off x="1305942" y="1938474"/>
            <a:ext cx="4958378" cy="4258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44464F"/>
                </a:solidFill>
                <a:effectLst/>
                <a:uLnTx/>
                <a:uFillTx/>
                <a:latin typeface="Proxima Nova"/>
                <a:ea typeface="Calibri" pitchFamily="34" charset="-122"/>
                <a:cs typeface="Calibri" pitchFamily="34" charset="-120"/>
                <a:sym typeface="Arial"/>
              </a:rPr>
              <a:t>Current trends in consular processing</a:t>
            </a:r>
          </a:p>
        </p:txBody>
      </p:sp>
      <p:sp>
        <p:nvSpPr>
          <p:cNvPr id="74" name="Google Shape;479;p89">
            <a:extLst>
              <a:ext uri="{FF2B5EF4-FFF2-40B4-BE49-F238E27FC236}">
                <a16:creationId xmlns:a16="http://schemas.microsoft.com/office/drawing/2014/main" id="{7E793489-FED8-9A96-66A5-3CD7C926B936}"/>
              </a:ext>
            </a:extLst>
          </p:cNvPr>
          <p:cNvSpPr/>
          <p:nvPr/>
        </p:nvSpPr>
        <p:spPr>
          <a:xfrm>
            <a:off x="860788" y="2359155"/>
            <a:ext cx="7769100" cy="4393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0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100" tIns="65100" rIns="65100" bIns="651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76" name="Google Shape;480;p89">
            <a:extLst>
              <a:ext uri="{FF2B5EF4-FFF2-40B4-BE49-F238E27FC236}">
                <a16:creationId xmlns:a16="http://schemas.microsoft.com/office/drawing/2014/main" id="{3E864BC3-E959-C6AD-6639-3CE89D05E7CF}"/>
              </a:ext>
            </a:extLst>
          </p:cNvPr>
          <p:cNvSpPr/>
          <p:nvPr/>
        </p:nvSpPr>
        <p:spPr>
          <a:xfrm>
            <a:off x="860787" y="2359155"/>
            <a:ext cx="45719" cy="439345"/>
          </a:xfrm>
          <a:prstGeom prst="rect">
            <a:avLst/>
          </a:prstGeom>
          <a:solidFill>
            <a:srgbClr val="DA7941"/>
          </a:solidFill>
          <a:ln>
            <a:noFill/>
          </a:ln>
        </p:spPr>
        <p:txBody>
          <a:bodyPr spcFirstLastPara="1" wrap="square" lIns="65100" tIns="65100" rIns="65100" bIns="651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" name="Google Shape;483;p89">
            <a:extLst>
              <a:ext uri="{FF2B5EF4-FFF2-40B4-BE49-F238E27FC236}">
                <a16:creationId xmlns:a16="http://schemas.microsoft.com/office/drawing/2014/main" id="{C42E900B-658F-3C30-2E4A-CFB480968A78}"/>
              </a:ext>
            </a:extLst>
          </p:cNvPr>
          <p:cNvSpPr/>
          <p:nvPr/>
        </p:nvSpPr>
        <p:spPr>
          <a:xfrm>
            <a:off x="1305942" y="2370571"/>
            <a:ext cx="6331230" cy="439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3320"/>
              </a:buClr>
              <a:buSzPts val="1068"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rgbClr val="44464F"/>
                </a:solidFill>
                <a:effectLst/>
                <a:uLnTx/>
                <a:uFillTx/>
                <a:latin typeface="Proxima Nova"/>
                <a:ea typeface="Calibri" pitchFamily="34" charset="-122"/>
                <a:cs typeface="Calibri" pitchFamily="34" charset="-120"/>
                <a:sym typeface="Arial"/>
              </a:rPr>
              <a:t>Mechanics of scheduling and attending an interview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44464F"/>
              </a:solidFill>
              <a:effectLst/>
              <a:uLnTx/>
              <a:uFillTx/>
              <a:latin typeface="Proxima Nova"/>
              <a:ea typeface="Calibri" pitchFamily="34" charset="-122"/>
              <a:cs typeface="Calibri" pitchFamily="34" charset="-120"/>
              <a:sym typeface="Arial"/>
            </a:endParaRPr>
          </a:p>
        </p:txBody>
      </p:sp>
      <p:sp>
        <p:nvSpPr>
          <p:cNvPr id="80" name="Google Shape;479;p89">
            <a:extLst>
              <a:ext uri="{FF2B5EF4-FFF2-40B4-BE49-F238E27FC236}">
                <a16:creationId xmlns:a16="http://schemas.microsoft.com/office/drawing/2014/main" id="{F2E10992-2A4F-636F-044D-5CBC14D4264C}"/>
              </a:ext>
            </a:extLst>
          </p:cNvPr>
          <p:cNvSpPr/>
          <p:nvPr/>
        </p:nvSpPr>
        <p:spPr>
          <a:xfrm>
            <a:off x="860787" y="2875167"/>
            <a:ext cx="7769100" cy="439345"/>
          </a:xfrm>
          <a:prstGeom prst="rect">
            <a:avLst/>
          </a:prstGeom>
          <a:solidFill>
            <a:schemeClr val="bg1"/>
          </a:solidFill>
          <a:ln w="9025" cap="flat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100" tIns="65100" rIns="65100" bIns="651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2" name="Google Shape;480;p89">
            <a:extLst>
              <a:ext uri="{FF2B5EF4-FFF2-40B4-BE49-F238E27FC236}">
                <a16:creationId xmlns:a16="http://schemas.microsoft.com/office/drawing/2014/main" id="{77E6E01E-60DE-146D-8FE3-F423832F7A1F}"/>
              </a:ext>
            </a:extLst>
          </p:cNvPr>
          <p:cNvSpPr/>
          <p:nvPr/>
        </p:nvSpPr>
        <p:spPr>
          <a:xfrm>
            <a:off x="860786" y="2875167"/>
            <a:ext cx="45719" cy="439345"/>
          </a:xfrm>
          <a:prstGeom prst="rect">
            <a:avLst/>
          </a:prstGeom>
          <a:solidFill>
            <a:srgbClr val="DA7941"/>
          </a:solidFill>
          <a:ln>
            <a:noFill/>
          </a:ln>
        </p:spPr>
        <p:txBody>
          <a:bodyPr spcFirstLastPara="1" wrap="square" lIns="65100" tIns="65100" rIns="65100" bIns="651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4" name="Google Shape;483;p89">
            <a:extLst>
              <a:ext uri="{FF2B5EF4-FFF2-40B4-BE49-F238E27FC236}">
                <a16:creationId xmlns:a16="http://schemas.microsoft.com/office/drawing/2014/main" id="{B97AA533-ABCC-71B8-64A0-B68F2834B6B1}"/>
              </a:ext>
            </a:extLst>
          </p:cNvPr>
          <p:cNvSpPr/>
          <p:nvPr/>
        </p:nvSpPr>
        <p:spPr>
          <a:xfrm>
            <a:off x="1305943" y="2911485"/>
            <a:ext cx="7135515" cy="4514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3320"/>
              </a:buClr>
              <a:buSzPts val="1068"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44464F"/>
                </a:solidFill>
                <a:effectLst/>
                <a:uLnTx/>
                <a:uFillTx/>
                <a:latin typeface="Proxima Nova"/>
                <a:ea typeface="Calibri" pitchFamily="34" charset="-122"/>
                <a:cs typeface="Calibri" pitchFamily="34" charset="-120"/>
                <a:sym typeface="Arial"/>
              </a:rPr>
              <a:t>Who consular officers are — and how they get to the window</a:t>
            </a:r>
          </a:p>
        </p:txBody>
      </p:sp>
      <p:sp>
        <p:nvSpPr>
          <p:cNvPr id="86" name="Google Shape;479;p89">
            <a:extLst>
              <a:ext uri="{FF2B5EF4-FFF2-40B4-BE49-F238E27FC236}">
                <a16:creationId xmlns:a16="http://schemas.microsoft.com/office/drawing/2014/main" id="{1FE8252D-ABCF-3F21-8FBD-7FDAB3F6459B}"/>
              </a:ext>
            </a:extLst>
          </p:cNvPr>
          <p:cNvSpPr/>
          <p:nvPr/>
        </p:nvSpPr>
        <p:spPr>
          <a:xfrm>
            <a:off x="860789" y="3417544"/>
            <a:ext cx="7769100" cy="4393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0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100" tIns="65100" rIns="65100" bIns="651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88" name="Google Shape;480;p89">
            <a:extLst>
              <a:ext uri="{FF2B5EF4-FFF2-40B4-BE49-F238E27FC236}">
                <a16:creationId xmlns:a16="http://schemas.microsoft.com/office/drawing/2014/main" id="{1DF21D8D-DDCC-8843-915C-CC18A2AC3E25}"/>
              </a:ext>
            </a:extLst>
          </p:cNvPr>
          <p:cNvSpPr/>
          <p:nvPr/>
        </p:nvSpPr>
        <p:spPr>
          <a:xfrm>
            <a:off x="860788" y="3417544"/>
            <a:ext cx="45719" cy="439345"/>
          </a:xfrm>
          <a:prstGeom prst="rect">
            <a:avLst/>
          </a:prstGeom>
          <a:solidFill>
            <a:srgbClr val="DA7941"/>
          </a:solidFill>
          <a:ln>
            <a:noFill/>
          </a:ln>
        </p:spPr>
        <p:txBody>
          <a:bodyPr spcFirstLastPara="1" wrap="square" lIns="65100" tIns="65100" rIns="65100" bIns="651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" name="Google Shape;483;p89">
            <a:extLst>
              <a:ext uri="{FF2B5EF4-FFF2-40B4-BE49-F238E27FC236}">
                <a16:creationId xmlns:a16="http://schemas.microsoft.com/office/drawing/2014/main" id="{C72F6EFC-063E-97DF-6C11-6B72891317C0}"/>
              </a:ext>
            </a:extLst>
          </p:cNvPr>
          <p:cNvSpPr/>
          <p:nvPr/>
        </p:nvSpPr>
        <p:spPr>
          <a:xfrm>
            <a:off x="1305944" y="3416081"/>
            <a:ext cx="6877935" cy="439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3320"/>
              </a:buClr>
              <a:buSzPts val="1068"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44464F"/>
                </a:solidFill>
                <a:effectLst/>
                <a:uLnTx/>
                <a:uFillTx/>
                <a:latin typeface="Proxima Nova"/>
                <a:ea typeface="Calibri" pitchFamily="34" charset="-122"/>
                <a:cs typeface="Calibri" pitchFamily="34" charset="-120"/>
                <a:sym typeface="Arial"/>
              </a:rPr>
              <a:t>How officers are trained, and what changes with experience</a:t>
            </a:r>
          </a:p>
        </p:txBody>
      </p:sp>
      <p:sp>
        <p:nvSpPr>
          <p:cNvPr id="92" name="Google Shape;479;p89">
            <a:extLst>
              <a:ext uri="{FF2B5EF4-FFF2-40B4-BE49-F238E27FC236}">
                <a16:creationId xmlns:a16="http://schemas.microsoft.com/office/drawing/2014/main" id="{3DE38302-4EB4-5282-967D-9AE8FC488594}"/>
              </a:ext>
            </a:extLst>
          </p:cNvPr>
          <p:cNvSpPr/>
          <p:nvPr/>
        </p:nvSpPr>
        <p:spPr>
          <a:xfrm>
            <a:off x="860788" y="3933556"/>
            <a:ext cx="7769100" cy="439345"/>
          </a:xfrm>
          <a:prstGeom prst="rect">
            <a:avLst/>
          </a:prstGeom>
          <a:solidFill>
            <a:schemeClr val="bg1"/>
          </a:solidFill>
          <a:ln w="9025" cap="flat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100" tIns="65100" rIns="65100" bIns="651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94" name="Google Shape;480;p89">
            <a:extLst>
              <a:ext uri="{FF2B5EF4-FFF2-40B4-BE49-F238E27FC236}">
                <a16:creationId xmlns:a16="http://schemas.microsoft.com/office/drawing/2014/main" id="{327234A5-8747-83D0-4FE6-07EA25B42418}"/>
              </a:ext>
            </a:extLst>
          </p:cNvPr>
          <p:cNvSpPr/>
          <p:nvPr/>
        </p:nvSpPr>
        <p:spPr>
          <a:xfrm>
            <a:off x="860787" y="3933556"/>
            <a:ext cx="45719" cy="439345"/>
          </a:xfrm>
          <a:prstGeom prst="rect">
            <a:avLst/>
          </a:prstGeom>
          <a:solidFill>
            <a:srgbClr val="DA7941"/>
          </a:solidFill>
          <a:ln>
            <a:noFill/>
          </a:ln>
        </p:spPr>
        <p:txBody>
          <a:bodyPr spcFirstLastPara="1" wrap="square" lIns="65100" tIns="65100" rIns="65100" bIns="651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6" name="Google Shape;483;p89">
            <a:extLst>
              <a:ext uri="{FF2B5EF4-FFF2-40B4-BE49-F238E27FC236}">
                <a16:creationId xmlns:a16="http://schemas.microsoft.com/office/drawing/2014/main" id="{DFC67C86-BF20-9820-4CFC-5CD02C59C44B}"/>
              </a:ext>
            </a:extLst>
          </p:cNvPr>
          <p:cNvSpPr/>
          <p:nvPr/>
        </p:nvSpPr>
        <p:spPr>
          <a:xfrm>
            <a:off x="1305943" y="3932093"/>
            <a:ext cx="7323944" cy="439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3320"/>
              </a:buClr>
              <a:buSzPts val="1068"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44464F"/>
                </a:solidFill>
                <a:effectLst/>
                <a:uLnTx/>
                <a:uFillTx/>
                <a:latin typeface="Proxima Nova"/>
                <a:ea typeface="Calibri" pitchFamily="34" charset="-122"/>
                <a:cs typeface="Calibri" pitchFamily="34" charset="-120"/>
                <a:sym typeface="Arial"/>
              </a:rPr>
              <a:t>Who sets the rules — and how much discretion officers really have</a:t>
            </a:r>
          </a:p>
        </p:txBody>
      </p:sp>
      <p:sp>
        <p:nvSpPr>
          <p:cNvPr id="98" name="Google Shape;479;p89">
            <a:extLst>
              <a:ext uri="{FF2B5EF4-FFF2-40B4-BE49-F238E27FC236}">
                <a16:creationId xmlns:a16="http://schemas.microsoft.com/office/drawing/2014/main" id="{E9330297-6D8C-4220-2C76-D53D52BB3F11}"/>
              </a:ext>
            </a:extLst>
          </p:cNvPr>
          <p:cNvSpPr/>
          <p:nvPr/>
        </p:nvSpPr>
        <p:spPr>
          <a:xfrm>
            <a:off x="860788" y="4477396"/>
            <a:ext cx="7769100" cy="4393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0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100" tIns="65100" rIns="65100" bIns="651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0" name="Google Shape;480;p89">
            <a:extLst>
              <a:ext uri="{FF2B5EF4-FFF2-40B4-BE49-F238E27FC236}">
                <a16:creationId xmlns:a16="http://schemas.microsoft.com/office/drawing/2014/main" id="{0AD28569-5FF6-DB9F-9FCF-715B80AD3CAF}"/>
              </a:ext>
            </a:extLst>
          </p:cNvPr>
          <p:cNvSpPr/>
          <p:nvPr/>
        </p:nvSpPr>
        <p:spPr>
          <a:xfrm>
            <a:off x="860787" y="4477396"/>
            <a:ext cx="45719" cy="439345"/>
          </a:xfrm>
          <a:prstGeom prst="rect">
            <a:avLst/>
          </a:prstGeom>
          <a:solidFill>
            <a:srgbClr val="DA7941"/>
          </a:solidFill>
          <a:ln>
            <a:noFill/>
          </a:ln>
        </p:spPr>
        <p:txBody>
          <a:bodyPr spcFirstLastPara="1" wrap="square" lIns="65100" tIns="65100" rIns="65100" bIns="651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" name="Google Shape;483;p89">
            <a:extLst>
              <a:ext uri="{FF2B5EF4-FFF2-40B4-BE49-F238E27FC236}">
                <a16:creationId xmlns:a16="http://schemas.microsoft.com/office/drawing/2014/main" id="{543A931E-DF94-6929-C382-99D1D7CF7F2F}"/>
              </a:ext>
            </a:extLst>
          </p:cNvPr>
          <p:cNvSpPr/>
          <p:nvPr/>
        </p:nvSpPr>
        <p:spPr>
          <a:xfrm>
            <a:off x="1305944" y="4475933"/>
            <a:ext cx="7135514" cy="439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3320"/>
              </a:buClr>
              <a:buSzPts val="1068"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44464F"/>
                </a:solidFill>
                <a:effectLst/>
                <a:uLnTx/>
                <a:uFillTx/>
                <a:latin typeface="Proxima Nova"/>
                <a:ea typeface="Calibri" pitchFamily="34" charset="-122"/>
                <a:cs typeface="Calibri" pitchFamily="34" charset="-120"/>
                <a:sym typeface="Arial"/>
              </a:rPr>
              <a:t>What the officer sees on screen before the first question</a:t>
            </a:r>
          </a:p>
        </p:txBody>
      </p:sp>
      <p:sp>
        <p:nvSpPr>
          <p:cNvPr id="104" name="Google Shape;479;p89">
            <a:extLst>
              <a:ext uri="{FF2B5EF4-FFF2-40B4-BE49-F238E27FC236}">
                <a16:creationId xmlns:a16="http://schemas.microsoft.com/office/drawing/2014/main" id="{1FF39093-D934-4A06-A1FB-4E802A012013}"/>
              </a:ext>
            </a:extLst>
          </p:cNvPr>
          <p:cNvSpPr/>
          <p:nvPr/>
        </p:nvSpPr>
        <p:spPr>
          <a:xfrm>
            <a:off x="860787" y="4993408"/>
            <a:ext cx="7769100" cy="439345"/>
          </a:xfrm>
          <a:prstGeom prst="rect">
            <a:avLst/>
          </a:prstGeom>
          <a:solidFill>
            <a:schemeClr val="bg1"/>
          </a:solidFill>
          <a:ln w="9025" cap="flat" cmpd="sng">
            <a:solidFill>
              <a:schemeClr val="tx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100" tIns="65100" rIns="65100" bIns="651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06" name="Google Shape;480;p89">
            <a:extLst>
              <a:ext uri="{FF2B5EF4-FFF2-40B4-BE49-F238E27FC236}">
                <a16:creationId xmlns:a16="http://schemas.microsoft.com/office/drawing/2014/main" id="{8C2CFD53-8DA3-59B5-18BE-00A0E802C4A6}"/>
              </a:ext>
            </a:extLst>
          </p:cNvPr>
          <p:cNvSpPr/>
          <p:nvPr/>
        </p:nvSpPr>
        <p:spPr>
          <a:xfrm>
            <a:off x="860786" y="4993408"/>
            <a:ext cx="45719" cy="439345"/>
          </a:xfrm>
          <a:prstGeom prst="rect">
            <a:avLst/>
          </a:prstGeom>
          <a:solidFill>
            <a:srgbClr val="DA7941"/>
          </a:solidFill>
          <a:ln>
            <a:noFill/>
          </a:ln>
        </p:spPr>
        <p:txBody>
          <a:bodyPr spcFirstLastPara="1" wrap="square" lIns="65100" tIns="65100" rIns="65100" bIns="651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8" name="Google Shape;483;p89">
            <a:extLst>
              <a:ext uri="{FF2B5EF4-FFF2-40B4-BE49-F238E27FC236}">
                <a16:creationId xmlns:a16="http://schemas.microsoft.com/office/drawing/2014/main" id="{9520EC10-EEE1-E88B-77BA-05378C526951}"/>
              </a:ext>
            </a:extLst>
          </p:cNvPr>
          <p:cNvSpPr/>
          <p:nvPr/>
        </p:nvSpPr>
        <p:spPr>
          <a:xfrm>
            <a:off x="1305942" y="4991945"/>
            <a:ext cx="7135515" cy="439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3320"/>
              </a:buClr>
              <a:buSzPts val="1068"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44464F"/>
                </a:solidFill>
                <a:effectLst/>
                <a:uLnTx/>
                <a:uFillTx/>
                <a:latin typeface="Proxima Nova"/>
                <a:ea typeface="Calibri" pitchFamily="34" charset="-122"/>
                <a:cs typeface="Calibri" pitchFamily="34" charset="-120"/>
                <a:sym typeface="Arial"/>
              </a:rPr>
              <a:t>What officers listen for in an applicant's answers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"/>
              <a:cs typeface="Arial"/>
              <a:sym typeface="Arial"/>
            </a:endParaRPr>
          </a:p>
        </p:txBody>
      </p:sp>
      <p:sp>
        <p:nvSpPr>
          <p:cNvPr id="14" name="Google Shape;479;p89">
            <a:extLst>
              <a:ext uri="{FF2B5EF4-FFF2-40B4-BE49-F238E27FC236}">
                <a16:creationId xmlns:a16="http://schemas.microsoft.com/office/drawing/2014/main" id="{006007DA-B36D-30C8-688A-0316150E66CC}"/>
              </a:ext>
            </a:extLst>
          </p:cNvPr>
          <p:cNvSpPr/>
          <p:nvPr/>
        </p:nvSpPr>
        <p:spPr>
          <a:xfrm>
            <a:off x="860361" y="5506494"/>
            <a:ext cx="7769100" cy="4393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0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5100" tIns="65100" rIns="65100" bIns="651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8" name="Google Shape;480;p89">
            <a:extLst>
              <a:ext uri="{FF2B5EF4-FFF2-40B4-BE49-F238E27FC236}">
                <a16:creationId xmlns:a16="http://schemas.microsoft.com/office/drawing/2014/main" id="{7DAD6F11-1014-C049-AADB-3F0074191540}"/>
              </a:ext>
            </a:extLst>
          </p:cNvPr>
          <p:cNvSpPr/>
          <p:nvPr/>
        </p:nvSpPr>
        <p:spPr>
          <a:xfrm>
            <a:off x="860361" y="5507042"/>
            <a:ext cx="45719" cy="439345"/>
          </a:xfrm>
          <a:prstGeom prst="rect">
            <a:avLst/>
          </a:prstGeom>
          <a:solidFill>
            <a:srgbClr val="DA7941"/>
          </a:solidFill>
          <a:ln>
            <a:noFill/>
          </a:ln>
        </p:spPr>
        <p:txBody>
          <a:bodyPr spcFirstLastPara="1" wrap="square" lIns="65100" tIns="65100" rIns="65100" bIns="651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483;p89">
            <a:extLst>
              <a:ext uri="{FF2B5EF4-FFF2-40B4-BE49-F238E27FC236}">
                <a16:creationId xmlns:a16="http://schemas.microsoft.com/office/drawing/2014/main" id="{0A5F9111-A5FC-EB9C-3156-9D12D61D4859}"/>
              </a:ext>
            </a:extLst>
          </p:cNvPr>
          <p:cNvSpPr/>
          <p:nvPr/>
        </p:nvSpPr>
        <p:spPr>
          <a:xfrm>
            <a:off x="1305943" y="5534322"/>
            <a:ext cx="7135514" cy="439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B3320"/>
              </a:buClr>
              <a:buSzPts val="1068"/>
              <a:buFont typeface="Arial"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44464F"/>
                </a:solidFill>
                <a:effectLst/>
                <a:uLnTx/>
                <a:uFillTx/>
                <a:latin typeface="Proxima Nova"/>
                <a:ea typeface="Calibri" pitchFamily="34" charset="-122"/>
                <a:cs typeface="Calibri" pitchFamily="34" charset="-120"/>
                <a:sym typeface="Arial"/>
              </a:rPr>
              <a:t>What happens after a 221(g) — and how cases get unstuck</a:t>
            </a:r>
          </a:p>
        </p:txBody>
      </p:sp>
    </p:spTree>
    <p:extLst>
      <p:ext uri="{BB962C8B-B14F-4D97-AF65-F5344CB8AC3E}">
        <p14:creationId xmlns:p14="http://schemas.microsoft.com/office/powerpoint/2010/main" val="3832655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 descr="Newspaper with solid fill">
            <a:extLst>
              <a:ext uri="{FF2B5EF4-FFF2-40B4-BE49-F238E27FC236}">
                <a16:creationId xmlns:a16="http://schemas.microsoft.com/office/drawing/2014/main" id="{62702193-BF94-2B62-50E4-899B2A8D6B0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24829"/>
            <a:ext cx="6833171" cy="68331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F919F4-A783-77CB-05F7-6C2372726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/>
              <a:t>LEGAL UPDATES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770501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77DC3-260F-C0F0-B7A7-20D2330317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E6505-3259-BF97-435A-534BA2BB198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  <a:ln>
            <a:solidFill>
              <a:schemeClr val="accent3"/>
            </a:solidFill>
          </a:ln>
        </p:spPr>
        <p:txBody>
          <a:bodyPr/>
          <a:lstStyle/>
          <a:p>
            <a:r>
              <a:rPr lang="en-US" dirty="0"/>
              <a:t>DOJ SETTLEMENT WITH OPENAI</a:t>
            </a:r>
          </a:p>
        </p:txBody>
      </p:sp>
      <p:sp>
        <p:nvSpPr>
          <p:cNvPr id="22" name="Text 1">
            <a:extLst>
              <a:ext uri="{FF2B5EF4-FFF2-40B4-BE49-F238E27FC236}">
                <a16:creationId xmlns:a16="http://schemas.microsoft.com/office/drawing/2014/main" id="{C34A7427-373F-51B2-B0B2-2ABAF39F62AC}"/>
              </a:ext>
            </a:extLst>
          </p:cNvPr>
          <p:cNvSpPr/>
          <p:nvPr/>
        </p:nvSpPr>
        <p:spPr>
          <a:xfrm>
            <a:off x="824784" y="1233073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roxima Nova" panose="020B0604020202020204" charset="0"/>
                <a:ea typeface="Georgia" pitchFamily="34" charset="-122"/>
                <a:cs typeface="Georgia" pitchFamily="34" charset="-120"/>
              </a:rPr>
              <a:t>PERM's Labor Market Test Should Mirror General Hiring Practices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Proxima Nova" panose="020B0604020202020204" charset="0"/>
              <a:ea typeface="+mn-ea"/>
              <a:cs typeface="+mn-cs"/>
            </a:endParaRPr>
          </a:p>
        </p:txBody>
      </p:sp>
      <p:sp>
        <p:nvSpPr>
          <p:cNvPr id="24" name="Text 2">
            <a:extLst>
              <a:ext uri="{FF2B5EF4-FFF2-40B4-BE49-F238E27FC236}">
                <a16:creationId xmlns:a16="http://schemas.microsoft.com/office/drawing/2014/main" id="{478AFB99-4977-25CC-B0C9-34E51B23461F}"/>
              </a:ext>
            </a:extLst>
          </p:cNvPr>
          <p:cNvSpPr/>
          <p:nvPr/>
        </p:nvSpPr>
        <p:spPr>
          <a:xfrm>
            <a:off x="824784" y="1764045"/>
            <a:ext cx="11064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roxima Nova" panose="020B0604020202020204" charset="0"/>
                <a:ea typeface="Georgia" pitchFamily="34" charset="-122"/>
                <a:cs typeface="Georgia" pitchFamily="34" charset="-120"/>
              </a:rPr>
              <a:t>August 3, 2026 — OpenAI OpCo, LLC settled with DOJ's Immigrant and Employee Rights Section (IER) over PERM recruitment practices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Proxima Nova" panose="020B0604020202020204" charset="0"/>
              <a:ea typeface="+mn-ea"/>
              <a:cs typeface="+mn-cs"/>
            </a:endParaRPr>
          </a:p>
        </p:txBody>
      </p:sp>
      <p:sp>
        <p:nvSpPr>
          <p:cNvPr id="26" name="Text 4">
            <a:extLst>
              <a:ext uri="{FF2B5EF4-FFF2-40B4-BE49-F238E27FC236}">
                <a16:creationId xmlns:a16="http://schemas.microsoft.com/office/drawing/2014/main" id="{97F1E9B9-2BAB-4728-7CAD-F6D762F29520}"/>
              </a:ext>
            </a:extLst>
          </p:cNvPr>
          <p:cNvSpPr/>
          <p:nvPr/>
        </p:nvSpPr>
        <p:spPr>
          <a:xfrm>
            <a:off x="1054977" y="2241106"/>
            <a:ext cx="4800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Proxima Nova" panose="020B0604020202020204" charset="0"/>
                <a:ea typeface="Georgia" pitchFamily="34" charset="-122"/>
                <a:cs typeface="Georgia" pitchFamily="34" charset="-120"/>
              </a:rPr>
              <a:t>What Happened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Proxima Nova" panose="020B0604020202020204" charset="0"/>
              <a:ea typeface="+mn-ea"/>
              <a:cs typeface="+mn-cs"/>
            </a:endParaRPr>
          </a:p>
        </p:txBody>
      </p:sp>
      <p:sp>
        <p:nvSpPr>
          <p:cNvPr id="28" name="Text 5">
            <a:extLst>
              <a:ext uri="{FF2B5EF4-FFF2-40B4-BE49-F238E27FC236}">
                <a16:creationId xmlns:a16="http://schemas.microsoft.com/office/drawing/2014/main" id="{35FED53E-8107-0F40-93E5-64BF16918D37}"/>
              </a:ext>
            </a:extLst>
          </p:cNvPr>
          <p:cNvSpPr/>
          <p:nvPr/>
        </p:nvSpPr>
        <p:spPr>
          <a:xfrm>
            <a:off x="942841" y="2696113"/>
            <a:ext cx="5153159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●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roxima Nova" panose="020B0604020202020204" charset="0"/>
                <a:ea typeface="Georgia" pitchFamily="34" charset="-122"/>
                <a:cs typeface="Georgia" pitchFamily="34" charset="-120"/>
              </a:rPr>
              <a:t>IER investigated OpenAI for requiring U.S. workers to apply to PERM-related positions by mail, while all other openings accepted electronic applications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Proxima Nova" panose="020B060402020202020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●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roxima Nova" panose="020B0604020202020204" charset="0"/>
                <a:ea typeface="Georgia" pitchFamily="34" charset="-122"/>
                <a:cs typeface="Georgia" pitchFamily="34" charset="-120"/>
              </a:rPr>
              <a:t>IER alleged the mail-only requirement functioned as a discriminatory extra hurdle for U.S. worker applicants — an approach IER has also pursued against Apple and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Proxima Nova" panose="020B060402020202020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●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roxima Nova" panose="020B0604020202020204" charset="0"/>
                <a:ea typeface="Georgia" pitchFamily="34" charset="-122"/>
                <a:cs typeface="Georgia" pitchFamily="34" charset="-120"/>
              </a:rPr>
              <a:t>OpenAI denied wrongdoing but agreed to pay a $1.2 million civil penalty and set aside $2 million for potential back pay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Proxima Nova" panose="020B0604020202020204" charset="0"/>
              <a:ea typeface="+mn-ea"/>
              <a:cs typeface="+mn-cs"/>
            </a:endParaRPr>
          </a:p>
        </p:txBody>
      </p:sp>
      <p:sp>
        <p:nvSpPr>
          <p:cNvPr id="30" name="Text 7">
            <a:extLst>
              <a:ext uri="{FF2B5EF4-FFF2-40B4-BE49-F238E27FC236}">
                <a16:creationId xmlns:a16="http://schemas.microsoft.com/office/drawing/2014/main" id="{A4F349D3-0B07-A434-C787-E61A1A82765B}"/>
              </a:ext>
            </a:extLst>
          </p:cNvPr>
          <p:cNvSpPr/>
          <p:nvPr/>
        </p:nvSpPr>
        <p:spPr>
          <a:xfrm>
            <a:off x="6783624" y="2284633"/>
            <a:ext cx="4800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Proxima Nova" panose="020B0604020202020204" charset="0"/>
                <a:ea typeface="Georgia" pitchFamily="34" charset="-122"/>
                <a:cs typeface="Georgia" pitchFamily="34" charset="-120"/>
              </a:rPr>
              <a:t>Why It Matters Beyond OpenAI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Proxima Nova" panose="020B0604020202020204" charset="0"/>
              <a:ea typeface="+mn-ea"/>
              <a:cs typeface="+mn-cs"/>
            </a:endParaRPr>
          </a:p>
        </p:txBody>
      </p:sp>
      <p:sp>
        <p:nvSpPr>
          <p:cNvPr id="32" name="Text 8">
            <a:extLst>
              <a:ext uri="{FF2B5EF4-FFF2-40B4-BE49-F238E27FC236}">
                <a16:creationId xmlns:a16="http://schemas.microsoft.com/office/drawing/2014/main" id="{C68E8FDF-35D3-4C47-2484-A8632DE36CCB}"/>
              </a:ext>
            </a:extLst>
          </p:cNvPr>
          <p:cNvSpPr/>
          <p:nvPr/>
        </p:nvSpPr>
        <p:spPr>
          <a:xfrm>
            <a:off x="6553199" y="2697480"/>
            <a:ext cx="48006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●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roxima Nova" panose="020B0604020202020204" charset="0"/>
                <a:ea typeface="Georgia" pitchFamily="34" charset="-122"/>
                <a:cs typeface="Georgia" pitchFamily="34" charset="-120"/>
              </a:rPr>
              <a:t>The PERM labor market test is sometimes treated as a compliance formality rather than genuine recruitment — IER sees it otherwise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Proxima Nova" panose="020B060402020202020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●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roxima Nova" panose="020B0604020202020204" charset="0"/>
                <a:ea typeface="Georgia" pitchFamily="34" charset="-122"/>
                <a:cs typeface="Georgia" pitchFamily="34" charset="-120"/>
              </a:rPr>
              <a:t>Basic commonality of process is central to showing a good-faith effort to determine U.S. worker availability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Proxima Nova" panose="020B0604020202020204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1000"/>
              </a:spcAft>
              <a:buClrTx/>
              <a:buSzPct val="100000"/>
              <a:buFontTx/>
              <a:buChar char="●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Proxima Nova" panose="020B0604020202020204" charset="0"/>
                <a:ea typeface="Georgia" pitchFamily="34" charset="-122"/>
                <a:cs typeface="Georgia" pitchFamily="34" charset="-120"/>
              </a:rPr>
              <a:t>A PERM process that diverges significantly from ordinary hiring can be evidence of discrimination, regardless of intent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Proxima Nova" panose="020B060402020202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84896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9CD2C-381A-ECE9-9492-BC1DBB380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5C336-A0AF-D01C-B96C-31FB129B8A5A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  <a:ln>
            <a:solidFill>
              <a:schemeClr val="accent3"/>
            </a:solidFill>
          </a:ln>
        </p:spPr>
        <p:txBody>
          <a:bodyPr/>
          <a:lstStyle/>
          <a:p>
            <a:r>
              <a:rPr lang="en-US" dirty="0"/>
              <a:t>IER RECOMMENDED EMPLOYER BEST PRACTICES</a:t>
            </a:r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42A41147-82B0-4779-75CD-46C8E2C5DEF9}"/>
              </a:ext>
            </a:extLst>
          </p:cNvPr>
          <p:cNvSpPr/>
          <p:nvPr/>
        </p:nvSpPr>
        <p:spPr>
          <a:xfrm>
            <a:off x="899936" y="1310312"/>
            <a:ext cx="338546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1. Post PERM roles like any other opening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FECC8133-99AF-99AF-C716-9F096EE72C7F}"/>
              </a:ext>
            </a:extLst>
          </p:cNvPr>
          <p:cNvSpPr/>
          <p:nvPr/>
        </p:nvSpPr>
        <p:spPr>
          <a:xfrm>
            <a:off x="899936" y="1804088"/>
            <a:ext cx="3262632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Use the same internal and external career sites for PERM positions — no separate or obscure posting locations.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9837ACE6-D631-802E-A58B-15E8FA537DAB}"/>
              </a:ext>
            </a:extLst>
          </p:cNvPr>
          <p:cNvSpPr/>
          <p:nvPr/>
        </p:nvSpPr>
        <p:spPr>
          <a:xfrm>
            <a:off x="4599160" y="1310312"/>
            <a:ext cx="307238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2. Accept the same application channels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FD491232-6A12-245B-1867-D2CF7D8EB576}"/>
              </a:ext>
            </a:extLst>
          </p:cNvPr>
          <p:cNvSpPr/>
          <p:nvPr/>
        </p:nvSpPr>
        <p:spPr>
          <a:xfrm>
            <a:off x="4599160" y="1883664"/>
            <a:ext cx="3385458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Whatever method the company uses for regular hiring (electronic applications, career portal, etc.) should also be available for PERM positions.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id="{055A2818-C45C-3735-C4EB-EFFCE52617B2}"/>
              </a:ext>
            </a:extLst>
          </p:cNvPr>
          <p:cNvSpPr/>
          <p:nvPr/>
        </p:nvSpPr>
        <p:spPr>
          <a:xfrm>
            <a:off x="8281414" y="1310312"/>
            <a:ext cx="3402427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3. Route SWA postings electronically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Text 10">
            <a:extLst>
              <a:ext uri="{FF2B5EF4-FFF2-40B4-BE49-F238E27FC236}">
                <a16:creationId xmlns:a16="http://schemas.microsoft.com/office/drawing/2014/main" id="{29AD5B76-A9AE-59FF-5897-6FB2F896C293}"/>
              </a:ext>
            </a:extLst>
          </p:cNvPr>
          <p:cNvSpPr/>
          <p:nvPr/>
        </p:nvSpPr>
        <p:spPr>
          <a:xfrm>
            <a:off x="8281414" y="1813232"/>
            <a:ext cx="3385458" cy="16157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Where DOL and SWA rules permit, direct State Workforce Agency postings to the electronic application page rather than paper submission.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Text 12">
            <a:extLst>
              <a:ext uri="{FF2B5EF4-FFF2-40B4-BE49-F238E27FC236}">
                <a16:creationId xmlns:a16="http://schemas.microsoft.com/office/drawing/2014/main" id="{D3757C3C-CFA6-D36D-929E-4BBC4D297A59}"/>
              </a:ext>
            </a:extLst>
          </p:cNvPr>
          <p:cNvSpPr/>
          <p:nvPr/>
        </p:nvSpPr>
        <p:spPr>
          <a:xfrm>
            <a:off x="914400" y="3569109"/>
            <a:ext cx="307238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4. Capture PERM applicants in your ATS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Text 13">
            <a:extLst>
              <a:ext uri="{FF2B5EF4-FFF2-40B4-BE49-F238E27FC236}">
                <a16:creationId xmlns:a16="http://schemas.microsoft.com/office/drawing/2014/main" id="{29398A88-BAC9-292E-8C49-C3D4BC88724D}"/>
              </a:ext>
            </a:extLst>
          </p:cNvPr>
          <p:cNvSpPr/>
          <p:nvPr/>
        </p:nvSpPr>
        <p:spPr>
          <a:xfrm>
            <a:off x="899935" y="4125576"/>
            <a:ext cx="3385461" cy="2036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Ensure the applicant tracking system captures and retains PERM applicants the same way as non-PERM applicants, so recruiters can find and act on them.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Text 15">
            <a:extLst>
              <a:ext uri="{FF2B5EF4-FFF2-40B4-BE49-F238E27FC236}">
                <a16:creationId xmlns:a16="http://schemas.microsoft.com/office/drawing/2014/main" id="{57C33A36-1A0F-D908-0B0F-7CFFD003DD5E}"/>
              </a:ext>
            </a:extLst>
          </p:cNvPr>
          <p:cNvSpPr/>
          <p:nvPr/>
        </p:nvSpPr>
        <p:spPr>
          <a:xfrm>
            <a:off x="4460561" y="3569109"/>
            <a:ext cx="3385457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5. Document good-faith review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Text 16">
            <a:extLst>
              <a:ext uri="{FF2B5EF4-FFF2-40B4-BE49-F238E27FC236}">
                <a16:creationId xmlns:a16="http://schemas.microsoft.com/office/drawing/2014/main" id="{AADE8668-95B9-AB85-3464-2D1837D1E267}"/>
              </a:ext>
            </a:extLst>
          </p:cNvPr>
          <p:cNvSpPr/>
          <p:nvPr/>
        </p:nvSpPr>
        <p:spPr>
          <a:xfrm>
            <a:off x="4563591" y="4072029"/>
            <a:ext cx="3385460" cy="208889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Maintain a documented, job-related qualification review process for PERM applicants — consistent with, yet separate from, general hiring procedures.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3" name="Text 18">
            <a:extLst>
              <a:ext uri="{FF2B5EF4-FFF2-40B4-BE49-F238E27FC236}">
                <a16:creationId xmlns:a16="http://schemas.microsoft.com/office/drawing/2014/main" id="{22D44087-5F1B-89BF-4A1C-3A136290B2C2}"/>
              </a:ext>
            </a:extLst>
          </p:cNvPr>
          <p:cNvSpPr/>
          <p:nvPr/>
        </p:nvSpPr>
        <p:spPr>
          <a:xfrm>
            <a:off x="8205216" y="3569109"/>
            <a:ext cx="3072384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6. Audit before IER does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Text 19">
            <a:extLst>
              <a:ext uri="{FF2B5EF4-FFF2-40B4-BE49-F238E27FC236}">
                <a16:creationId xmlns:a16="http://schemas.microsoft.com/office/drawing/2014/main" id="{75077EA8-9703-E128-906E-38A25A140D1D}"/>
              </a:ext>
            </a:extLst>
          </p:cNvPr>
          <p:cNvSpPr/>
          <p:nvPr/>
        </p:nvSpPr>
        <p:spPr>
          <a:xfrm>
            <a:off x="8205216" y="4075977"/>
            <a:ext cx="307238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Frequent PERM filers should treat this settlement's terms as a practical benchmark and review now, given IER's active enforcement posture.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55503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DE447C-6CA6-66CC-425A-BF23634933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D2578-158C-4FA3-B51F-DF40F17D6D28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  <a:ln>
            <a:solidFill>
              <a:schemeClr val="accent3"/>
            </a:solidFill>
          </a:ln>
        </p:spPr>
        <p:txBody>
          <a:bodyPr/>
          <a:lstStyle/>
          <a:p>
            <a:r>
              <a:rPr lang="en-US" dirty="0"/>
              <a:t>DHS PUBLISHES MANDATORY E-FILING RULE</a:t>
            </a:r>
          </a:p>
        </p:txBody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DD3B75B1-ACFA-E7E7-B2E7-2C3268ECA7B5}"/>
              </a:ext>
            </a:extLst>
          </p:cNvPr>
          <p:cNvSpPr/>
          <p:nvPr/>
        </p:nvSpPr>
        <p:spPr>
          <a:xfrm>
            <a:off x="822960" y="1417976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Effective immediately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— comments accepted through October 13, 2026 — 60-day grace period once USCIS mandates e-filing for a given form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CB755D99-ADFC-0A01-D076-CD4E6A298B04}"/>
              </a:ext>
            </a:extLst>
          </p:cNvPr>
          <p:cNvSpPr/>
          <p:nvPr/>
        </p:nvSpPr>
        <p:spPr>
          <a:xfrm>
            <a:off x="822960" y="2011680"/>
            <a:ext cx="4800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What the Rule Does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 5">
            <a:extLst>
              <a:ext uri="{FF2B5EF4-FFF2-40B4-BE49-F238E27FC236}">
                <a16:creationId xmlns:a16="http://schemas.microsoft.com/office/drawing/2014/main" id="{BA5FED25-D81C-6AB0-36D6-A122282F506B}"/>
              </a:ext>
            </a:extLst>
          </p:cNvPr>
          <p:cNvSpPr/>
          <p:nvPr/>
        </p:nvSpPr>
        <p:spPr>
          <a:xfrm>
            <a:off x="914400" y="2468880"/>
            <a:ext cx="480060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900"/>
              </a:spcAft>
              <a:buClrTx/>
              <a:buSzPct val="100000"/>
              <a:buFontTx/>
              <a:buChar char="●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Defines “e-file” as completing a form fully online or uploading a signed PDF through a filers USCIS online account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900"/>
              </a:spcAft>
              <a:buClrTx/>
              <a:buSzPct val="100000"/>
              <a:buFontTx/>
              <a:buChar char="●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Authorizes USCIS to mandate e-filing for any benefit request available for e-filing for at least 180 days </a:t>
            </a:r>
          </a:p>
          <a:p>
            <a:pPr marL="800100" marR="0" lvl="1" indent="-3429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900"/>
              </a:spcAft>
              <a:buClrTx/>
              <a:buSzPct val="100000"/>
              <a:buFontTx/>
              <a:buChar char="●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Forms I-129 and I-140 already qualify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900"/>
              </a:spcAft>
              <a:buClrTx/>
              <a:buSzPct val="100000"/>
              <a:buFontTx/>
              <a:buChar char="●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Establishes a waiver process for undue hardship, with public notice and a 60-day compliance grace period per form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919366EA-E5C5-75AE-8335-38FE5B34DD4F}"/>
              </a:ext>
            </a:extLst>
          </p:cNvPr>
          <p:cNvSpPr/>
          <p:nvPr/>
        </p:nvSpPr>
        <p:spPr>
          <a:xfrm>
            <a:off x="6537960" y="1943428"/>
            <a:ext cx="4800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What It Means for Employers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Text 8">
            <a:extLst>
              <a:ext uri="{FF2B5EF4-FFF2-40B4-BE49-F238E27FC236}">
                <a16:creationId xmlns:a16="http://schemas.microsoft.com/office/drawing/2014/main" id="{38CE90DB-7986-0EF0-9C0E-9C190988E34A}"/>
              </a:ext>
            </a:extLst>
          </p:cNvPr>
          <p:cNvSpPr/>
          <p:nvPr/>
        </p:nvSpPr>
        <p:spPr>
          <a:xfrm>
            <a:off x="6096000" y="2362427"/>
            <a:ext cx="5242560" cy="3246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900"/>
              </a:spcAft>
              <a:buClrTx/>
              <a:buSzPct val="100000"/>
              <a:buFontTx/>
              <a:buChar char="●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Don't expect to qualify for a waiver — DHS views business petitioners as well-positioned to comply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900"/>
              </a:spcAft>
              <a:buClrTx/>
              <a:buSzPct val="100000"/>
              <a:buFontTx/>
              <a:buChar char="●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Watch for form-specific mandate notices; the rule itself doesn't yet require e-filing of any particular form</a:t>
            </a: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900"/>
              </a:spcAft>
              <a:buClrTx/>
              <a:buSzPct val="100000"/>
              <a:buFontTx/>
              <a:buChar char="●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E-filing creates faster receipt issuance (and faster case rejections), plus reduced courier fees from eliminating paper delivery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900"/>
              </a:spcAft>
              <a:buClrTx/>
              <a:buSzPct val="100000"/>
              <a:buFontTx/>
              <a:buChar char="●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Verify USCIS online account setup before e-filing becomes mandatory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18499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12BF5-5EE6-44F0-2C55-86B136959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F16C9-8322-4B84-7EFE-84E4154B76A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  <a:ln>
            <a:solidFill>
              <a:schemeClr val="accent3"/>
            </a:solidFill>
          </a:ln>
        </p:spPr>
        <p:txBody>
          <a:bodyPr/>
          <a:lstStyle/>
          <a:p>
            <a:r>
              <a:rPr lang="en-US" dirty="0"/>
              <a:t>THE PLAINTIFFS' ARGUMENTS</a:t>
            </a:r>
          </a:p>
        </p:txBody>
      </p:sp>
      <p:sp>
        <p:nvSpPr>
          <p:cNvPr id="8" name="Text 3">
            <a:extLst>
              <a:ext uri="{FF2B5EF4-FFF2-40B4-BE49-F238E27FC236}">
                <a16:creationId xmlns:a16="http://schemas.microsoft.com/office/drawing/2014/main" id="{6944ADA7-89B7-6729-A339-D5FD04E40296}"/>
              </a:ext>
            </a:extLst>
          </p:cNvPr>
          <p:cNvSpPr/>
          <p:nvPr/>
        </p:nvSpPr>
        <p:spPr>
          <a:xfrm>
            <a:off x="805218" y="1216016"/>
            <a:ext cx="3048000" cy="4070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Arbitrary &amp; Capricious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ext 4">
            <a:extLst>
              <a:ext uri="{FF2B5EF4-FFF2-40B4-BE49-F238E27FC236}">
                <a16:creationId xmlns:a16="http://schemas.microsoft.com/office/drawing/2014/main" id="{C4AE9B49-2858-60F3-B83C-913E342E1FDB}"/>
              </a:ext>
            </a:extLst>
          </p:cNvPr>
          <p:cNvSpPr/>
          <p:nvPr/>
        </p:nvSpPr>
        <p:spPr>
          <a:xfrm>
            <a:off x="805218" y="1623060"/>
            <a:ext cx="3360416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DHS quantified billions in compliance costs but no benefits and didn't quantify the rule's biggest projected cost — lower international enrollment. It also gave conclusory responses to ~22,000 public comments and dismissed less disruptive alternatives.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Text 6">
            <a:extLst>
              <a:ext uri="{FF2B5EF4-FFF2-40B4-BE49-F238E27FC236}">
                <a16:creationId xmlns:a16="http://schemas.microsoft.com/office/drawing/2014/main" id="{A948700C-FDD4-C895-8C1F-A5C056CF331A}"/>
              </a:ext>
            </a:extLst>
          </p:cNvPr>
          <p:cNvSpPr/>
          <p:nvPr/>
        </p:nvSpPr>
        <p:spPr>
          <a:xfrm>
            <a:off x="4363304" y="1216016"/>
            <a:ext cx="3581173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Inadequate Comment Period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7ACC313A-C14D-A7C5-6CB7-A33B10E47219}"/>
              </a:ext>
            </a:extLst>
          </p:cNvPr>
          <p:cNvSpPr/>
          <p:nvPr/>
        </p:nvSpPr>
        <p:spPr>
          <a:xfrm>
            <a:off x="4376951" y="1623060"/>
            <a:ext cx="3471983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DHS gave the public only 32 days to comment — well short of the 60 days agencies typically provide, especially for a rule reworking nonimmigrant categories touching millions of stakeholders.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Text 9">
            <a:extLst>
              <a:ext uri="{FF2B5EF4-FFF2-40B4-BE49-F238E27FC236}">
                <a16:creationId xmlns:a16="http://schemas.microsoft.com/office/drawing/2014/main" id="{925BCF51-4A67-0E25-3101-3B3F8DAB4A24}"/>
              </a:ext>
            </a:extLst>
          </p:cNvPr>
          <p:cNvSpPr/>
          <p:nvPr/>
        </p:nvSpPr>
        <p:spPr>
          <a:xfrm>
            <a:off x="8069693" y="1230863"/>
            <a:ext cx="3581173" cy="39219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Exceeding Statutory Authority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Text 10">
            <a:extLst>
              <a:ext uri="{FF2B5EF4-FFF2-40B4-BE49-F238E27FC236}">
                <a16:creationId xmlns:a16="http://schemas.microsoft.com/office/drawing/2014/main" id="{530B5BC3-BB52-BA7E-1E90-59A6AAF6D257}"/>
              </a:ext>
            </a:extLst>
          </p:cNvPr>
          <p:cNvSpPr/>
          <p:nvPr/>
        </p:nvSpPr>
        <p:spPr>
          <a:xfrm>
            <a:off x="8069692" y="1659568"/>
            <a:ext cx="3360416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Barring F-1 students from starting a program at the same or lower level than one already completed conflicts with the statute's plain language, which does not tie F-1 eligibility to degree-level progression.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Text 11">
            <a:extLst>
              <a:ext uri="{FF2B5EF4-FFF2-40B4-BE49-F238E27FC236}">
                <a16:creationId xmlns:a16="http://schemas.microsoft.com/office/drawing/2014/main" id="{E2E3AA52-1D80-3258-8743-DDE64586CBAF}"/>
              </a:ext>
            </a:extLst>
          </p:cNvPr>
          <p:cNvSpPr/>
          <p:nvPr/>
        </p:nvSpPr>
        <p:spPr>
          <a:xfrm>
            <a:off x="805218" y="4804178"/>
            <a:ext cx="110642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What the Plaintiffs Are Asking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accent3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4" name="Text 12">
            <a:extLst>
              <a:ext uri="{FF2B5EF4-FFF2-40B4-BE49-F238E27FC236}">
                <a16:creationId xmlns:a16="http://schemas.microsoft.com/office/drawing/2014/main" id="{86371747-C48B-0CD2-01EB-6433C3BAFB0D}"/>
              </a:ext>
            </a:extLst>
          </p:cNvPr>
          <p:cNvSpPr/>
          <p:nvPr/>
        </p:nvSpPr>
        <p:spPr>
          <a:xfrm>
            <a:off x="805218" y="5139065"/>
            <a:ext cx="110642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1F2937"/>
                </a:solidFill>
                <a:effectLst/>
                <a:uLnTx/>
                <a:uFillTx/>
                <a:latin typeface="+mn-lt"/>
                <a:ea typeface="Georgia" pitchFamily="34" charset="-122"/>
                <a:cs typeface="Georgia" pitchFamily="34" charset="-120"/>
              </a:rPr>
              <a:t>Vacate the rule, and preliminarily and permanently enjoin its implementation and enforcement.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818001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F36DA-BB16-9C2B-2D07-1C18FD516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4D7BD-10CA-6F65-A90A-3EC4EC331F1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  <a:ln>
            <a:solidFill>
              <a:schemeClr val="accent3"/>
            </a:solidFill>
          </a:ln>
        </p:spPr>
        <p:txBody>
          <a:bodyPr/>
          <a:lstStyle/>
          <a:p>
            <a:r>
              <a:rPr lang="en-US" dirty="0">
                <a:latin typeface="+mn-lt"/>
                <a:ea typeface="Georgia" pitchFamily="34" charset="-122"/>
                <a:cs typeface="Georgia" pitchFamily="34" charset="-120"/>
              </a:rPr>
              <a:t>DHS PROPOSES $103,265 FEE ON H-1B CAP-SUBJECT PETITIONS</a:t>
            </a:r>
            <a:endParaRPr lang="en-US" dirty="0">
              <a:latin typeface="+mn-lt"/>
            </a:endParaRPr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BFC0E024-D402-2CCD-F3F8-87440F64372A}"/>
              </a:ext>
            </a:extLst>
          </p:cNvPr>
          <p:cNvSpPr/>
          <p:nvPr/>
        </p:nvSpPr>
        <p:spPr>
          <a:xfrm>
            <a:off x="914400" y="1298448"/>
            <a:ext cx="5212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kern="0" spc="100" dirty="0">
                <a:solidFill>
                  <a:schemeClr val="tx2">
                    <a:lumMod val="50000"/>
                  </a:schemeClr>
                </a:solidFill>
                <a:latin typeface="+mn-lt"/>
                <a:ea typeface="Calibri" pitchFamily="34" charset="-122"/>
                <a:cs typeface="Calibri" pitchFamily="34" charset="-120"/>
              </a:rPr>
              <a:t>WHAT THE PROPOSED RULE WOULD DO</a:t>
            </a:r>
            <a:endParaRPr lang="en-US" sz="18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23E953B6-A771-59A6-D2D4-101601A2F598}"/>
              </a:ext>
            </a:extLst>
          </p:cNvPr>
          <p:cNvSpPr/>
          <p:nvPr/>
        </p:nvSpPr>
        <p:spPr>
          <a:xfrm>
            <a:off x="914400" y="1846946"/>
            <a:ext cx="4875435" cy="197687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85750" indent="-285750">
              <a:spcAft>
                <a:spcPts val="10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>
                    <a:lumMod val="50000"/>
                  </a:schemeClr>
                </a:solidFill>
                <a:latin typeface="+mn-lt"/>
                <a:ea typeface="Calibri" pitchFamily="34" charset="-122"/>
                <a:cs typeface="Calibri" pitchFamily="34" charset="-120"/>
              </a:rPr>
              <a:t>Adds a new $103,265 fee on all H-1B cap-subject petitions, including the advanced degree exemption, payable at filing</a:t>
            </a:r>
            <a:endParaRPr lang="en-US" sz="18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285750" indent="-285750">
              <a:spcAft>
                <a:spcPts val="10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>
                    <a:lumMod val="50000"/>
                  </a:schemeClr>
                </a:solidFill>
                <a:latin typeface="+mn-lt"/>
                <a:ea typeface="Calibri" pitchFamily="34" charset="-122"/>
                <a:cs typeface="Calibri" pitchFamily="34" charset="-120"/>
              </a:rPr>
              <a:t>Does not apply to cap-exempt petitions (higher ed, nonprofit/government research)</a:t>
            </a:r>
            <a:endParaRPr lang="en-US" sz="18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285750" indent="-285750">
              <a:spcAft>
                <a:spcPts val="10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>
                    <a:lumMod val="50000"/>
                  </a:schemeClr>
                </a:solidFill>
                <a:latin typeface="+mn-lt"/>
                <a:ea typeface="Calibri" pitchFamily="34" charset="-122"/>
                <a:cs typeface="Calibri" pitchFamily="34" charset="-120"/>
              </a:rPr>
              <a:t>Stacks on top of existing fees rather than replacing them</a:t>
            </a:r>
            <a:endParaRPr lang="en-US" sz="18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9" name="Text 4">
            <a:extLst>
              <a:ext uri="{FF2B5EF4-FFF2-40B4-BE49-F238E27FC236}">
                <a16:creationId xmlns:a16="http://schemas.microsoft.com/office/drawing/2014/main" id="{DB088970-6A95-F2A0-D445-51A37042CC7F}"/>
              </a:ext>
            </a:extLst>
          </p:cNvPr>
          <p:cNvSpPr/>
          <p:nvPr/>
        </p:nvSpPr>
        <p:spPr>
          <a:xfrm>
            <a:off x="6370092" y="1298448"/>
            <a:ext cx="5349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kern="0" spc="100" dirty="0">
                <a:solidFill>
                  <a:schemeClr val="tx2">
                    <a:lumMod val="50000"/>
                  </a:schemeClr>
                </a:solidFill>
                <a:latin typeface="+mn-lt"/>
                <a:ea typeface="Calibri" pitchFamily="34" charset="-122"/>
                <a:cs typeface="Calibri" pitchFamily="34" charset="-120"/>
              </a:rPr>
              <a:t>WHAT EMPLOYERS NEED TO KNOW</a:t>
            </a:r>
            <a:endParaRPr lang="en-US" sz="18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2" name="Text 5">
            <a:extLst>
              <a:ext uri="{FF2B5EF4-FFF2-40B4-BE49-F238E27FC236}">
                <a16:creationId xmlns:a16="http://schemas.microsoft.com/office/drawing/2014/main" id="{361DAC0A-E9B1-1F2B-747A-90EB584B871C}"/>
              </a:ext>
            </a:extLst>
          </p:cNvPr>
          <p:cNvSpPr/>
          <p:nvPr/>
        </p:nvSpPr>
        <p:spPr>
          <a:xfrm>
            <a:off x="6096000" y="1983423"/>
            <a:ext cx="515112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285750" indent="-285750">
              <a:spcAft>
                <a:spcPts val="10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>
                    <a:lumMod val="50000"/>
                  </a:schemeClr>
                </a:solidFill>
                <a:latin typeface="+mn-lt"/>
                <a:ea typeface="Calibri" pitchFamily="34" charset="-122"/>
                <a:cs typeface="Calibri" pitchFamily="34" charset="-120"/>
              </a:rPr>
              <a:t>The proposed rule is </a:t>
            </a:r>
            <a:r>
              <a:rPr lang="en-US" sz="1800" b="1" dirty="0">
                <a:solidFill>
                  <a:schemeClr val="tx2">
                    <a:lumMod val="50000"/>
                  </a:schemeClr>
                </a:solidFill>
                <a:latin typeface="+mn-lt"/>
                <a:ea typeface="Calibri" pitchFamily="34" charset="-122"/>
                <a:cs typeface="Calibri" pitchFamily="34" charset="-120"/>
              </a:rPr>
              <a:t>not currently in effect </a:t>
            </a:r>
            <a:r>
              <a:rPr lang="en-US" sz="1800" dirty="0">
                <a:solidFill>
                  <a:schemeClr val="tx2">
                    <a:lumMod val="50000"/>
                  </a:schemeClr>
                </a:solidFill>
                <a:latin typeface="+mn-lt"/>
                <a:ea typeface="Calibri" pitchFamily="34" charset="-122"/>
                <a:cs typeface="Calibri" pitchFamily="34" charset="-120"/>
              </a:rPr>
              <a:t>and is unlikely to take effect for at least several months and will be subject to legal challenge</a:t>
            </a:r>
          </a:p>
          <a:p>
            <a:pPr marL="285750" indent="-285750">
              <a:spcAft>
                <a:spcPts val="10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>
                    <a:lumMod val="50000"/>
                  </a:schemeClr>
                </a:solidFill>
                <a:latin typeface="+mn-lt"/>
                <a:ea typeface="Calibri" pitchFamily="34" charset="-122"/>
                <a:cs typeface="Calibri" pitchFamily="34" charset="-120"/>
              </a:rPr>
              <a:t>Likely limited to new cap-subject filings — extensions and change-of-employer petitions for workers already counted under the cap appear unaffected, though DHS does not say so expressly</a:t>
            </a:r>
            <a:endParaRPr lang="en-US" sz="18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285750" indent="-285750">
              <a:spcAft>
                <a:spcPts val="10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tx2">
                    <a:lumMod val="50000"/>
                  </a:schemeClr>
                </a:solidFill>
                <a:latin typeface="+mn-lt"/>
                <a:ea typeface="Calibri" pitchFamily="34" charset="-122"/>
                <a:cs typeface="Calibri" pitchFamily="34" charset="-120"/>
              </a:rPr>
              <a:t>No small-entity exemption: DHS projects significant impact on 11,000+ small petitioners</a:t>
            </a:r>
            <a:endParaRPr lang="en-US" sz="18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569251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16ECC-CEC2-1DED-0831-3FBA044594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C8E1E-5F6C-15BA-E2A9-5D26D2DB9F0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  <a:ln>
            <a:solidFill>
              <a:schemeClr val="accent3"/>
            </a:solidFill>
          </a:ln>
        </p:spPr>
        <p:txBody>
          <a:bodyPr/>
          <a:lstStyle/>
          <a:p>
            <a:r>
              <a:rPr lang="en-US" dirty="0">
                <a:latin typeface="+mn-lt"/>
                <a:ea typeface="Georgia" pitchFamily="34" charset="-122"/>
                <a:cs typeface="Georgia" pitchFamily="34" charset="-120"/>
              </a:rPr>
              <a:t>DHS PROPOSES $103,265 FEE ON H-1B CAP-SUBJECT PETITIONS</a:t>
            </a:r>
            <a:endParaRPr lang="en-US" dirty="0">
              <a:latin typeface="+mn-lt"/>
            </a:endParaRPr>
          </a:p>
        </p:txBody>
      </p:sp>
      <p:sp>
        <p:nvSpPr>
          <p:cNvPr id="15" name="Text 6">
            <a:extLst>
              <a:ext uri="{FF2B5EF4-FFF2-40B4-BE49-F238E27FC236}">
                <a16:creationId xmlns:a16="http://schemas.microsoft.com/office/drawing/2014/main" id="{E0DE18AE-F9AC-111C-DDDD-0C2BD210C300}"/>
              </a:ext>
            </a:extLst>
          </p:cNvPr>
          <p:cNvSpPr/>
          <p:nvPr/>
        </p:nvSpPr>
        <p:spPr>
          <a:xfrm>
            <a:off x="914400" y="133350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kern="0" spc="100" dirty="0">
                <a:solidFill>
                  <a:schemeClr val="tx2">
                    <a:lumMod val="50000"/>
                  </a:schemeClr>
                </a:solidFill>
                <a:latin typeface="+mn-lt"/>
                <a:ea typeface="Calibri" pitchFamily="34" charset="-122"/>
                <a:cs typeface="Calibri" pitchFamily="34" charset="-120"/>
              </a:rPr>
              <a:t>LITIGATION IS EXPECTED – MULTIPLE ISSUES</a:t>
            </a:r>
            <a:endParaRPr lang="en-US" sz="18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9" name="Text 7">
            <a:extLst>
              <a:ext uri="{FF2B5EF4-FFF2-40B4-BE49-F238E27FC236}">
                <a16:creationId xmlns:a16="http://schemas.microsoft.com/office/drawing/2014/main" id="{27BE0708-C443-2921-81E1-514E3B722170}"/>
              </a:ext>
            </a:extLst>
          </p:cNvPr>
          <p:cNvSpPr/>
          <p:nvPr/>
        </p:nvSpPr>
        <p:spPr>
          <a:xfrm>
            <a:off x="914400" y="1653540"/>
            <a:ext cx="10495128" cy="22863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chemeClr val="tx2">
                    <a:lumMod val="50000"/>
                  </a:schemeClr>
                </a:solidFill>
                <a:latin typeface="+mn-lt"/>
                <a:ea typeface="Calibri" pitchFamily="34" charset="-122"/>
                <a:cs typeface="Calibri" pitchFamily="34" charset="-120"/>
              </a:rPr>
              <a:t>Statutory authority — most agencies funded by the proposal play no direct role adjudicating the H-1B petition </a:t>
            </a:r>
            <a:endParaRPr lang="en-US" sz="18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chemeClr val="tx2">
                    <a:lumMod val="50000"/>
                  </a:schemeClr>
                </a:solidFill>
                <a:latin typeface="+mn-lt"/>
                <a:ea typeface="Calibri" pitchFamily="34" charset="-122"/>
                <a:cs typeface="Calibri" pitchFamily="34" charset="-120"/>
              </a:rPr>
              <a:t>Fee vs. tax — DHS impermissibly states the fee is meant to shape hiring behavior, not just recover adjudication costs</a:t>
            </a:r>
            <a:endParaRPr lang="en-US" sz="18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chemeClr val="tx2">
                    <a:lumMod val="50000"/>
                  </a:schemeClr>
                </a:solidFill>
                <a:latin typeface="+mn-lt"/>
                <a:ea typeface="Calibri" pitchFamily="34" charset="-122"/>
                <a:cs typeface="Calibri" pitchFamily="34" charset="-120"/>
              </a:rPr>
              <a:t>Agency deference — an $8.8B/year, six-agency funding mechanism requires clear congressional authorization</a:t>
            </a:r>
            <a:endParaRPr lang="en-US" sz="1800" dirty="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491629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Earth globe: Americas with solid fill">
            <a:extLst>
              <a:ext uri="{FF2B5EF4-FFF2-40B4-BE49-F238E27FC236}">
                <a16:creationId xmlns:a16="http://schemas.microsoft.com/office/drawing/2014/main" id="{C3E538E2-0B7A-2E99-C0CA-0DAEEF4D9C3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317" y="12405"/>
            <a:ext cx="6969641" cy="69696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6DBC38A-580C-A103-FF0B-225260A7F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6557"/>
            <a:ext cx="7442915" cy="5254500"/>
          </a:xfrm>
        </p:spPr>
        <p:txBody>
          <a:bodyPr/>
          <a:lstStyle/>
          <a:p>
            <a:r>
              <a:rPr lang="en-US" sz="5400" dirty="0"/>
              <a:t>DOMESTIC TRAVEL CONCERNS</a:t>
            </a:r>
            <a:br>
              <a:rPr lang="en-US" sz="5400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4335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44675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A8845-D626-B970-B6C4-EF34872B542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5"/>
          </a:solidFill>
          <a:ln>
            <a:solidFill>
              <a:schemeClr val="accent5"/>
            </a:solidFill>
          </a:ln>
        </p:spPr>
        <p:txBody>
          <a:bodyPr/>
          <a:lstStyle/>
          <a:p>
            <a:r>
              <a:rPr lang="en-US" dirty="0"/>
              <a:t>DOMESTIC TRAVEL CONCERNS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8B5DB6-D59C-539E-613B-7D0AA294A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285750" indent="-285750">
              <a:lnSpc>
                <a:spcPct val="120000"/>
              </a:lnSpc>
              <a:spcAft>
                <a:spcPts val="1000"/>
              </a:spcAft>
              <a:buSzPct val="100000"/>
            </a:pPr>
            <a:r>
              <a:rPr lang="en-US" dirty="0">
                <a:solidFill>
                  <a:schemeClr val="tx1"/>
                </a:solidFill>
                <a:latin typeface="+mj-lt"/>
              </a:rPr>
              <a:t>What happened: ICE arrests at US airports for individuals flying domestically. ICE arrested individuals who had lawful presence, but not a visa status. For example, pending adjustment of status but work authorized status is expired.</a:t>
            </a:r>
          </a:p>
          <a:p>
            <a:pPr marL="285750" indent="-285750">
              <a:lnSpc>
                <a:spcPct val="120000"/>
              </a:lnSpc>
              <a:spcAft>
                <a:spcPts val="1000"/>
              </a:spcAft>
              <a:buSzPct val="100000"/>
            </a:pPr>
            <a:r>
              <a:rPr lang="en-US" dirty="0">
                <a:solidFill>
                  <a:schemeClr val="tx1"/>
                </a:solidFill>
                <a:latin typeface="+mj-lt"/>
              </a:rPr>
              <a:t>Unclear whether this is a policy or a misunderstanding</a:t>
            </a:r>
          </a:p>
          <a:p>
            <a:pPr marL="285750" indent="-285750">
              <a:lnSpc>
                <a:spcPct val="120000"/>
              </a:lnSpc>
              <a:spcAft>
                <a:spcPts val="1000"/>
              </a:spcAft>
              <a:buSzPct val="100000"/>
            </a:pPr>
            <a:r>
              <a:rPr lang="en-US" dirty="0">
                <a:solidFill>
                  <a:schemeClr val="tx1"/>
                </a:solidFill>
                <a:latin typeface="+mj-lt"/>
              </a:rPr>
              <a:t>Few reported examples after incidents in July</a:t>
            </a:r>
          </a:p>
          <a:p>
            <a:pPr marL="285750" indent="-285750">
              <a:lnSpc>
                <a:spcPct val="120000"/>
              </a:lnSpc>
              <a:spcAft>
                <a:spcPts val="1000"/>
              </a:spcAft>
              <a:buSzPct val="100000"/>
            </a:pPr>
            <a:r>
              <a:rPr lang="en-US" dirty="0">
                <a:solidFill>
                  <a:schemeClr val="tx1"/>
                </a:solidFill>
                <a:latin typeface="+mj-lt"/>
              </a:rPr>
              <a:t>What to do: Maintain a valid visa status at all times, if possible. Avoid domestic travel on an airplane if a valid I-94 is not available.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AFFDADC-D7D8-E50C-8F52-44CF1A1CC40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en-US" sz="800" b="1" i="0" u="none" strike="noStrike" kern="0" cap="none" spc="0" normalizeH="0" baseline="0" noProof="0" smtClean="0">
                <a:ln>
                  <a:noFill/>
                </a:ln>
                <a:solidFill>
                  <a:srgbClr val="5A5B63"/>
                </a:solidFill>
                <a:effectLst/>
                <a:uLnTx/>
                <a:uFillTx/>
                <a:latin typeface="Proxima Nova" panose="020B0604020202020204" charset="0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  <a:tabLst/>
                <a:defRPr/>
              </a:pPr>
              <a:t>20</a:t>
            </a:fld>
            <a:endParaRPr kumimoji="0" lang="en-US" sz="800" b="1" i="0" u="none" strike="noStrike" kern="0" cap="none" spc="0" normalizeH="0" baseline="0" noProof="0" dirty="0">
              <a:ln>
                <a:noFill/>
              </a:ln>
              <a:solidFill>
                <a:srgbClr val="5A5B63"/>
              </a:solidFill>
              <a:effectLst/>
              <a:uLnTx/>
              <a:uFillTx/>
              <a:latin typeface="Proxima Nova" panose="020B060402020202020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393638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BBA512-99C0-F560-DB75-AA8F9C615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 descr="Newspaper with solid fill">
            <a:extLst>
              <a:ext uri="{FF2B5EF4-FFF2-40B4-BE49-F238E27FC236}">
                <a16:creationId xmlns:a16="http://schemas.microsoft.com/office/drawing/2014/main" id="{8CCAEE76-BDB5-A1DE-0F6B-727860A581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24829"/>
            <a:ext cx="6833171" cy="683317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F52A1B-4FD6-9DEB-F663-E318F1102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CURRENT TRENDS IN CONSULAR PROCESSING</a:t>
            </a:r>
            <a:br>
              <a:rPr lang="en-US" sz="5400" dirty="0"/>
            </a:b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6003411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54AFC-FB32-567D-106B-9D7CD497A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0CE86B-73FD-42C9-A2A2-F875A4D13226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3"/>
          </a:solidFill>
          <a:ln>
            <a:solidFill>
              <a:schemeClr val="accent3"/>
            </a:solidFill>
          </a:ln>
        </p:spPr>
        <p:txBody>
          <a:bodyPr/>
          <a:lstStyle/>
          <a:p>
            <a:r>
              <a:rPr lang="en-US" dirty="0"/>
              <a:t>CURRENT TRENDS IN CONSULAR PROCESSING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5272C2-7E51-36E7-EAF2-60324BD1AF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marL="285750" indent="-285750">
              <a:lnSpc>
                <a:spcPct val="120000"/>
              </a:lnSpc>
              <a:spcAft>
                <a:spcPts val="1000"/>
              </a:spcAft>
              <a:buSzPct val="100000"/>
            </a:pPr>
            <a:r>
              <a:rPr lang="en-US" dirty="0">
                <a:solidFill>
                  <a:schemeClr val="tx1"/>
                </a:solidFill>
                <a:latin typeface="+mj-lt"/>
              </a:rPr>
              <a:t>Expedited visa appointment pilot: $750 for an appointment within 10 business days for B-1 visa appointment at certain consulates</a:t>
            </a:r>
          </a:p>
          <a:p>
            <a:pPr marL="285750" indent="-285750">
              <a:lnSpc>
                <a:spcPct val="120000"/>
              </a:lnSpc>
              <a:spcAft>
                <a:spcPts val="1000"/>
              </a:spcAft>
              <a:buSzPct val="100000"/>
            </a:pPr>
            <a:r>
              <a:rPr lang="en-US" dirty="0">
                <a:solidFill>
                  <a:schemeClr val="tx1"/>
                </a:solidFill>
                <a:latin typeface="+mj-lt"/>
              </a:rPr>
              <a:t>Scheduling difficulties across the board at consulates globally</a:t>
            </a:r>
          </a:p>
          <a:p>
            <a:pPr marL="285750" indent="-285750">
              <a:lnSpc>
                <a:spcPct val="120000"/>
              </a:lnSpc>
              <a:spcAft>
                <a:spcPts val="1000"/>
              </a:spcAft>
              <a:buSzPct val="100000"/>
            </a:pPr>
            <a:r>
              <a:rPr lang="en-US" dirty="0">
                <a:solidFill>
                  <a:schemeClr val="tx1"/>
                </a:solidFill>
                <a:latin typeface="+mj-lt"/>
              </a:rPr>
              <a:t>Limits on third country visa processing</a:t>
            </a:r>
          </a:p>
          <a:p>
            <a:pPr marL="285750" indent="-285750">
              <a:lnSpc>
                <a:spcPct val="120000"/>
              </a:lnSpc>
              <a:spcAft>
                <a:spcPts val="1000"/>
              </a:spcAft>
              <a:buSzPct val="100000"/>
            </a:pPr>
            <a:r>
              <a:rPr lang="en-US" b="1" dirty="0">
                <a:solidFill>
                  <a:schemeClr val="tx1"/>
                </a:solidFill>
                <a:latin typeface="+mj-lt"/>
              </a:rPr>
              <a:t>Review </a:t>
            </a:r>
            <a:r>
              <a:rPr lang="en-US" b="1" dirty="0">
                <a:solidFill>
                  <a:schemeClr val="tx1"/>
                </a:solidFill>
                <a:latin typeface="+mj-lt"/>
                <a:hlinkClick r:id="rId2"/>
              </a:rPr>
              <a:t>MH travel guidance page</a:t>
            </a:r>
            <a:endParaRPr lang="en-US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38F5CD3-E76D-2097-961A-5619713BC1B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en-US" sz="800" b="1" i="0" u="none" strike="noStrike" kern="0" cap="none" spc="0" normalizeH="0" baseline="0" noProof="0" smtClean="0">
                <a:ln>
                  <a:noFill/>
                </a:ln>
                <a:solidFill>
                  <a:srgbClr val="5A5B63"/>
                </a:solidFill>
                <a:effectLst/>
                <a:uLnTx/>
                <a:uFillTx/>
                <a:latin typeface="Proxima Nova" panose="020B0604020202020204" charset="0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  <a:tabLst/>
                <a:defRPr/>
              </a:pPr>
              <a:t>22</a:t>
            </a:fld>
            <a:endParaRPr kumimoji="0" lang="en-US" sz="800" b="1" i="0" u="none" strike="noStrike" kern="0" cap="none" spc="0" normalizeH="0" baseline="0" noProof="0" dirty="0">
              <a:ln>
                <a:noFill/>
              </a:ln>
              <a:solidFill>
                <a:srgbClr val="5A5B63"/>
              </a:solidFill>
              <a:effectLst/>
              <a:uLnTx/>
              <a:uFillTx/>
              <a:latin typeface="Proxima Nova" panose="020B060402020202020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25960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Information with solid fill">
            <a:extLst>
              <a:ext uri="{FF2B5EF4-FFF2-40B4-BE49-F238E27FC236}">
                <a16:creationId xmlns:a16="http://schemas.microsoft.com/office/drawing/2014/main" id="{68F7B872-732A-3F01-4B74-4A699CA057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080" y="15240"/>
            <a:ext cx="6842760" cy="68427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A7FB97B-98FC-3E4C-FF10-4504F487C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MECHANICS OF SETTING UP AN APPOINTMENT</a:t>
            </a:r>
            <a:br>
              <a:rPr lang="en-US" sz="5400" dirty="0">
                <a:solidFill>
                  <a:srgbClr val="4446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3917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7FB57-FF61-F06B-A251-1441CFDF8B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12507-7D71-FE73-9400-06A52A219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+mj-lt"/>
                <a:ea typeface="Calibri" pitchFamily="34" charset="-122"/>
                <a:cs typeface="Calibri" pitchFamily="34" charset="-120"/>
              </a:rPr>
              <a:t>MECHANICS OF SETTING UP AN APPOINTMENT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79DA41-32BF-064E-D91C-E5C88E000EE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en-US" sz="800" b="1" i="0" u="none" strike="noStrike" kern="0" cap="none" spc="0" normalizeH="0" baseline="0" noProof="0" smtClean="0">
                <a:ln>
                  <a:noFill/>
                </a:ln>
                <a:solidFill>
                  <a:srgbClr val="5A5B63"/>
                </a:solidFill>
                <a:effectLst/>
                <a:uLnTx/>
                <a:uFillTx/>
                <a:latin typeface="Proxima Nova" panose="020B0604020202020204" charset="0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  <a:tabLst/>
                <a:defRPr/>
              </a:pPr>
              <a:t>24</a:t>
            </a:fld>
            <a:endParaRPr kumimoji="0" lang="en-US" sz="800" b="1" i="0" u="none" strike="noStrike" kern="0" cap="none" spc="0" normalizeH="0" baseline="0" noProof="0" dirty="0">
              <a:ln>
                <a:noFill/>
              </a:ln>
              <a:solidFill>
                <a:srgbClr val="5A5B63"/>
              </a:solidFill>
              <a:effectLst/>
              <a:uLnTx/>
              <a:uFillTx/>
              <a:latin typeface="Proxima Nova" panose="020B0604020202020204" charset="0"/>
              <a:cs typeface="Arial"/>
              <a:sym typeface="Arial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0C475FE-B46E-AF43-8DC0-981BCEE25C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68856"/>
            <a:ext cx="10515600" cy="4674745"/>
          </a:xfrm>
        </p:spPr>
        <p:txBody>
          <a:bodyPr>
            <a:noAutofit/>
          </a:bodyPr>
          <a:lstStyle/>
          <a:p>
            <a:pPr marL="342900">
              <a:spcAft>
                <a:spcPts val="1000"/>
              </a:spcAft>
              <a:buSzPct val="100000"/>
            </a:pPr>
            <a:r>
              <a:rPr lang="en-US" b="1" dirty="0">
                <a:solidFill>
                  <a:schemeClr val="tx1"/>
                </a:solidFill>
                <a:latin typeface="+mj-lt"/>
                <a:ea typeface="Calibri" pitchFamily="34" charset="-122"/>
                <a:cs typeface="Calibri" pitchFamily="34" charset="-120"/>
              </a:rPr>
              <a:t>Review: </a:t>
            </a:r>
            <a:r>
              <a:rPr lang="en-US" u="sng" dirty="0">
                <a:hlinkClick r:id="rId2"/>
              </a:rPr>
              <a:t>Consular processing collateral</a:t>
            </a:r>
            <a:endParaRPr lang="en-US" dirty="0">
              <a:solidFill>
                <a:schemeClr val="tx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1652577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>
          <a:extLst>
            <a:ext uri="{FF2B5EF4-FFF2-40B4-BE49-F238E27FC236}">
              <a16:creationId xmlns:a16="http://schemas.microsoft.com/office/drawing/2014/main" id="{4B84402B-C132-3F2E-E0BF-239F00119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 descr="Address Book outline">
            <a:extLst>
              <a:ext uri="{FF2B5EF4-FFF2-40B4-BE49-F238E27FC236}">
                <a16:creationId xmlns:a16="http://schemas.microsoft.com/office/drawing/2014/main" id="{EC61A280-C24F-43DB-29E3-17DD84CC722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684913" y="-132054"/>
            <a:ext cx="7122107" cy="7122107"/>
          </a:xfrm>
          <a:prstGeom prst="rect">
            <a:avLst/>
          </a:prstGeom>
        </p:spPr>
      </p:pic>
      <p:sp>
        <p:nvSpPr>
          <p:cNvPr id="434" name="Google Shape;434;p9">
            <a:extLst>
              <a:ext uri="{FF2B5EF4-FFF2-40B4-BE49-F238E27FC236}">
                <a16:creationId xmlns:a16="http://schemas.microsoft.com/office/drawing/2014/main" id="{2EFEE4D9-832B-EAC3-91E4-1463BBEC64D8}"/>
              </a:ext>
            </a:extLst>
          </p:cNvPr>
          <p:cNvSpPr/>
          <p:nvPr/>
        </p:nvSpPr>
        <p:spPr>
          <a:xfrm>
            <a:off x="8602824" y="6232849"/>
            <a:ext cx="2799184" cy="24259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39240E-7CF6-9A69-CB61-BD3780548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806557"/>
            <a:ext cx="7582469" cy="5254500"/>
          </a:xfrm>
        </p:spPr>
        <p:txBody>
          <a:bodyPr/>
          <a:lstStyle/>
          <a:p>
            <a:r>
              <a:rPr lang="en-US" dirty="0"/>
              <a:t>BEHIND THE CONSULATE WINDOW</a:t>
            </a:r>
          </a:p>
        </p:txBody>
      </p:sp>
    </p:spTree>
    <p:extLst>
      <p:ext uri="{BB962C8B-B14F-4D97-AF65-F5344CB8AC3E}">
        <p14:creationId xmlns:p14="http://schemas.microsoft.com/office/powerpoint/2010/main" val="33513018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0F8EDF-E72D-6EB1-525E-337F7A99FB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68856"/>
            <a:ext cx="10329672" cy="4908107"/>
          </a:xfrm>
        </p:spPr>
        <p:txBody>
          <a:bodyPr/>
          <a:lstStyle/>
          <a:p>
            <a:pPr lvl="0" fontAlgn="base"/>
            <a:r>
              <a:rPr lang="en-US" dirty="0"/>
              <a:t>Consular officers are Foreign Service Officers — a competitive federal selection pipeline</a:t>
            </a:r>
          </a:p>
          <a:p>
            <a:pPr lvl="0" fontAlgn="base"/>
            <a:r>
              <a:rPr lang="en-US" dirty="0"/>
              <a:t>Foreign Service Officer Test (FSOT)</a:t>
            </a:r>
          </a:p>
          <a:p>
            <a:pPr lvl="0" fontAlgn="base"/>
            <a:r>
              <a:rPr lang="en-US" dirty="0"/>
              <a:t>Six Weeks to Learn Immigration Law</a:t>
            </a:r>
          </a:p>
          <a:p>
            <a:pPr lvl="1" fontAlgn="base"/>
            <a:r>
              <a:rPr lang="en-US" sz="1800" dirty="0">
                <a:latin typeface="+mn-lt"/>
              </a:rPr>
              <a:t>Every visa-adjudicating officer completes the Basic Consular Course ("</a:t>
            </a:r>
            <a:r>
              <a:rPr lang="en-US" sz="1800" dirty="0" err="1">
                <a:latin typeface="+mn-lt"/>
              </a:rPr>
              <a:t>ConGen</a:t>
            </a:r>
            <a:r>
              <a:rPr lang="en-US" sz="1800" dirty="0">
                <a:latin typeface="+mn-lt"/>
              </a:rPr>
              <a:t>") — 6 intensive weeks</a:t>
            </a:r>
          </a:p>
          <a:p>
            <a:pPr lvl="1" fontAlgn="base"/>
            <a:r>
              <a:rPr lang="en-US" sz="1800" dirty="0">
                <a:latin typeface="+mn-lt"/>
              </a:rPr>
              <a:t>Visa law and visa categories</a:t>
            </a:r>
          </a:p>
          <a:p>
            <a:pPr lvl="1" fontAlgn="base"/>
            <a:r>
              <a:rPr lang="en-US" sz="1800" dirty="0">
                <a:latin typeface="+mn-lt"/>
              </a:rPr>
              <a:t>Interviewing techniques — mock adjudications and role-play</a:t>
            </a:r>
          </a:p>
          <a:p>
            <a:pPr lvl="1" fontAlgn="base"/>
            <a:r>
              <a:rPr lang="en-US" sz="1800" dirty="0">
                <a:latin typeface="+mn-lt"/>
              </a:rPr>
              <a:t>Fraud indicators and document review</a:t>
            </a:r>
          </a:p>
          <a:p>
            <a:pPr lvl="1" fontAlgn="base"/>
            <a:r>
              <a:rPr lang="en-US" sz="1800" dirty="0">
                <a:latin typeface="+mn-lt"/>
              </a:rPr>
              <a:t>Consular systems and case review</a:t>
            </a:r>
          </a:p>
          <a:p>
            <a:pPr lvl="1" fontAlgn="base"/>
            <a:r>
              <a:rPr lang="en-US" sz="1800" dirty="0">
                <a:latin typeface="+mn-lt"/>
              </a:rPr>
              <a:t>Graded exams — 80% required to pass; fail two, and you're out</a:t>
            </a: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BFC8E98-CABE-D4D4-6FEB-B3AFF0100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BECOMING THE PERSON BEHIND THE WINDOW</a:t>
            </a:r>
          </a:p>
        </p:txBody>
      </p:sp>
    </p:spTree>
    <p:extLst>
      <p:ext uri="{BB962C8B-B14F-4D97-AF65-F5344CB8AC3E}">
        <p14:creationId xmlns:p14="http://schemas.microsoft.com/office/powerpoint/2010/main" val="30151693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46563A-0CF8-B4BA-6C62-C5C1CAE1E1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84C366-A4D7-8343-FBC1-E7B170EE52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68856"/>
            <a:ext cx="10329672" cy="4908107"/>
          </a:xfrm>
        </p:spPr>
        <p:txBody>
          <a:bodyPr/>
          <a:lstStyle/>
          <a:p>
            <a:pPr lvl="0" fontAlgn="base"/>
            <a:r>
              <a:rPr lang="en-US" dirty="0"/>
              <a:t>First 1–2 overseas tours are generally consular</a:t>
            </a:r>
          </a:p>
          <a:p>
            <a:pPr lvl="0" fontAlgn="base"/>
            <a:r>
              <a:rPr lang="en-US" dirty="0"/>
              <a:t>~1 week shadowing an experienced officer</a:t>
            </a:r>
          </a:p>
          <a:p>
            <a:pPr lvl="0" fontAlgn="base"/>
            <a:r>
              <a:rPr lang="en-US" dirty="0"/>
              <a:t>Starting goal: ~30 cases a day</a:t>
            </a:r>
          </a:p>
          <a:p>
            <a:pPr lvl="0" fontAlgn="base"/>
            <a:r>
              <a:rPr lang="en-US" dirty="0"/>
              <a:t>Within weeks: ~120 visa interviews before lunch</a:t>
            </a:r>
          </a:p>
          <a:p>
            <a:pPr lvl="0" fontAlgn="base"/>
            <a:r>
              <a:rPr lang="en-US" dirty="0"/>
              <a:t>Experience changes pace and pattern recognition — never the legal standard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"The law is the same at every window. What changes is how fast the officer finds the one fact that needs resolving."</a:t>
            </a: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D53B818-05AB-8438-34BD-55792B507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FIRST WEEKS AT THE WINDOW</a:t>
            </a:r>
          </a:p>
        </p:txBody>
      </p:sp>
    </p:spTree>
    <p:extLst>
      <p:ext uri="{BB962C8B-B14F-4D97-AF65-F5344CB8AC3E}">
        <p14:creationId xmlns:p14="http://schemas.microsoft.com/office/powerpoint/2010/main" val="11162172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20F6A6-56BD-6E34-6B9A-D248E0566D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953AE-DB77-3F1C-DCCA-1ADE6ED75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68856"/>
            <a:ext cx="10329672" cy="4908107"/>
          </a:xfrm>
        </p:spPr>
        <p:txBody>
          <a:bodyPr/>
          <a:lstStyle/>
          <a:p>
            <a:pPr lvl="0" fontAlgn="base"/>
            <a:r>
              <a:rPr lang="en-US" dirty="0"/>
              <a:t>The Foreign Affairs Manual — always open</a:t>
            </a:r>
          </a:p>
          <a:p>
            <a:pPr lvl="0" fontAlgn="base"/>
            <a:r>
              <a:rPr lang="en-US" dirty="0"/>
              <a:t>Cable guidance, Department policy, Current Affairs  </a:t>
            </a:r>
          </a:p>
          <a:p>
            <a:pPr lvl="0" fontAlgn="base"/>
            <a:r>
              <a:rPr lang="en-US" dirty="0"/>
              <a:t>Post management and local procedures</a:t>
            </a:r>
          </a:p>
          <a:p>
            <a:pPr lvl="0" fontAlgn="base"/>
            <a:r>
              <a:rPr lang="en-US" dirty="0"/>
              <a:t>Supervisory quality review and peer norming</a:t>
            </a:r>
          </a:p>
          <a:p>
            <a:pPr lvl="0" fontAlgn="base"/>
            <a:r>
              <a:rPr lang="en-US" dirty="0"/>
              <a:t>Full discretion over the questions — but every decision must explain why the applicant qualifies</a:t>
            </a:r>
          </a:p>
          <a:p>
            <a:pPr lvl="0" fontAlgn="base"/>
            <a:r>
              <a:rPr lang="en-US" dirty="0"/>
              <a:t>Typical H-1B interview with a strong case: ~2 minutes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7BDE45C-FAEC-2B63-9F66-5CEF0AF2B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RULES BEHIND THE QUESTIONS</a:t>
            </a:r>
          </a:p>
        </p:txBody>
      </p:sp>
    </p:spTree>
    <p:extLst>
      <p:ext uri="{BB962C8B-B14F-4D97-AF65-F5344CB8AC3E}">
        <p14:creationId xmlns:p14="http://schemas.microsoft.com/office/powerpoint/2010/main" val="14967475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9DA2A-1777-7B16-3023-E676A25D6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8C6F27-A2AD-61F6-7FB4-1A095F5EE7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68856"/>
            <a:ext cx="10329672" cy="4908107"/>
          </a:xfrm>
        </p:spPr>
        <p:txBody>
          <a:bodyPr>
            <a:normAutofit lnSpcReduction="10000"/>
          </a:bodyPr>
          <a:lstStyle/>
          <a:p>
            <a:pPr lvl="0" fontAlgn="base"/>
            <a:r>
              <a:rPr lang="en-US" dirty="0"/>
              <a:t>DS-160 answers · passport &amp; prior visas</a:t>
            </a:r>
          </a:p>
          <a:p>
            <a:pPr lvl="0" fontAlgn="base"/>
            <a:r>
              <a:rPr lang="en-US" dirty="0"/>
              <a:t>Previous applications and refusals · travel history</a:t>
            </a:r>
          </a:p>
          <a:p>
            <a:pPr lvl="0" fontAlgn="base"/>
            <a:r>
              <a:rPr lang="en-US" dirty="0"/>
              <a:t>Some petition information (H-1B/L)</a:t>
            </a:r>
          </a:p>
          <a:p>
            <a:pPr lvl="0" fontAlgn="base"/>
            <a:r>
              <a:rPr lang="en-US" dirty="0"/>
              <a:t>Consular notes · scanned and window documents</a:t>
            </a:r>
          </a:p>
          <a:p>
            <a:pPr lvl="0" fontAlgn="base"/>
            <a:r>
              <a:rPr lang="en-US" dirty="0"/>
              <a:t>Congressional note notice (if any)</a:t>
            </a:r>
          </a:p>
          <a:p>
            <a:pPr lvl="0" fontAlgn="base"/>
            <a:r>
              <a:rPr lang="en-US" dirty="0"/>
              <a:t>Highlighted on screen/DS: prior refusals, violations, security indicators, annotations</a:t>
            </a:r>
          </a:p>
          <a:p>
            <a:pPr lvl="0" fontAlgn="base"/>
            <a:endParaRPr lang="en-US" dirty="0"/>
          </a:p>
          <a:p>
            <a:pPr marL="114300" indent="0">
              <a:buNone/>
            </a:pPr>
            <a:r>
              <a:rPr lang="en-US" b="1" dirty="0"/>
              <a:t>Why officers ask what's already on the screen:</a:t>
            </a:r>
            <a:endParaRPr lang="en-US" dirty="0"/>
          </a:p>
          <a:p>
            <a:pPr lvl="0" fontAlgn="base"/>
            <a:r>
              <a:rPr lang="en-US" dirty="0"/>
              <a:t>To hear you explain it independently</a:t>
            </a:r>
          </a:p>
          <a:p>
            <a:pPr lvl="0" fontAlgn="base"/>
            <a:r>
              <a:rPr lang="en-US" dirty="0"/>
              <a:t>To test whether it's current</a:t>
            </a:r>
          </a:p>
          <a:p>
            <a:pPr lvl="0" fontAlgn="base"/>
            <a:r>
              <a:rPr lang="en-US" dirty="0"/>
              <a:t>To resolve an ambiguity</a:t>
            </a:r>
          </a:p>
          <a:p>
            <a:pPr lvl="0" fontAlgn="base"/>
            <a:r>
              <a:rPr lang="en-US" dirty="0"/>
              <a:t>To compare your words against the record</a:t>
            </a:r>
          </a:p>
          <a:p>
            <a:r>
              <a:rPr lang="en-US" dirty="0"/>
              <a:t>"Put your story together, quickly."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9171C45-2703-59E9-BDE6-A64FC8AD5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THE OFFICER SEES BEFORE THE FIRST QUESTION</a:t>
            </a:r>
          </a:p>
        </p:txBody>
      </p:sp>
    </p:spTree>
    <p:extLst>
      <p:ext uri="{BB962C8B-B14F-4D97-AF65-F5344CB8AC3E}">
        <p14:creationId xmlns:p14="http://schemas.microsoft.com/office/powerpoint/2010/main" val="1271468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2f95e617128_0_286"/>
          <p:cNvSpPr txBox="1">
            <a:spLocks noGrp="1"/>
          </p:cNvSpPr>
          <p:nvPr>
            <p:ph type="title"/>
          </p:nvPr>
        </p:nvSpPr>
        <p:spPr>
          <a:xfrm>
            <a:off x="1327355" y="384725"/>
            <a:ext cx="10026444" cy="8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Proxima Nova"/>
              <a:buNone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27A3D"/>
                </a:solidFill>
                <a:effectLst/>
                <a:uLnTx/>
                <a:uFillTx/>
                <a:latin typeface="Proxima Nova" panose="020B0604020202020204"/>
                <a:ea typeface="+mj-ea"/>
                <a:cs typeface="+mj-cs"/>
              </a:rPr>
              <a:t>INTRODUCTION</a:t>
            </a:r>
            <a:endParaRPr sz="2000" dirty="0">
              <a:solidFill>
                <a:srgbClr val="E27A3D"/>
              </a:solidFill>
            </a:endParaRPr>
          </a:p>
        </p:txBody>
      </p:sp>
      <p:sp>
        <p:nvSpPr>
          <p:cNvPr id="381" name="Google Shape;381;g2f95e617128_0_286"/>
          <p:cNvSpPr txBox="1">
            <a:spLocks noGrp="1"/>
          </p:cNvSpPr>
          <p:nvPr>
            <p:ph type="body" idx="1"/>
          </p:nvPr>
        </p:nvSpPr>
        <p:spPr>
          <a:xfrm>
            <a:off x="561884" y="1163683"/>
            <a:ext cx="10026444" cy="2593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76250">
              <a:lnSpc>
                <a:spcPct val="100000"/>
              </a:lnSpc>
              <a:spcBef>
                <a:spcPts val="0"/>
              </a:spcBef>
              <a:buSzPts val="1500"/>
            </a:pPr>
            <a:r>
              <a:rPr lang="en-US" sz="1800" b="0" dirty="0">
                <a:latin typeface="Proxima Nova" panose="020B0604020202020204"/>
              </a:rPr>
              <a:t>Meltzer Hellrung combines an innovative service model, proprietary technology, and a creative immigration team </a:t>
            </a:r>
            <a:endParaRPr sz="1800" b="0" dirty="0">
              <a:latin typeface="Proxima Nova" panose="020B0604020202020204"/>
            </a:endParaRPr>
          </a:p>
          <a:p>
            <a:pPr marL="476250">
              <a:lnSpc>
                <a:spcPct val="100000"/>
              </a:lnSpc>
              <a:buSzPts val="1500"/>
            </a:pPr>
            <a:r>
              <a:rPr lang="en-US" sz="1800" dirty="0">
                <a:latin typeface="Proxima Nova" panose="020B0604020202020204"/>
              </a:rPr>
              <a:t>200+ corporate clients: </a:t>
            </a:r>
            <a:r>
              <a:rPr lang="en-US" sz="1800" b="0" dirty="0">
                <a:latin typeface="Proxima Nova" panose="020B0604020202020204"/>
              </a:rPr>
              <a:t>Global 200, Fortune 500, Venture-backed unicorns</a:t>
            </a:r>
            <a:endParaRPr sz="1800" b="0" dirty="0">
              <a:latin typeface="Proxima Nova" panose="020B0604020202020204"/>
            </a:endParaRPr>
          </a:p>
          <a:p>
            <a:pPr marL="476250">
              <a:lnSpc>
                <a:spcPct val="100000"/>
              </a:lnSpc>
              <a:buSzPts val="1500"/>
            </a:pPr>
            <a:r>
              <a:rPr lang="en-US" sz="1800" b="0" dirty="0">
                <a:latin typeface="Proxima Nova" panose="020B0604020202020204"/>
              </a:rPr>
              <a:t>Recognized in 2023 by Crain Magazine as a top 100 best places to work in Chicago</a:t>
            </a:r>
          </a:p>
          <a:p>
            <a:pPr marL="476250">
              <a:lnSpc>
                <a:spcPct val="100000"/>
              </a:lnSpc>
              <a:buSzPts val="1500"/>
            </a:pPr>
            <a:r>
              <a:rPr lang="en-GB" sz="1800" b="0" dirty="0">
                <a:solidFill>
                  <a:schemeClr val="tx2">
                    <a:lumMod val="50000"/>
                  </a:schemeClr>
                </a:solidFill>
                <a:effectLst/>
                <a:latin typeface="Proxima Nova" panose="020B0604020202020204"/>
                <a:ea typeface="Aptos" panose="020B0004020202020204" pitchFamily="34" charset="0"/>
                <a:cs typeface="Arial" panose="020B0604020202020204" pitchFamily="34" charset="0"/>
              </a:rPr>
              <a:t>Meltzer Hellrung has been ranked in the </a:t>
            </a:r>
            <a:r>
              <a:rPr lang="en-GB" sz="1800" dirty="0">
                <a:solidFill>
                  <a:schemeClr val="tx2">
                    <a:lumMod val="50000"/>
                  </a:schemeClr>
                </a:solidFill>
                <a:effectLst/>
                <a:latin typeface="Proxima Nova" panose="020B0604020202020204"/>
                <a:ea typeface="Aptos" panose="020B0004020202020204" pitchFamily="34" charset="0"/>
                <a:cs typeface="Arial" panose="020B0604020202020204" pitchFamily="34" charset="0"/>
              </a:rPr>
              <a:t>Illinois Chambers Spotlight 2026</a:t>
            </a:r>
            <a:r>
              <a:rPr lang="en-GB" sz="1800" b="0" dirty="0">
                <a:solidFill>
                  <a:schemeClr val="tx2">
                    <a:lumMod val="50000"/>
                  </a:schemeClr>
                </a:solidFill>
                <a:effectLst/>
                <a:latin typeface="Proxima Nova" panose="020B0604020202020204"/>
                <a:ea typeface="Aptos" panose="020B0004020202020204" pitchFamily="34" charset="0"/>
                <a:cs typeface="Arial" panose="020B0604020202020204" pitchFamily="34" charset="0"/>
              </a:rPr>
              <a:t> Guide and recognized as a top law firm handling high-quality work.</a:t>
            </a:r>
          </a:p>
          <a:p>
            <a:pPr marL="476250">
              <a:lnSpc>
                <a:spcPct val="100000"/>
              </a:lnSpc>
              <a:buSzPts val="1500"/>
            </a:pPr>
            <a:r>
              <a:rPr lang="en-US" sz="1800" b="0" dirty="0">
                <a:solidFill>
                  <a:schemeClr val="tx2">
                    <a:lumMod val="50000"/>
                  </a:schemeClr>
                </a:solidFill>
                <a:effectLst/>
                <a:latin typeface="Proxima Nova" panose="020B0604020202020204"/>
                <a:ea typeface="Aptos" panose="020B0004020202020204" pitchFamily="34" charset="0"/>
                <a:cs typeface="Arial" panose="020B0604020202020204" pitchFamily="34" charset="0"/>
              </a:rPr>
              <a:t>Meltzer Hellrung has been named a 2025 Inc. Power Partner</a:t>
            </a:r>
          </a:p>
          <a:p>
            <a:pPr marL="476250">
              <a:lnSpc>
                <a:spcPct val="100000"/>
              </a:lnSpc>
              <a:spcAft>
                <a:spcPts val="1000"/>
              </a:spcAft>
              <a:buSzPts val="1500"/>
            </a:pPr>
            <a:r>
              <a:rPr lang="en-US" sz="1800" dirty="0">
                <a:solidFill>
                  <a:schemeClr val="tx2">
                    <a:lumMod val="50000"/>
                  </a:schemeClr>
                </a:solidFill>
                <a:latin typeface="Proxima Nova" panose="020B0604020202020204"/>
                <a:ea typeface="Aptos" panose="020B0004020202020204" pitchFamily="34" charset="0"/>
                <a:cs typeface="Arial" panose="020B0604020202020204" pitchFamily="34" charset="0"/>
              </a:rPr>
              <a:t>Meltzer Hellrung received a Tier 1 recognition in Immigration Law in the 2026 edition of Best Law Firms®</a:t>
            </a:r>
            <a:endParaRPr lang="en-GB" sz="1800" b="0" dirty="0">
              <a:solidFill>
                <a:schemeClr val="tx2">
                  <a:lumMod val="50000"/>
                </a:schemeClr>
              </a:solidFill>
              <a:effectLst/>
              <a:latin typeface="Proxima Nova" panose="020B0604020202020204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2" name="Google Shape;382;g2f95e617128_0_28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B63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5A5B63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A5B63"/>
                </a:buClr>
                <a:buSzPts val="800"/>
                <a:buFont typeface="Arial"/>
                <a:buNone/>
                <a:tabLst/>
                <a:defRPr/>
              </a:pPr>
              <a:t>3</a:t>
            </a:fld>
            <a:endParaRPr kumimoji="0" sz="800" b="1" i="0" u="none" strike="noStrike" kern="0" cap="none" spc="0" normalizeH="0" baseline="0" noProof="0">
              <a:ln>
                <a:noFill/>
              </a:ln>
              <a:solidFill>
                <a:srgbClr val="5A5B63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3" name="Google Shape;383;g2f95e617128_0_286" descr="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3577" y="384725"/>
            <a:ext cx="583778" cy="571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3ECF63B-68D3-4836-E771-1435576763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865" y="4431350"/>
            <a:ext cx="2201613" cy="1848369"/>
          </a:xfrm>
          <a:prstGeom prst="rect">
            <a:avLst/>
          </a:prstGeom>
        </p:spPr>
      </p:pic>
      <p:pic>
        <p:nvPicPr>
          <p:cNvPr id="7" name="Picture 6" descr="A white and grey award&#10;&#10;AI-generated content may be incorrect.">
            <a:extLst>
              <a:ext uri="{FF2B5EF4-FFF2-40B4-BE49-F238E27FC236}">
                <a16:creationId xmlns:a16="http://schemas.microsoft.com/office/drawing/2014/main" id="{FBB9DB07-5882-575C-85DB-442A0322BF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04" t="23669" r="22958" b="1121"/>
          <a:stretch>
            <a:fillRect/>
          </a:stretch>
        </p:blipFill>
        <p:spPr>
          <a:xfrm>
            <a:off x="5133478" y="4176471"/>
            <a:ext cx="1802111" cy="209399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2150B84-F3FD-939B-D750-36DB7EE9BD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6525" y="4461934"/>
            <a:ext cx="1512760" cy="1768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4864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9B993C-766D-0972-EE1D-AAFFF21C14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E311DC-1367-D4F0-05AD-02AF9134E6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68856"/>
            <a:ext cx="10329672" cy="4908107"/>
          </a:xfrm>
        </p:spPr>
        <p:txBody>
          <a:bodyPr/>
          <a:lstStyle/>
          <a:p>
            <a:pPr lvl="0" fontAlgn="base"/>
            <a:r>
              <a:rPr lang="en-US" dirty="0"/>
              <a:t>Clarity — explain the trip or role simply</a:t>
            </a:r>
          </a:p>
          <a:p>
            <a:pPr lvl="0" fontAlgn="base"/>
            <a:r>
              <a:rPr lang="en-US" dirty="0"/>
              <a:t>Specificity — details, not labels</a:t>
            </a:r>
          </a:p>
          <a:p>
            <a:pPr lvl="0" fontAlgn="base"/>
            <a:r>
              <a:rPr lang="en-US" dirty="0"/>
              <a:t>Consistency — answers match the record</a:t>
            </a:r>
          </a:p>
          <a:p>
            <a:pPr lvl="0" fontAlgn="base"/>
            <a:r>
              <a:rPr lang="en-US" dirty="0"/>
              <a:t>Credibility — grounded in real experience</a:t>
            </a:r>
          </a:p>
          <a:p>
            <a:pPr lvl="0" fontAlgn="base"/>
            <a:r>
              <a:rPr lang="en-US" dirty="0"/>
              <a:t>Understanding — your own case, in ordinary words</a:t>
            </a:r>
          </a:p>
          <a:p>
            <a:pPr lvl="0" fontAlgn="base"/>
            <a:r>
              <a:rPr lang="en-US" dirty="0"/>
              <a:t>Knowledge of employer, worksite, and client</a:t>
            </a:r>
          </a:p>
          <a:p>
            <a:pPr lvl="0" fontAlgn="base"/>
            <a:r>
              <a:rPr lang="en-US" dirty="0"/>
              <a:t>Accuracy on pay and reporting lines</a:t>
            </a:r>
          </a:p>
          <a:p>
            <a:pPr lvl="0" fontAlgn="base"/>
            <a:r>
              <a:rPr lang="en-US" dirty="0"/>
              <a:t>Meetings vs. productive work</a:t>
            </a:r>
          </a:p>
          <a:p>
            <a:pPr lvl="0" fontAlgn="base"/>
            <a:r>
              <a:rPr lang="en-US" dirty="0"/>
              <a:t>Return plans and ongoing foreign employment</a:t>
            </a:r>
          </a:p>
          <a:p>
            <a:r>
              <a:rPr lang="en-US" dirty="0"/>
              <a:t>Presentation ≠ perfect English, confidence, or a script. A nervous applicant with a true, specific story beats a polished applicant with a vague one.</a:t>
            </a: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D2C1535-A6F2-CBE6-7261-C88508DF2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OFFICERS LISTEN FOR</a:t>
            </a:r>
          </a:p>
        </p:txBody>
      </p:sp>
    </p:spTree>
    <p:extLst>
      <p:ext uri="{BB962C8B-B14F-4D97-AF65-F5344CB8AC3E}">
        <p14:creationId xmlns:p14="http://schemas.microsoft.com/office/powerpoint/2010/main" val="37641081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70CAA-94D4-3335-CF6D-2A907DBF6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58B019-AC43-0A24-0B45-19733CEFC3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68856"/>
            <a:ext cx="10329672" cy="4908107"/>
          </a:xfrm>
        </p:spPr>
        <p:txBody>
          <a:bodyPr/>
          <a:lstStyle/>
          <a:p>
            <a:pPr marL="114300" indent="0">
              <a:buNone/>
            </a:pPr>
            <a:r>
              <a:rPr lang="en-US" b="1" dirty="0"/>
              <a:t>The case:</a:t>
            </a:r>
            <a:endParaRPr lang="en-US" dirty="0"/>
          </a:p>
          <a:p>
            <a:pPr lvl="0" fontAlgn="base"/>
            <a:r>
              <a:rPr lang="en-US" dirty="0"/>
              <a:t>Software engineer · smaller U.S. consulting company · end-client placement</a:t>
            </a:r>
          </a:p>
          <a:p>
            <a:pPr lvl="0" fontAlgn="base"/>
            <a:r>
              <a:rPr lang="en-US" dirty="0"/>
              <a:t>Hired from abroad — no prior U.S. travel, no prior work for this employer</a:t>
            </a:r>
          </a:p>
          <a:p>
            <a:pPr lvl="0" fontAlgn="base"/>
            <a:r>
              <a:rPr lang="en-US" dirty="0"/>
              <a:t>Petition approved — now at the window</a:t>
            </a:r>
          </a:p>
          <a:p>
            <a:pPr marL="114300" indent="0">
              <a:buNone/>
            </a:pPr>
            <a:endParaRPr lang="en-US" b="1" dirty="0"/>
          </a:p>
          <a:p>
            <a:pPr marL="114300" indent="0">
              <a:buNone/>
            </a:pPr>
            <a:r>
              <a:rPr lang="en-US" b="1" dirty="0"/>
              <a:t>The officer's questions:</a:t>
            </a:r>
            <a:endParaRPr lang="en-US" dirty="0"/>
          </a:p>
          <a:p>
            <a:pPr lvl="0" fontAlgn="base"/>
            <a:r>
              <a:rPr lang="en-US" dirty="0"/>
              <a:t>Who is the petitioner — what do they do, how big are they?</a:t>
            </a:r>
          </a:p>
          <a:p>
            <a:pPr lvl="0" fontAlgn="base"/>
            <a:r>
              <a:rPr lang="en-US" dirty="0"/>
              <a:t>How did you get this job?</a:t>
            </a:r>
          </a:p>
          <a:p>
            <a:pPr lvl="0" fontAlgn="base"/>
            <a:r>
              <a:rPr lang="en-US" dirty="0"/>
              <a:t>Where will you work, and what exactly will you do?</a:t>
            </a:r>
          </a:p>
          <a:p>
            <a:pPr lvl="0" fontAlgn="base"/>
            <a:r>
              <a:rPr lang="en-US" dirty="0"/>
              <a:t>Do those duties make sense for that location?</a:t>
            </a: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3EA6A36-35E1-CF9C-1C99-7F1706520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 1: THE APPROVED H-1B THAT STILL HAS TO MAKE SENSE</a:t>
            </a:r>
          </a:p>
        </p:txBody>
      </p:sp>
    </p:spTree>
    <p:extLst>
      <p:ext uri="{BB962C8B-B14F-4D97-AF65-F5344CB8AC3E}">
        <p14:creationId xmlns:p14="http://schemas.microsoft.com/office/powerpoint/2010/main" val="32909729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3C2C9-0310-01F3-9820-F00141D289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924044-1AFD-2D5E-EEB4-DC3A0D9819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68856"/>
            <a:ext cx="10329672" cy="4908107"/>
          </a:xfrm>
        </p:spPr>
        <p:txBody>
          <a:bodyPr>
            <a:normAutofit/>
          </a:bodyPr>
          <a:lstStyle/>
          <a:p>
            <a:pPr lvl="0" fontAlgn="base"/>
            <a:r>
              <a:rPr lang="en-US" dirty="0"/>
              <a:t>Prior negative history tied to the employer</a:t>
            </a:r>
          </a:p>
          <a:p>
            <a:pPr lvl="0" fontAlgn="base"/>
            <a:r>
              <a:rPr lang="en-US" dirty="0"/>
              <a:t>No U.S. travel + offer from abroad + never worked for the company</a:t>
            </a:r>
          </a:p>
          <a:p>
            <a:pPr lvl="0" fontAlgn="base"/>
            <a:r>
              <a:rPr lang="en-US" dirty="0"/>
              <a:t>Can't describe exact duties or daily routine</a:t>
            </a:r>
          </a:p>
          <a:p>
            <a:pPr lvl="0" fontAlgn="base"/>
            <a:r>
              <a:rPr lang="en-US" dirty="0"/>
              <a:t>Pay too low for the claimed role or industry </a:t>
            </a:r>
          </a:p>
          <a:p>
            <a:endParaRPr lang="en-US" b="1" dirty="0"/>
          </a:p>
          <a:p>
            <a:pPr marL="114300" indent="0">
              <a:buNone/>
            </a:pPr>
            <a:r>
              <a:rPr lang="en-US" b="1" dirty="0"/>
              <a:t>What HR should do instead:</a:t>
            </a: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"The petition tells me a job was described on paper. The interview tells me whether it exists in the real world."</a:t>
            </a: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3E207BF-E892-5DDD-A750-E84F7DE1A6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 1: WHAT CONCERNS THE OFFICER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9C8C1A7-F95F-47BA-DA41-ED58158FC3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6991993"/>
              </p:ext>
            </p:extLst>
          </p:nvPr>
        </p:nvGraphicFramePr>
        <p:xfrm>
          <a:off x="1024128" y="3722909"/>
          <a:ext cx="9997440" cy="15036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998720">
                  <a:extLst>
                    <a:ext uri="{9D8B030D-6E8A-4147-A177-3AD203B41FA5}">
                      <a16:colId xmlns:a16="http://schemas.microsoft.com/office/drawing/2014/main" val="1496258200"/>
                    </a:ext>
                  </a:extLst>
                </a:gridCol>
                <a:gridCol w="4998720">
                  <a:extLst>
                    <a:ext uri="{9D8B030D-6E8A-4147-A177-3AD203B41FA5}">
                      <a16:colId xmlns:a16="http://schemas.microsoft.com/office/drawing/2014/main" val="139948969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Not the goal</a:t>
                      </a:r>
                      <a:endParaRPr lang="en-US" sz="1800">
                        <a:effectLst/>
                      </a:endParaRPr>
                    </a:p>
                  </a:txBody>
                  <a:tcPr marL="101600" marR="101600" marT="50800" marB="50800"/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The useful goal</a:t>
                      </a:r>
                      <a:endParaRPr lang="en-US" sz="1800">
                        <a:effectLst/>
                      </a:endParaRPr>
                    </a:p>
                  </a:txBody>
                  <a:tcPr marL="101600" marR="101600" marT="50800" marB="50800"/>
                </a:tc>
                <a:extLst>
                  <a:ext uri="{0D108BD9-81ED-4DB2-BD59-A6C34878D82A}">
                    <a16:rowId xmlns:a16="http://schemas.microsoft.com/office/drawing/2014/main" val="15290071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Coaching a script</a:t>
                      </a:r>
                      <a:endParaRPr lang="en-US" sz="1800">
                        <a:effectLst/>
                      </a:endParaRPr>
                    </a:p>
                  </a:txBody>
                  <a:tcPr marL="101600" marR="101600" marT="50800" marB="50800"/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Employee truly understands job, client, worksite</a:t>
                      </a:r>
                      <a:endParaRPr lang="en-US" sz="1800">
                        <a:effectLst/>
                      </a:endParaRPr>
                    </a:p>
                  </a:txBody>
                  <a:tcPr marL="101600" marR="101600" marT="50800" marB="50800"/>
                </a:tc>
                <a:extLst>
                  <a:ext uri="{0D108BD9-81ED-4DB2-BD59-A6C34878D82A}">
                    <a16:rowId xmlns:a16="http://schemas.microsoft.com/office/drawing/2014/main" val="145058901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Assuming approval ends questions</a:t>
                      </a:r>
                      <a:endParaRPr lang="en-US" sz="1800">
                        <a:effectLst/>
                      </a:endParaRPr>
                    </a:p>
                  </a:txBody>
                  <a:tcPr marL="101600" marR="101600" marT="50800" marB="50800"/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Job confirmed real and current before travel</a:t>
                      </a:r>
                      <a:endParaRPr lang="en-US" sz="1800" dirty="0">
                        <a:effectLst/>
                      </a:endParaRPr>
                    </a:p>
                  </a:txBody>
                  <a:tcPr marL="101600" marR="101600" marT="50800" marB="50800"/>
                </a:tc>
                <a:extLst>
                  <a:ext uri="{0D108BD9-81ED-4DB2-BD59-A6C34878D82A}">
                    <a16:rowId xmlns:a16="http://schemas.microsoft.com/office/drawing/2014/main" val="21453727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800" u="none" strike="noStrike">
                          <a:effectLst/>
                        </a:rPr>
                        <a:t>Hoping company questions won't come</a:t>
                      </a:r>
                      <a:endParaRPr lang="en-US" sz="1800">
                        <a:effectLst/>
                      </a:endParaRPr>
                    </a:p>
                  </a:txBody>
                  <a:tcPr marL="101600" marR="101600" marT="50800" marB="50800"/>
                </a:tc>
                <a:tc>
                  <a:txBody>
                    <a:bodyPr/>
                    <a:lstStyle/>
                    <a:p>
                      <a:pPr rtl="0" fontAlgn="t"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Employer legitimacy easy to see</a:t>
                      </a:r>
                      <a:endParaRPr lang="en-US" sz="1800" dirty="0">
                        <a:effectLst/>
                      </a:endParaRPr>
                    </a:p>
                  </a:txBody>
                  <a:tcPr marL="101600" marR="101600" marT="50800" marB="50800"/>
                </a:tc>
                <a:extLst>
                  <a:ext uri="{0D108BD9-81ED-4DB2-BD59-A6C34878D82A}">
                    <a16:rowId xmlns:a16="http://schemas.microsoft.com/office/drawing/2014/main" val="29992798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39739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68165-DD90-57C2-1F82-F32C23E52B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1CDC5B-C6A1-788A-B43B-0D14CE347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68856"/>
            <a:ext cx="10329672" cy="4908107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b="1" dirty="0"/>
              <a:t>The case:</a:t>
            </a:r>
            <a:endParaRPr lang="en-US" dirty="0"/>
          </a:p>
          <a:p>
            <a:pPr lvl="0" fontAlgn="base"/>
            <a:r>
              <a:rPr lang="en-US" dirty="0"/>
              <a:t>Multi-week B-1 trip to "understand client requirements"</a:t>
            </a:r>
          </a:p>
          <a:p>
            <a:pPr lvl="0" fontAlgn="base"/>
            <a:r>
              <a:rPr lang="en-US" dirty="0"/>
              <a:t>No agenda</a:t>
            </a:r>
          </a:p>
          <a:p>
            <a:pPr lvl="0" fontAlgn="base"/>
            <a:r>
              <a:rPr lang="en-US" dirty="0"/>
              <a:t>His answers don't match his support letters</a:t>
            </a:r>
          </a:p>
          <a:p>
            <a:pPr lvl="0" fontAlgn="base"/>
            <a:endParaRPr lang="en-US" dirty="0"/>
          </a:p>
          <a:p>
            <a:pPr marL="114300" indent="0">
              <a:buNone/>
            </a:pPr>
            <a:r>
              <a:rPr lang="en-US" b="1" dirty="0"/>
              <a:t>The officer's two questions:</a:t>
            </a:r>
            <a:endParaRPr lang="en-US" dirty="0"/>
          </a:p>
          <a:p>
            <a:pPr lvl="0" fontAlgn="base"/>
            <a:r>
              <a:rPr lang="en-US" dirty="0"/>
              <a:t>What do you do at your job?</a:t>
            </a:r>
          </a:p>
          <a:p>
            <a:pPr lvl="0" fontAlgn="base"/>
            <a:r>
              <a:rPr lang="en-US" dirty="0"/>
              <a:t>What will you be doing in the USA?</a:t>
            </a:r>
          </a:p>
          <a:p>
            <a:r>
              <a:rPr lang="en-US" dirty="0"/>
              <a:t>If answer #2 sounds like answer #1 — that's the problem.</a:t>
            </a:r>
          </a:p>
          <a:p>
            <a:pPr lvl="0" fontAlgn="base"/>
            <a:r>
              <a:rPr lang="en-US" dirty="0"/>
              <a:t>"Understanding requirements" invites the follow-up: </a:t>
            </a:r>
            <a:r>
              <a:rPr lang="en-US" b="1" dirty="0"/>
              <a:t>why can't this be done online?</a:t>
            </a:r>
            <a:endParaRPr lang="en-US" dirty="0"/>
          </a:p>
          <a:p>
            <a:pPr lvl="0" fontAlgn="base"/>
            <a:r>
              <a:rPr lang="en-US" dirty="0"/>
              <a:t>The trip length must fit the activity</a:t>
            </a:r>
          </a:p>
          <a:p>
            <a:pPr lvl="0" fontAlgn="base"/>
            <a:r>
              <a:rPr lang="en-US" dirty="0"/>
              <a:t>The person, the letters, and the timeline must tell the same story</a:t>
            </a: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C0A17B6-BB12-FBAB-EF07-721F94642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STORY 2: "I'M GOING FOR CLIENT MEETINGS"</a:t>
            </a:r>
          </a:p>
        </p:txBody>
      </p:sp>
    </p:spTree>
    <p:extLst>
      <p:ext uri="{BB962C8B-B14F-4D97-AF65-F5344CB8AC3E}">
        <p14:creationId xmlns:p14="http://schemas.microsoft.com/office/powerpoint/2010/main" val="4887610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B1A8C0-AF97-1CD6-0D9C-57757F351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7D18E7-7E7C-A604-335B-DA415B4B13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68856"/>
            <a:ext cx="10329672" cy="4908107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b="1" dirty="0"/>
              <a:t>Gate 1 — Overcome 214(b)</a:t>
            </a:r>
          </a:p>
          <a:p>
            <a:r>
              <a:rPr lang="en-US" dirty="0"/>
              <a:t>Every B applicant is presumed an intending immigrant until proven otherwise. Weak ties can end the case before the trip is even discussed.</a:t>
            </a:r>
          </a:p>
          <a:p>
            <a:endParaRPr lang="en-US" dirty="0"/>
          </a:p>
          <a:p>
            <a:pPr marL="114300" indent="0">
              <a:buNone/>
            </a:pPr>
            <a:r>
              <a:rPr lang="en-US" b="1" dirty="0"/>
              <a:t>Gate 2 — Prove the business activity is legitimate</a:t>
            </a:r>
          </a:p>
          <a:p>
            <a:r>
              <a:rPr lang="en-US" dirty="0"/>
              <a:t>Specific purpose · matching documents · a timeline that makes sense.</a:t>
            </a:r>
          </a:p>
          <a:p>
            <a:pPr lvl="0" fontAlgn="base"/>
            <a:r>
              <a:rPr lang="en-US" dirty="0"/>
              <a:t>High-level meetings should be attended by people who look like they attend high-level meetings — including their salary</a:t>
            </a:r>
          </a:p>
          <a:p>
            <a:pPr lvl="0" fontAlgn="base"/>
            <a:r>
              <a:rPr lang="en-US" dirty="0"/>
              <a:t>Low pay hurts twice: weaker ties AND a less credible "just meetings" story</a:t>
            </a:r>
          </a:p>
          <a:p>
            <a:r>
              <a:rPr lang="en-US" dirty="0"/>
              <a:t>"First I have to believe you're coming back. Then I have to believe the trip."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4F6A35C-53E2-DEE0-9930-240AD27AFF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GATES, IN ORDER</a:t>
            </a:r>
          </a:p>
        </p:txBody>
      </p:sp>
    </p:spTree>
    <p:extLst>
      <p:ext uri="{BB962C8B-B14F-4D97-AF65-F5344CB8AC3E}">
        <p14:creationId xmlns:p14="http://schemas.microsoft.com/office/powerpoint/2010/main" val="37575706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1A2C7-55F6-39B1-6478-3EC860AB3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952C51-28A2-1A96-8C48-BF0CA34D45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68856"/>
            <a:ext cx="10329672" cy="4908107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b="1" dirty="0"/>
              <a:t>Allowed:</a:t>
            </a:r>
            <a:endParaRPr lang="en-US" dirty="0"/>
          </a:p>
          <a:p>
            <a:pPr lvl="0" fontAlgn="base"/>
            <a:r>
              <a:rPr lang="en-US" dirty="0"/>
              <a:t>Consulting with business associates</a:t>
            </a:r>
          </a:p>
          <a:p>
            <a:pPr lvl="0" fontAlgn="base"/>
            <a:r>
              <a:rPr lang="en-US" dirty="0"/>
              <a:t>Negotiating contracts</a:t>
            </a:r>
          </a:p>
          <a:p>
            <a:pPr lvl="0" fontAlgn="base"/>
            <a:r>
              <a:rPr lang="en-US" dirty="0"/>
              <a:t>Conferences, conventions, seminars</a:t>
            </a:r>
          </a:p>
          <a:p>
            <a:pPr lvl="0" fontAlgn="base"/>
            <a:r>
              <a:rPr lang="en-US" dirty="0"/>
              <a:t>Commercial transactions (no U.S. employment)</a:t>
            </a:r>
          </a:p>
          <a:p>
            <a:pPr lvl="0" fontAlgn="base"/>
            <a:r>
              <a:rPr lang="en-US" dirty="0"/>
              <a:t>Short-term training (no U.S.-source salary)</a:t>
            </a:r>
          </a:p>
          <a:p>
            <a:pPr marL="114300" indent="0">
              <a:buNone/>
            </a:pPr>
            <a:r>
              <a:rPr lang="en-US" b="1" dirty="0"/>
              <a:t>Not allowed:</a:t>
            </a:r>
            <a:endParaRPr lang="en-US" dirty="0"/>
          </a:p>
          <a:p>
            <a:pPr lvl="0" fontAlgn="base"/>
            <a:r>
              <a:rPr lang="en-US" dirty="0"/>
              <a:t>Skilled or unskilled labor</a:t>
            </a:r>
          </a:p>
          <a:p>
            <a:pPr lvl="0" fontAlgn="base"/>
            <a:r>
              <a:rPr lang="en-US" dirty="0"/>
              <a:t>Your day-to-day productive work, done from a U.S. desk</a:t>
            </a:r>
          </a:p>
          <a:p>
            <a:pPr lvl="0" fontAlgn="base"/>
            <a:r>
              <a:rPr lang="en-US" dirty="0"/>
              <a:t>Hands-on project execution at a client site</a:t>
            </a:r>
          </a:p>
          <a:p>
            <a:pPr marL="114300" indent="0">
              <a:buNone/>
            </a:pPr>
            <a:endParaRPr lang="en-US" b="1" dirty="0"/>
          </a:p>
          <a:p>
            <a:pPr marL="114300" indent="0">
              <a:buNone/>
            </a:pPr>
            <a:r>
              <a:rPr lang="en-US" b="1" dirty="0"/>
              <a:t>The bright line:</a:t>
            </a:r>
            <a:r>
              <a:rPr lang="en-US" dirty="0"/>
              <a:t> If what you'll do in the U.S. is what you do at your desk at home — that's work, and it needs a work visa.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C7EA43C-4F9D-A73D-9C38-2052E35DF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 B-1 ACTUALLY ALLOWS</a:t>
            </a:r>
          </a:p>
        </p:txBody>
      </p:sp>
    </p:spTree>
    <p:extLst>
      <p:ext uri="{BB962C8B-B14F-4D97-AF65-F5344CB8AC3E}">
        <p14:creationId xmlns:p14="http://schemas.microsoft.com/office/powerpoint/2010/main" val="28936871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945F4-7503-192B-D137-48CC3A83C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96549E-3352-A72D-CACE-C4C56C78AF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68856"/>
            <a:ext cx="10329672" cy="4908107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en-US" b="1" dirty="0"/>
              <a:t>Traveler A — Issued (under 5 minutes)</a:t>
            </a:r>
            <a:endParaRPr lang="en-US" dirty="0"/>
          </a:p>
          <a:p>
            <a:pPr lvl="0" fontAlgn="base"/>
            <a:r>
              <a:rPr lang="en-US" dirty="0"/>
              <a:t>Specific negotiation, named counterparts</a:t>
            </a:r>
          </a:p>
          <a:p>
            <a:pPr lvl="0" fontAlgn="base"/>
            <a:r>
              <a:rPr lang="en-US" dirty="0"/>
              <a:t>Agenda and letters match</a:t>
            </a:r>
          </a:p>
          <a:p>
            <a:pPr lvl="0" fontAlgn="base"/>
            <a:r>
              <a:rPr lang="en-US" dirty="0"/>
              <a:t>Senior enough that the trip makes sense</a:t>
            </a:r>
          </a:p>
          <a:p>
            <a:pPr lvl="0" fontAlgn="base"/>
            <a:r>
              <a:rPr lang="en-US" dirty="0"/>
              <a:t>Clear ongoing role at home</a:t>
            </a:r>
          </a:p>
          <a:p>
            <a:pPr lvl="0" fontAlgn="base"/>
            <a:r>
              <a:rPr lang="en-US" dirty="0"/>
              <a:t>Past travel for same reason (officers love patterns)</a:t>
            </a:r>
          </a:p>
          <a:p>
            <a:pPr lvl="0" fontAlgn="base"/>
            <a:endParaRPr lang="en-US" dirty="0"/>
          </a:p>
          <a:p>
            <a:pPr marL="114300" indent="0">
              <a:buNone/>
            </a:pPr>
            <a:r>
              <a:rPr lang="en-US" b="1" dirty="0"/>
              <a:t>Traveler B — Refused, 214(b)</a:t>
            </a:r>
            <a:endParaRPr lang="en-US" dirty="0"/>
          </a:p>
          <a:p>
            <a:pPr lvl="0" fontAlgn="base"/>
            <a:r>
              <a:rPr lang="en-US" dirty="0"/>
              <a:t>"Understanding client requirements"</a:t>
            </a:r>
          </a:p>
          <a:p>
            <a:pPr lvl="0" fontAlgn="base"/>
            <a:r>
              <a:rPr lang="en-US" dirty="0"/>
              <a:t>No agenda; letters don't match his answers</a:t>
            </a:r>
          </a:p>
          <a:p>
            <a:pPr lvl="0" fontAlgn="base"/>
            <a:r>
              <a:rPr lang="en-US" dirty="0"/>
              <a:t>Junior salary; no travel history</a:t>
            </a:r>
          </a:p>
          <a:p>
            <a:r>
              <a:rPr lang="en-US" dirty="0"/>
              <a:t>The difference wasn't the visa category or the company. It was whether the case made sense to someone hearing it for the first time.</a:t>
            </a:r>
            <a:br>
              <a:rPr lang="en-US" dirty="0"/>
            </a:b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49D120-0179-1925-B44D-5A1F1CF7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SAME TRIP, TWO TRAVELERS</a:t>
            </a:r>
          </a:p>
        </p:txBody>
      </p:sp>
    </p:spTree>
    <p:extLst>
      <p:ext uri="{BB962C8B-B14F-4D97-AF65-F5344CB8AC3E}">
        <p14:creationId xmlns:p14="http://schemas.microsoft.com/office/powerpoint/2010/main" val="376771515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8D3AD1-8B5C-9F32-5DA6-E719A2D312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161C86-2FAB-7D2E-9CC8-F0B838F959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68856"/>
            <a:ext cx="10329672" cy="4908107"/>
          </a:xfrm>
        </p:spPr>
        <p:txBody>
          <a:bodyPr>
            <a:normAutofit fontScale="92500" lnSpcReduction="20000"/>
          </a:bodyPr>
          <a:lstStyle/>
          <a:p>
            <a:pPr marL="114300" indent="0">
              <a:buNone/>
            </a:pPr>
            <a:r>
              <a:rPr lang="en-US" sz="1900" b="1" dirty="0"/>
              <a:t>The case:</a:t>
            </a:r>
            <a:r>
              <a:rPr lang="en-US" sz="1900" dirty="0"/>
              <a:t> H-1B · smaller consulting company · end-client placement · thin answers at the window</a:t>
            </a:r>
          </a:p>
          <a:p>
            <a:pPr marL="114300" indent="0">
              <a:buNone/>
            </a:pPr>
            <a:endParaRPr lang="en-US" sz="1900" b="1" dirty="0"/>
          </a:p>
          <a:p>
            <a:pPr marL="114300" indent="0">
              <a:buNone/>
            </a:pPr>
            <a:r>
              <a:rPr lang="en-US" sz="1900" b="1" dirty="0"/>
              <a:t>The officer requests:</a:t>
            </a:r>
            <a:endParaRPr lang="en-US" sz="1900" dirty="0"/>
          </a:p>
          <a:p>
            <a:pPr lvl="0" fontAlgn="base"/>
            <a:r>
              <a:rPr lang="en-US" sz="1900" dirty="0"/>
              <a:t>List of company employees and their immigration status</a:t>
            </a:r>
          </a:p>
          <a:p>
            <a:pPr lvl="0" fontAlgn="base"/>
            <a:r>
              <a:rPr lang="en-US" sz="1900" dirty="0"/>
              <a:t>Company tax documents</a:t>
            </a:r>
          </a:p>
          <a:p>
            <a:pPr lvl="0" fontAlgn="base"/>
            <a:r>
              <a:rPr lang="en-US" sz="1900" dirty="0"/>
              <a:t>Offer letter and detailed duties</a:t>
            </a:r>
          </a:p>
          <a:p>
            <a:pPr lvl="0" fontAlgn="base"/>
            <a:r>
              <a:rPr lang="en-US" sz="1900" dirty="0"/>
              <a:t>End-client details</a:t>
            </a:r>
          </a:p>
          <a:p>
            <a:pPr marL="114300" indent="0">
              <a:buNone/>
            </a:pPr>
            <a:endParaRPr lang="en-US" sz="1900" b="1" dirty="0"/>
          </a:p>
          <a:p>
            <a:pPr marL="114300" indent="0">
              <a:buNone/>
            </a:pPr>
            <a:r>
              <a:rPr lang="en-US" sz="1900" b="1" dirty="0"/>
              <a:t>The legal reality:</a:t>
            </a:r>
            <a:endParaRPr lang="en-US" sz="1900" dirty="0"/>
          </a:p>
          <a:p>
            <a:pPr lvl="0" fontAlgn="base"/>
            <a:r>
              <a:rPr lang="en-US" sz="1900" dirty="0"/>
              <a:t>A 221(g) is a refusal — eligibility not yet established</a:t>
            </a:r>
          </a:p>
          <a:p>
            <a:pPr lvl="0" fontAlgn="base"/>
            <a:r>
              <a:rPr lang="en-US" sz="1900" dirty="0"/>
              <a:t>1 year to submit the requested information</a:t>
            </a:r>
          </a:p>
          <a:p>
            <a:pPr lvl="0" fontAlgn="base"/>
            <a:r>
              <a:rPr lang="en-US" sz="1900" dirty="0"/>
              <a:t>CEAC will show "Refused" during administrative processing </a:t>
            </a:r>
          </a:p>
          <a:p>
            <a:r>
              <a:rPr lang="en-US" sz="1900" dirty="0"/>
              <a:t>"The document list is a map of exactly what the officer couldn't resolve at the window. Read it that way."</a:t>
            </a:r>
            <a:br>
              <a:rPr lang="en-US" dirty="0"/>
            </a:b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FF4BC69-19FB-6470-9485-5E33E5812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STORY 3: THE 221(G) — REFUSED, BUT NOT OVER</a:t>
            </a:r>
          </a:p>
        </p:txBody>
      </p:sp>
    </p:spTree>
    <p:extLst>
      <p:ext uri="{BB962C8B-B14F-4D97-AF65-F5344CB8AC3E}">
        <p14:creationId xmlns:p14="http://schemas.microsoft.com/office/powerpoint/2010/main" val="9933027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5621B-02D1-242A-33C0-7221E22615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110BC1-C4A8-057B-AB2D-5CF769B5AD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68856"/>
            <a:ext cx="10329672" cy="4908107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b="1" dirty="0"/>
              <a:t>"Administrative processing" is not one queue — four common tracks:</a:t>
            </a:r>
            <a:endParaRPr lang="en-US" sz="2000" dirty="0"/>
          </a:p>
          <a:p>
            <a:pPr lvl="0" fontAlgn="base"/>
            <a:r>
              <a:rPr lang="en-US" b="1" dirty="0"/>
              <a:t>End-client verification</a:t>
            </a:r>
            <a:r>
              <a:rPr lang="en-US" dirty="0"/>
              <a:t> — often first; frequently done in-house by local staff</a:t>
            </a:r>
          </a:p>
          <a:p>
            <a:pPr lvl="0" fontAlgn="base"/>
            <a:r>
              <a:rPr lang="en-US" b="1" dirty="0"/>
              <a:t>Site-visit request</a:t>
            </a:r>
            <a:r>
              <a:rPr lang="en-US" dirty="0"/>
              <a:t> — small and/or never-visited petitioners; can take months</a:t>
            </a:r>
          </a:p>
          <a:p>
            <a:pPr lvl="0" fontAlgn="base"/>
            <a:r>
              <a:rPr lang="en-US" b="1" dirty="0"/>
              <a:t>Revocation review</a:t>
            </a:r>
            <a:r>
              <a:rPr lang="en-US" dirty="0"/>
              <a:t> — major concerns can send the petition back</a:t>
            </a:r>
          </a:p>
          <a:p>
            <a:pPr lvl="0" fontAlgn="base"/>
            <a:r>
              <a:rPr lang="en-US" b="1" dirty="0"/>
              <a:t>Additional security screening</a:t>
            </a:r>
            <a:r>
              <a:rPr lang="en-US" dirty="0"/>
              <a:t> — a close name-match triggers Washington-level checks</a:t>
            </a:r>
          </a:p>
          <a:p>
            <a:pPr lvl="0" fontAlgn="base"/>
            <a:endParaRPr lang="en-US" dirty="0"/>
          </a:p>
          <a:p>
            <a:pPr marL="114300" indent="0">
              <a:buNone/>
            </a:pPr>
            <a:r>
              <a:rPr lang="en-US" b="1" dirty="0"/>
              <a:t>What HR never hears:</a:t>
            </a:r>
            <a:endParaRPr lang="en-US" sz="2000" dirty="0"/>
          </a:p>
          <a:p>
            <a:pPr lvl="0" fontAlgn="base"/>
            <a:r>
              <a:rPr lang="en-US" dirty="0"/>
              <a:t>The officer can leave post mid-case — local staff are the continuity</a:t>
            </a:r>
          </a:p>
          <a:p>
            <a:pPr lvl="0" fontAlgn="base"/>
            <a:r>
              <a:rPr lang="en-US" dirty="0"/>
              <a:t>Sometimes the file is simply sitting in someone's basket</a:t>
            </a:r>
          </a:p>
          <a:p>
            <a:pPr lvl="0" fontAlgn="base"/>
            <a:r>
              <a:rPr lang="en-US" dirty="0"/>
              <a:t>Staff often genuinely cannot say which queue the case is in via email </a:t>
            </a:r>
          </a:p>
          <a:p>
            <a:pPr marL="11430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92B090F-9D9B-89E4-E1B9-6570DFC0A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THE CASE ACTUALLY GOES</a:t>
            </a:r>
          </a:p>
        </p:txBody>
      </p:sp>
    </p:spTree>
    <p:extLst>
      <p:ext uri="{BB962C8B-B14F-4D97-AF65-F5344CB8AC3E}">
        <p14:creationId xmlns:p14="http://schemas.microsoft.com/office/powerpoint/2010/main" val="7470061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404D2-9DB5-A8D1-62D2-EFE50FFB5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325D0F-FD48-764C-21ED-F8DF0ABD6A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68856"/>
            <a:ext cx="10329672" cy="4908107"/>
          </a:xfrm>
        </p:spPr>
        <p:txBody>
          <a:bodyPr>
            <a:normAutofit lnSpcReduction="10000"/>
          </a:bodyPr>
          <a:lstStyle/>
          <a:p>
            <a:pPr marL="114300" indent="0">
              <a:buNone/>
            </a:pPr>
            <a:r>
              <a:rPr lang="en-US" b="1" dirty="0"/>
              <a:t>The playbook:</a:t>
            </a:r>
            <a:endParaRPr lang="en-US" dirty="0"/>
          </a:p>
          <a:p>
            <a:pPr lvl="0" fontAlgn="base"/>
            <a:r>
              <a:rPr lang="en-US" dirty="0"/>
              <a:t>Send exactly what was requested — organized, labeled, right channel</a:t>
            </a:r>
          </a:p>
          <a:p>
            <a:pPr lvl="0" fontAlgn="base"/>
            <a:r>
              <a:rPr lang="en-US" dirty="0"/>
              <a:t>Read the context clues — the request list reveals the real issue</a:t>
            </a:r>
          </a:p>
          <a:p>
            <a:pPr lvl="0" fontAlgn="base"/>
            <a:r>
              <a:rPr lang="en-US" dirty="0"/>
              <a:t>Follow up at 1 week — then every 2 weeks</a:t>
            </a:r>
          </a:p>
          <a:p>
            <a:pPr lvl="0" fontAlgn="base"/>
            <a:r>
              <a:rPr lang="en-US" dirty="0"/>
              <a:t>Figure out which track the case is on — the right move differs</a:t>
            </a:r>
          </a:p>
          <a:p>
            <a:pPr lvl="0" fontAlgn="base"/>
            <a:endParaRPr lang="en-US" dirty="0"/>
          </a:p>
          <a:p>
            <a:pPr marL="114300" indent="0">
              <a:buNone/>
            </a:pPr>
            <a:r>
              <a:rPr lang="en-US" b="1" dirty="0"/>
              <a:t>The timing signal:</a:t>
            </a:r>
            <a:endParaRPr lang="en-US" dirty="0"/>
          </a:p>
          <a:p>
            <a:r>
              <a:rPr lang="en-US" dirty="0"/>
              <a:t>"Past 1.5–2 months, the case is likely in one of three places: a security check, a site-visit verification, or a revocation review."</a:t>
            </a:r>
          </a:p>
          <a:p>
            <a:pPr marL="114300" indent="0">
              <a:buNone/>
            </a:pPr>
            <a:endParaRPr lang="en-US" b="1" dirty="0"/>
          </a:p>
          <a:p>
            <a:pPr marL="114300" indent="0">
              <a:buNone/>
            </a:pPr>
            <a:r>
              <a:rPr lang="en-US" b="1" dirty="0"/>
              <a:t>What buries a case:</a:t>
            </a:r>
            <a:r>
              <a:rPr lang="en-US" dirty="0"/>
              <a:t> document dumps with no roadmap · ignoring the actual request · inconsistent explanations · wrong channel</a:t>
            </a:r>
          </a:p>
          <a:p>
            <a:pPr marL="114300" indent="0">
              <a:buNone/>
            </a:pP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471D215-AA52-471E-B832-4D9526961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GETTING THE CASE UNSTUCK</a:t>
            </a:r>
          </a:p>
        </p:txBody>
      </p:sp>
    </p:spTree>
    <p:extLst>
      <p:ext uri="{BB962C8B-B14F-4D97-AF65-F5344CB8AC3E}">
        <p14:creationId xmlns:p14="http://schemas.microsoft.com/office/powerpoint/2010/main" val="3658122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>
          <a:extLst>
            <a:ext uri="{FF2B5EF4-FFF2-40B4-BE49-F238E27FC236}">
              <a16:creationId xmlns:a16="http://schemas.microsoft.com/office/drawing/2014/main" id="{FD55D9DB-12A0-DFFF-22E2-D7246F7E4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419;g2f95e617128_0_321">
            <a:extLst>
              <a:ext uri="{FF2B5EF4-FFF2-40B4-BE49-F238E27FC236}">
                <a16:creationId xmlns:a16="http://schemas.microsoft.com/office/drawing/2014/main" id="{B75B9D3B-99DC-50B4-5796-3D2DD85C28D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79015" y="1651575"/>
            <a:ext cx="45309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Arial"/>
              <a:buNone/>
            </a:pPr>
            <a:r>
              <a:rPr lang="en-US" sz="3200" b="1" i="0" u="none" strike="noStrike" cap="none" dirty="0">
                <a:solidFill>
                  <a:schemeClr val="tx1">
                    <a:lumMod val="75000"/>
                  </a:schemeClr>
                </a:solidFill>
                <a:latin typeface="Proxima Nova" panose="020B0604020202020204"/>
                <a:sym typeface="Arial"/>
              </a:rPr>
              <a:t>Responsive</a:t>
            </a:r>
            <a:endParaRPr sz="3200" b="1" i="0" u="none" strike="noStrike" cap="none" dirty="0">
              <a:solidFill>
                <a:schemeClr val="tx1">
                  <a:lumMod val="75000"/>
                </a:schemeClr>
              </a:solidFill>
              <a:latin typeface="Proxima Nova" panose="020B0604020202020204"/>
              <a:sym typeface="Arial"/>
            </a:endParaRPr>
          </a:p>
        </p:txBody>
      </p:sp>
      <p:sp>
        <p:nvSpPr>
          <p:cNvPr id="382" name="Google Shape;382;g2f95e617128_0_286">
            <a:extLst>
              <a:ext uri="{FF2B5EF4-FFF2-40B4-BE49-F238E27FC236}">
                <a16:creationId xmlns:a16="http://schemas.microsoft.com/office/drawing/2014/main" id="{18128E8D-B3BE-940A-C6ED-7BA2EE4A5ED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B63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5A5B63"/>
                </a:solidFill>
                <a:effectLst/>
                <a:uLnTx/>
                <a:uFillTx/>
                <a:latin typeface="Proxima Nova" panose="020B0604020202020204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A5B63"/>
                </a:buClr>
                <a:buSzPts val="800"/>
                <a:buFont typeface="Arial"/>
                <a:buNone/>
                <a:tabLst/>
                <a:defRPr/>
              </a:pPr>
              <a:t>4</a:t>
            </a:fld>
            <a:endParaRPr kumimoji="0" sz="800" b="1" i="0" u="none" strike="noStrike" kern="0" cap="none" spc="0" normalizeH="0" baseline="0" noProof="0">
              <a:ln>
                <a:noFill/>
              </a:ln>
              <a:solidFill>
                <a:srgbClr val="5A5B63"/>
              </a:solidFill>
              <a:effectLst/>
              <a:uLnTx/>
              <a:uFillTx/>
              <a:latin typeface="Proxima Nova" panose="020B0604020202020204"/>
              <a:cs typeface="Arial"/>
              <a:sym typeface="Arial"/>
            </a:endParaRPr>
          </a:p>
        </p:txBody>
      </p:sp>
      <p:sp>
        <p:nvSpPr>
          <p:cNvPr id="4" name="Google Shape;417;g2f95e617128_0_321">
            <a:extLst>
              <a:ext uri="{FF2B5EF4-FFF2-40B4-BE49-F238E27FC236}">
                <a16:creationId xmlns:a16="http://schemas.microsoft.com/office/drawing/2014/main" id="{25D5971D-B4C2-6349-4AF0-FB5B4137BD47}"/>
              </a:ext>
            </a:extLst>
          </p:cNvPr>
          <p:cNvSpPr/>
          <p:nvPr/>
        </p:nvSpPr>
        <p:spPr>
          <a:xfrm>
            <a:off x="638387" y="1147863"/>
            <a:ext cx="10933500" cy="4887503"/>
          </a:xfrm>
          <a:prstGeom prst="rect">
            <a:avLst/>
          </a:prstGeom>
          <a:solidFill>
            <a:srgbClr val="FFFFFF"/>
          </a:solidFill>
          <a:ln w="12700" cap="flat" cmpd="sng">
            <a:solidFill>
              <a:srgbClr val="DD794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B63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" panose="020B0604020202020204"/>
              <a:ea typeface="+mn-ea"/>
              <a:cs typeface="Arial"/>
              <a:sym typeface="Arial"/>
            </a:endParaRPr>
          </a:p>
        </p:txBody>
      </p:sp>
      <p:cxnSp>
        <p:nvCxnSpPr>
          <p:cNvPr id="5" name="Google Shape;418;g2f95e617128_0_321">
            <a:extLst>
              <a:ext uri="{FF2B5EF4-FFF2-40B4-BE49-F238E27FC236}">
                <a16:creationId xmlns:a16="http://schemas.microsoft.com/office/drawing/2014/main" id="{0816CD7B-FF20-2209-9968-0BB53FF4F305}"/>
              </a:ext>
            </a:extLst>
          </p:cNvPr>
          <p:cNvCxnSpPr/>
          <p:nvPr/>
        </p:nvCxnSpPr>
        <p:spPr>
          <a:xfrm>
            <a:off x="6096000" y="1739239"/>
            <a:ext cx="0" cy="3200400"/>
          </a:xfrm>
          <a:prstGeom prst="straightConnector1">
            <a:avLst/>
          </a:prstGeom>
          <a:noFill/>
          <a:ln w="12700" cap="flat" cmpd="sng">
            <a:solidFill>
              <a:srgbClr val="DD794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" name="Google Shape;420;g2f95e617128_0_321">
            <a:extLst>
              <a:ext uri="{FF2B5EF4-FFF2-40B4-BE49-F238E27FC236}">
                <a16:creationId xmlns:a16="http://schemas.microsoft.com/office/drawing/2014/main" id="{CE553F4E-13A7-1A25-DC8F-8B0C24438599}"/>
              </a:ext>
            </a:extLst>
          </p:cNvPr>
          <p:cNvSpPr txBox="1"/>
          <p:nvPr/>
        </p:nvSpPr>
        <p:spPr>
          <a:xfrm>
            <a:off x="838199" y="3674213"/>
            <a:ext cx="45309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5A5B63">
                    <a:lumMod val="75000"/>
                  </a:srgbClr>
                </a:solidFill>
                <a:effectLst/>
                <a:uLnTx/>
                <a:uFillTx/>
                <a:latin typeface="Proxima Nova" panose="020B0604020202020204"/>
                <a:ea typeface="+mn-ea"/>
                <a:cs typeface="Arial"/>
                <a:sym typeface="Arial"/>
              </a:rPr>
              <a:t>Efficient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5A5B63">
                  <a:lumMod val="75000"/>
                </a:srgbClr>
              </a:solidFill>
              <a:effectLst/>
              <a:uLnTx/>
              <a:uFillTx/>
              <a:latin typeface="Proxima Nova" panose="020B0604020202020204"/>
              <a:ea typeface="+mn-ea"/>
              <a:cs typeface="Arial"/>
              <a:sym typeface="Arial"/>
            </a:endParaRPr>
          </a:p>
        </p:txBody>
      </p:sp>
      <p:sp>
        <p:nvSpPr>
          <p:cNvPr id="8" name="Google Shape;421;g2f95e617128_0_321">
            <a:extLst>
              <a:ext uri="{FF2B5EF4-FFF2-40B4-BE49-F238E27FC236}">
                <a16:creationId xmlns:a16="http://schemas.microsoft.com/office/drawing/2014/main" id="{CA7EE749-B854-567D-5724-690DE8CC8573}"/>
              </a:ext>
            </a:extLst>
          </p:cNvPr>
          <p:cNvSpPr txBox="1"/>
          <p:nvPr/>
        </p:nvSpPr>
        <p:spPr>
          <a:xfrm>
            <a:off x="6341458" y="1651574"/>
            <a:ext cx="45309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5A5B63">
                    <a:lumMod val="75000"/>
                  </a:srgbClr>
                </a:solidFill>
                <a:effectLst/>
                <a:uLnTx/>
                <a:uFillTx/>
                <a:latin typeface="Proxima Nova" panose="020B0604020202020204"/>
                <a:ea typeface="+mn-ea"/>
                <a:cs typeface="Arial"/>
                <a:sym typeface="Arial"/>
              </a:rPr>
              <a:t>Client-focused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5A5B63">
                  <a:lumMod val="75000"/>
                </a:srgbClr>
              </a:solidFill>
              <a:effectLst/>
              <a:uLnTx/>
              <a:uFillTx/>
              <a:latin typeface="Proxima Nova" panose="020B0604020202020204"/>
              <a:ea typeface="+mn-ea"/>
              <a:cs typeface="Arial"/>
              <a:sym typeface="Arial"/>
            </a:endParaRPr>
          </a:p>
        </p:txBody>
      </p:sp>
      <p:sp>
        <p:nvSpPr>
          <p:cNvPr id="9" name="Google Shape;422;g2f95e617128_0_321">
            <a:extLst>
              <a:ext uri="{FF2B5EF4-FFF2-40B4-BE49-F238E27FC236}">
                <a16:creationId xmlns:a16="http://schemas.microsoft.com/office/drawing/2014/main" id="{ADC09C64-FA50-0D60-22B2-F2FEE5E235CD}"/>
              </a:ext>
            </a:extLst>
          </p:cNvPr>
          <p:cNvSpPr txBox="1"/>
          <p:nvPr/>
        </p:nvSpPr>
        <p:spPr>
          <a:xfrm>
            <a:off x="6341458" y="3667120"/>
            <a:ext cx="4825964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5A5B63">
                    <a:lumMod val="75000"/>
                  </a:srgbClr>
                </a:solidFill>
                <a:effectLst/>
                <a:uLnTx/>
                <a:uFillTx/>
                <a:latin typeface="Proxima Nova" panose="020B0604020202020204"/>
                <a:ea typeface="+mn-ea"/>
                <a:cs typeface="Arial"/>
                <a:sym typeface="Arial"/>
              </a:rPr>
              <a:t>Program Management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5A5B63">
                  <a:lumMod val="75000"/>
                </a:srgbClr>
              </a:solidFill>
              <a:effectLst/>
              <a:uLnTx/>
              <a:uFillTx/>
              <a:latin typeface="Proxima Nova" panose="020B0604020202020204"/>
              <a:ea typeface="+mn-ea"/>
              <a:cs typeface="Arial"/>
              <a:sym typeface="Arial"/>
            </a:endParaRPr>
          </a:p>
        </p:txBody>
      </p:sp>
      <p:sp>
        <p:nvSpPr>
          <p:cNvPr id="10" name="Google Shape;423;g2f95e617128_0_321">
            <a:extLst>
              <a:ext uri="{FF2B5EF4-FFF2-40B4-BE49-F238E27FC236}">
                <a16:creationId xmlns:a16="http://schemas.microsoft.com/office/drawing/2014/main" id="{BECB7019-5753-1278-839E-3B90B1058D03}"/>
              </a:ext>
            </a:extLst>
          </p:cNvPr>
          <p:cNvSpPr txBox="1"/>
          <p:nvPr/>
        </p:nvSpPr>
        <p:spPr>
          <a:xfrm>
            <a:off x="934605" y="2236310"/>
            <a:ext cx="453090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800"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Proxima Nova" panose="020B0604020202020204"/>
                <a:ea typeface="+mn-ea"/>
                <a:cs typeface="Arial"/>
                <a:sym typeface="Arial"/>
              </a:rPr>
              <a:t>Average Email Response Time: 4.5 hours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" panose="020B0604020202020204"/>
              <a:ea typeface="+mn-ea"/>
              <a:cs typeface="Arial"/>
              <a:sym typeface="Arial"/>
            </a:endParaRPr>
          </a:p>
        </p:txBody>
      </p:sp>
      <p:sp>
        <p:nvSpPr>
          <p:cNvPr id="11" name="Google Shape;424;g2f95e617128_0_321">
            <a:extLst>
              <a:ext uri="{FF2B5EF4-FFF2-40B4-BE49-F238E27FC236}">
                <a16:creationId xmlns:a16="http://schemas.microsoft.com/office/drawing/2014/main" id="{801159BC-6ECE-A28B-AD9F-8BF8D72E017A}"/>
              </a:ext>
            </a:extLst>
          </p:cNvPr>
          <p:cNvSpPr txBox="1"/>
          <p:nvPr/>
        </p:nvSpPr>
        <p:spPr>
          <a:xfrm>
            <a:off x="6341458" y="2328643"/>
            <a:ext cx="45309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800"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Proxima Nova" panose="020B0604020202020204"/>
                <a:ea typeface="+mn-ea"/>
                <a:cs typeface="Arial"/>
                <a:sym typeface="Arial"/>
              </a:rPr>
              <a:t>91+ NPS Scores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" panose="020B0604020202020204"/>
              <a:ea typeface="+mn-ea"/>
              <a:cs typeface="Arial"/>
              <a:sym typeface="Arial"/>
            </a:endParaRPr>
          </a:p>
        </p:txBody>
      </p:sp>
      <p:sp>
        <p:nvSpPr>
          <p:cNvPr id="12" name="Google Shape;425;g2f95e617128_0_321">
            <a:extLst>
              <a:ext uri="{FF2B5EF4-FFF2-40B4-BE49-F238E27FC236}">
                <a16:creationId xmlns:a16="http://schemas.microsoft.com/office/drawing/2014/main" id="{6695F4EB-40CA-15CD-2653-C522DB876D0F}"/>
              </a:ext>
            </a:extLst>
          </p:cNvPr>
          <p:cNvSpPr txBox="1"/>
          <p:nvPr/>
        </p:nvSpPr>
        <p:spPr>
          <a:xfrm>
            <a:off x="931984" y="4306206"/>
            <a:ext cx="453090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800"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Proxima Nova" panose="020B0604020202020204"/>
                <a:ea typeface="+mn-ea"/>
                <a:cs typeface="Arial"/>
                <a:sym typeface="Arial"/>
              </a:rPr>
              <a:t>Transfer case turnaround: 10 business days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" panose="020B0604020202020204"/>
              <a:ea typeface="+mn-ea"/>
              <a:cs typeface="Arial"/>
              <a:sym typeface="Arial"/>
            </a:endParaRPr>
          </a:p>
        </p:txBody>
      </p:sp>
      <p:sp>
        <p:nvSpPr>
          <p:cNvPr id="13" name="Google Shape;426;g2f95e617128_0_321">
            <a:extLst>
              <a:ext uri="{FF2B5EF4-FFF2-40B4-BE49-F238E27FC236}">
                <a16:creationId xmlns:a16="http://schemas.microsoft.com/office/drawing/2014/main" id="{B4FA7D50-B9D8-266D-454E-2076BD288F07}"/>
              </a:ext>
            </a:extLst>
          </p:cNvPr>
          <p:cNvSpPr txBox="1"/>
          <p:nvPr/>
        </p:nvSpPr>
        <p:spPr>
          <a:xfrm>
            <a:off x="6443676" y="4435765"/>
            <a:ext cx="4530900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800"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Proxima Nova" panose="020B0604020202020204"/>
                <a:ea typeface="+mn-ea"/>
                <a:cs typeface="Arial"/>
                <a:sym typeface="Arial"/>
              </a:rPr>
              <a:t>Account team, regular touchpoints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" panose="020B0604020202020204"/>
              <a:ea typeface="+mn-ea"/>
              <a:cs typeface="Arial"/>
              <a:sym typeface="Arial"/>
            </a:endParaRPr>
          </a:p>
        </p:txBody>
      </p:sp>
      <p:sp>
        <p:nvSpPr>
          <p:cNvPr id="2" name="Google Shape;421;g2f95e617128_0_321">
            <a:extLst>
              <a:ext uri="{FF2B5EF4-FFF2-40B4-BE49-F238E27FC236}">
                <a16:creationId xmlns:a16="http://schemas.microsoft.com/office/drawing/2014/main" id="{76FA20BB-3E1C-6627-00F7-5EEB55D538B7}"/>
              </a:ext>
            </a:extLst>
          </p:cNvPr>
          <p:cNvSpPr txBox="1"/>
          <p:nvPr/>
        </p:nvSpPr>
        <p:spPr>
          <a:xfrm>
            <a:off x="838199" y="1651573"/>
            <a:ext cx="45309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5A5B63">
                    <a:lumMod val="75000"/>
                  </a:srgbClr>
                </a:solidFill>
                <a:effectLst/>
                <a:uLnTx/>
                <a:uFillTx/>
                <a:latin typeface="Proxima Nova" panose="020B0604020202020204"/>
                <a:ea typeface="+mn-ea"/>
                <a:cs typeface="Arial"/>
                <a:sym typeface="Arial"/>
              </a:rPr>
              <a:t>Responsive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5A5B63">
                  <a:lumMod val="75000"/>
                </a:srgbClr>
              </a:solidFill>
              <a:effectLst/>
              <a:uLnTx/>
              <a:uFillTx/>
              <a:latin typeface="Proxima Nova" panose="020B0604020202020204"/>
              <a:ea typeface="+mn-ea"/>
              <a:cs typeface="Arial"/>
              <a:sym typeface="Arial"/>
            </a:endParaRPr>
          </a:p>
        </p:txBody>
      </p:sp>
      <p:sp>
        <p:nvSpPr>
          <p:cNvPr id="15" name="Google Shape;380;g2f95e617128_0_286">
            <a:extLst>
              <a:ext uri="{FF2B5EF4-FFF2-40B4-BE49-F238E27FC236}">
                <a16:creationId xmlns:a16="http://schemas.microsoft.com/office/drawing/2014/main" id="{F2F9F60E-BF46-4088-E401-0375BBC8534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27355" y="384725"/>
            <a:ext cx="10026444" cy="8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Proxima Nova"/>
              <a:buNone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27A3D"/>
                </a:solidFill>
                <a:effectLst/>
                <a:uLnTx/>
                <a:uFillTx/>
                <a:latin typeface="Proxima Nova" panose="020B0604020202020204"/>
                <a:ea typeface="+mj-ea"/>
                <a:cs typeface="+mj-cs"/>
              </a:rPr>
              <a:t>INTRODUCTION</a:t>
            </a:r>
            <a:endParaRPr sz="2000" dirty="0">
              <a:solidFill>
                <a:srgbClr val="E27A3D"/>
              </a:solidFill>
            </a:endParaRPr>
          </a:p>
        </p:txBody>
      </p:sp>
      <p:pic>
        <p:nvPicPr>
          <p:cNvPr id="16" name="Google Shape;383;g2f95e617128_0_286" descr="Icon&#10;&#10;Description automatically generated">
            <a:extLst>
              <a:ext uri="{FF2B5EF4-FFF2-40B4-BE49-F238E27FC236}">
                <a16:creationId xmlns:a16="http://schemas.microsoft.com/office/drawing/2014/main" id="{904B7F63-FE94-33F9-78BA-E6762688844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28441" y="518382"/>
            <a:ext cx="583778" cy="5713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66252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E3F5E-9E57-E18C-5BBD-0ABD28D28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068587-400E-F0B4-79A9-14791DCE1D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68856"/>
            <a:ext cx="10329672" cy="4908107"/>
          </a:xfrm>
        </p:spPr>
        <p:txBody>
          <a:bodyPr>
            <a:normAutofit/>
          </a:bodyPr>
          <a:lstStyle/>
          <a:p>
            <a:pPr lvl="0" fontAlgn="base"/>
            <a:r>
              <a:rPr lang="en-US" dirty="0"/>
              <a:t>Make it collaborative from day one: HR + employee + counsel + consular expertise</a:t>
            </a:r>
          </a:p>
          <a:p>
            <a:pPr lvl="0" fontAlgn="base"/>
            <a:r>
              <a:rPr lang="en-US" dirty="0"/>
              <a:t>Great attorneys and former officers see different halves of the same case</a:t>
            </a:r>
          </a:p>
          <a:p>
            <a:pPr lvl="0" fontAlgn="base"/>
            <a:r>
              <a:rPr lang="en-US" dirty="0"/>
              <a:t>Real example: a stuck fiancé-visa case — a former officer read the context clues, identified the true issue, and sequenced the attorney's response package through an officer's lens</a:t>
            </a:r>
          </a:p>
          <a:p>
            <a:pPr marL="114300" indent="0">
              <a:buNone/>
            </a:pPr>
            <a:r>
              <a:rPr lang="en-US" dirty="0"/>
              <a:t>	"The 221(g) is the one moment the post tells you exactly what it needs. Answer it well."</a:t>
            </a:r>
          </a:p>
          <a:p>
            <a:pPr marL="114300" indent="0">
              <a:buNone/>
            </a:pP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9A6C6A6-7582-7965-84B7-137E9DE88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221(G) IS AN OPPORTUNITY — IF YOU TREAT IT LIKE ONE</a:t>
            </a:r>
          </a:p>
        </p:txBody>
      </p:sp>
    </p:spTree>
    <p:extLst>
      <p:ext uri="{BB962C8B-B14F-4D97-AF65-F5344CB8AC3E}">
        <p14:creationId xmlns:p14="http://schemas.microsoft.com/office/powerpoint/2010/main" val="41438901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8B3430-476D-7CC7-306A-437ED9672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C5C105-EA82-91B2-220B-2193BE1097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68856"/>
            <a:ext cx="10329672" cy="4908107"/>
          </a:xfrm>
        </p:spPr>
        <p:txBody>
          <a:bodyPr>
            <a:normAutofit/>
          </a:bodyPr>
          <a:lstStyle/>
          <a:p>
            <a:pPr lvl="0" fontAlgn="base"/>
            <a:r>
              <a:rPr lang="en-US" dirty="0"/>
              <a:t>Officers work inside a chain: Washington → Ambassador → Consular leadership → NIV chief → line officers meeting section norms</a:t>
            </a:r>
          </a:p>
          <a:p>
            <a:pPr lvl="0" fontAlgn="base"/>
            <a:r>
              <a:rPr lang="en-US" dirty="0"/>
              <a:t>Policy climate flows down the chain — and port-of-entry scrutiny tightens in step</a:t>
            </a:r>
          </a:p>
          <a:p>
            <a:pPr marL="114300" indent="0">
              <a:buNone/>
            </a:pPr>
            <a:endParaRPr lang="en-US" b="1" dirty="0"/>
          </a:p>
          <a:p>
            <a:pPr marL="114300" indent="0">
              <a:buNone/>
            </a:pPr>
            <a:r>
              <a:rPr lang="en-US" b="1" dirty="0"/>
              <a:t>India B-visa adjusted refusal rate:</a:t>
            </a:r>
            <a:endParaRPr lang="en-US" dirty="0"/>
          </a:p>
          <a:p>
            <a:pPr lvl="0" fontAlgn="base"/>
            <a:r>
              <a:rPr lang="en-US" dirty="0"/>
              <a:t>FY2018: 26.1% → FY2022: 6.5% → FY2024: 16.3% → </a:t>
            </a:r>
            <a:r>
              <a:rPr lang="en-US" b="1" dirty="0"/>
              <a:t>FY2025: 22.0%</a:t>
            </a:r>
            <a:endParaRPr lang="en-US" dirty="0"/>
          </a:p>
          <a:p>
            <a:pPr lvl="0" fontAlgn="base"/>
            <a:r>
              <a:rPr lang="en-US" dirty="0"/>
              <a:t>221(g) issuance at India posts surged after expanded online-activity review began (May 2025)</a:t>
            </a:r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r>
              <a:rPr lang="en-US" dirty="0"/>
              <a:t>Source: U.S. Department of State, </a:t>
            </a:r>
            <a:r>
              <a:rPr lang="en-US" u="sng" dirty="0">
                <a:hlinkClick r:id="rId2"/>
              </a:rPr>
              <a:t>travel.state.gov</a:t>
            </a:r>
            <a:endParaRPr lang="en-US" dirty="0"/>
          </a:p>
          <a:p>
            <a:pPr marL="114300" indent="0">
              <a:buNone/>
            </a:pPr>
            <a:br>
              <a:rPr lang="en-US" dirty="0"/>
            </a:b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EC36829-2663-2077-C3A9-443E11CEE1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BIGGER PICTURE: CHAIN OF COMMAND AND CLIMATE</a:t>
            </a:r>
          </a:p>
        </p:txBody>
      </p:sp>
    </p:spTree>
    <p:extLst>
      <p:ext uri="{BB962C8B-B14F-4D97-AF65-F5344CB8AC3E}">
        <p14:creationId xmlns:p14="http://schemas.microsoft.com/office/powerpoint/2010/main" val="358274866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941EB5-4DA9-F138-94E8-77B8CAD10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97FA4-4166-E952-7557-0D22398962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68856"/>
            <a:ext cx="10329672" cy="4908107"/>
          </a:xfrm>
        </p:spPr>
        <p:txBody>
          <a:bodyPr>
            <a:normAutofit/>
          </a:bodyPr>
          <a:lstStyle/>
          <a:p>
            <a:r>
              <a:rPr lang="en-US" b="1" dirty="0"/>
              <a:t>L-1:</a:t>
            </a:r>
            <a:r>
              <a:rPr lang="en-US" dirty="0"/>
              <a:t> Can the employee explain both companies, their role abroad, and the U.S. assignment in plain language? </a:t>
            </a:r>
          </a:p>
          <a:p>
            <a:r>
              <a:rPr lang="en-US" b="1" dirty="0"/>
              <a:t>O-1:</a:t>
            </a:r>
            <a:r>
              <a:rPr lang="en-US" dirty="0"/>
              <a:t> The applicant should tell their own extraordinary-ability story naturally — the achievements, the U.S. work, why them. The petitioner matter. </a:t>
            </a:r>
          </a:p>
          <a:p>
            <a:r>
              <a:rPr lang="en-US" b="1" dirty="0"/>
              <a:t>H-4 / L-2:</a:t>
            </a:r>
            <a:r>
              <a:rPr lang="en-US" dirty="0"/>
              <a:t> The case is the principal's case — dependents mainly need to prove a credible relationship to the petitioner. </a:t>
            </a:r>
          </a:p>
          <a:p>
            <a:pPr marL="114300" indent="0">
              <a:buNone/>
            </a:pPr>
            <a:endParaRPr lang="en-US" dirty="0"/>
          </a:p>
          <a:p>
            <a:r>
              <a:rPr lang="en-US" b="1" dirty="0"/>
              <a:t>Complex Cases: </a:t>
            </a:r>
            <a:r>
              <a:rPr lang="en-US" dirty="0"/>
              <a:t>DUIs, records, or any status issues means your employee needs a lawyer + consular prep </a:t>
            </a:r>
          </a:p>
          <a:p>
            <a:pPr marL="114300" indent="0">
              <a:buNone/>
            </a:pP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97506F8-024B-CB47-36EF-FBD551ED0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HITS: L, O, DEPENDENTS, AND COMPLEX CASES</a:t>
            </a:r>
          </a:p>
        </p:txBody>
      </p:sp>
    </p:spTree>
    <p:extLst>
      <p:ext uri="{BB962C8B-B14F-4D97-AF65-F5344CB8AC3E}">
        <p14:creationId xmlns:p14="http://schemas.microsoft.com/office/powerpoint/2010/main" val="11644893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56EFA3-C0CC-9E38-80FA-FCE4E5CBF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C9A804-8081-591B-60F2-AC87278381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68856"/>
            <a:ext cx="10329672" cy="4908107"/>
          </a:xfrm>
        </p:spPr>
        <p:txBody>
          <a:bodyPr>
            <a:normAutofit/>
          </a:bodyPr>
          <a:lstStyle/>
          <a:p>
            <a:pPr lvl="0" fontAlgn="base"/>
            <a:r>
              <a:rPr lang="en-US" dirty="0"/>
              <a:t>Simple questions often test bigger issues of eligibility and fit</a:t>
            </a:r>
          </a:p>
          <a:p>
            <a:pPr lvl="0" fontAlgn="base"/>
            <a:r>
              <a:rPr lang="en-US" dirty="0"/>
              <a:t>Preparation means understanding, confidence and coherence </a:t>
            </a:r>
          </a:p>
          <a:p>
            <a:pPr lvl="0" fontAlgn="base"/>
            <a:r>
              <a:rPr lang="en-US" dirty="0"/>
              <a:t>Business-travel descriptions should reflect the actual activity</a:t>
            </a:r>
          </a:p>
          <a:p>
            <a:pPr lvl="0" fontAlgn="base"/>
            <a:r>
              <a:rPr lang="en-US" dirty="0"/>
              <a:t>A 221(g) response should answer the actual unresolved question</a:t>
            </a:r>
          </a:p>
          <a:p>
            <a:pPr lvl="0" fontAlgn="base"/>
            <a:r>
              <a:rPr lang="en-US" dirty="0"/>
              <a:t>Build flexibility into business and employee timelines, if someone is important, consider referring them for consular processing prep </a:t>
            </a:r>
          </a:p>
          <a:p>
            <a:pPr marL="114300" indent="0">
              <a:buNone/>
            </a:pPr>
            <a:endParaRPr lang="en-US" b="1" dirty="0"/>
          </a:p>
          <a:p>
            <a:pPr marL="114300" indent="0">
              <a:buNone/>
            </a:pPr>
            <a:r>
              <a:rPr lang="en-US" b="1" dirty="0"/>
              <a:t>Clarity · Credibility · Specificity · Consistency</a:t>
            </a:r>
            <a:endParaRPr lang="en-US" dirty="0"/>
          </a:p>
          <a:p>
            <a:pPr marL="114300" indent="0">
              <a:buNone/>
            </a:pPr>
            <a:r>
              <a:rPr lang="en-US" dirty="0"/>
              <a:t>"Clear, credible, specific, consistent explanations don't guarantee an outcome. They help the officer understand the real case in front of them — in the three minutes they have."</a:t>
            </a:r>
          </a:p>
          <a:p>
            <a:pPr marL="114300" indent="0">
              <a:buNone/>
            </a:pP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1F41EF2-EDDC-1048-C0A2-4EC4E88BA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MAKE THE CASE MAKE SENSE</a:t>
            </a:r>
          </a:p>
        </p:txBody>
      </p:sp>
    </p:spTree>
    <p:extLst>
      <p:ext uri="{BB962C8B-B14F-4D97-AF65-F5344CB8AC3E}">
        <p14:creationId xmlns:p14="http://schemas.microsoft.com/office/powerpoint/2010/main" val="39883247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0F8DE1E-9E61-EC86-7A45-B6FFCAA83FF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24349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1" name="Google Shape;811;p37"/>
          <p:cNvSpPr txBox="1">
            <a:spLocks noGrp="1"/>
          </p:cNvSpPr>
          <p:nvPr>
            <p:ph type="title"/>
          </p:nvPr>
        </p:nvSpPr>
        <p:spPr>
          <a:xfrm>
            <a:off x="838200" y="806557"/>
            <a:ext cx="7182394" cy="5254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300"/>
              <a:buFont typeface="Proxima Nova"/>
              <a:buNone/>
            </a:pPr>
            <a:r>
              <a:rPr lang="en-US" dirty="0"/>
              <a:t>     QUESTIONS?</a:t>
            </a:r>
            <a:br>
              <a:rPr lang="en-US" dirty="0"/>
            </a:br>
            <a:br>
              <a:rPr lang="en-US" dirty="0"/>
            </a:br>
            <a:endParaRPr dirty="0"/>
          </a:p>
        </p:txBody>
      </p:sp>
      <p:pic>
        <p:nvPicPr>
          <p:cNvPr id="812" name="Google Shape;812;p37" descr="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200" y="742326"/>
            <a:ext cx="927652" cy="927652"/>
          </a:xfrm>
          <a:prstGeom prst="rect">
            <a:avLst/>
          </a:prstGeom>
          <a:noFill/>
          <a:ln>
            <a:noFill/>
          </a:ln>
        </p:spPr>
      </p:pic>
      <p:sp>
        <p:nvSpPr>
          <p:cNvPr id="813" name="Google Shape;813;p37"/>
          <p:cNvSpPr txBox="1"/>
          <p:nvPr/>
        </p:nvSpPr>
        <p:spPr>
          <a:xfrm>
            <a:off x="838200" y="1956683"/>
            <a:ext cx="6237754" cy="4487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A7841"/>
              </a:buClr>
              <a:buSzPts val="3200"/>
              <a:buFont typeface="Arial"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rgbClr val="DA784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MATTHEW HELLRUNG</a:t>
            </a:r>
            <a:endParaRPr kumimoji="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Co-Founder and Managing Partner </a:t>
            </a:r>
            <a:endParaRPr kumimoji="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  <a:tabLst/>
              <a:defRPr/>
            </a:pPr>
            <a:r>
              <a:rPr kumimoji="0" lang="en-US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</a:t>
            </a:r>
            <a:r>
              <a:rPr kumimoji="0" lang="en-US" b="0" i="0" u="sng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mhellrung@meltzerhellrung.com</a:t>
            </a:r>
            <a:endParaRPr kumimoji="0" lang="en-US" b="0" i="0" u="sng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  <a:tabLst/>
              <a:defRPr/>
            </a:pPr>
            <a:endParaRPr lang="en-US" u="sng" dirty="0">
              <a:solidFill>
                <a:srgbClr val="FFFFFF"/>
              </a:solidFill>
            </a:endParaRPr>
          </a:p>
          <a:p>
            <a:pPr lvl="0">
              <a:lnSpc>
                <a:spcPct val="90000"/>
              </a:lnSpc>
              <a:buClr>
                <a:srgbClr val="DA7841"/>
              </a:buClr>
              <a:buSzPts val="3200"/>
              <a:defRPr/>
            </a:pPr>
            <a:r>
              <a:rPr lang="en-US" b="1" dirty="0">
                <a:solidFill>
                  <a:srgbClr val="DA7841"/>
                </a:solidFill>
              </a:rPr>
              <a:t>MATTHEW MELTZER</a:t>
            </a:r>
            <a:endParaRPr lang="en-US" dirty="0"/>
          </a:p>
          <a:p>
            <a:pPr lvl="0">
              <a:lnSpc>
                <a:spcPct val="90000"/>
              </a:lnSpc>
              <a:spcBef>
                <a:spcPts val="1000"/>
              </a:spcBef>
              <a:buClr>
                <a:srgbClr val="FFFFFF"/>
              </a:buClr>
              <a:buSzPts val="2400"/>
              <a:defRPr/>
            </a:pPr>
            <a:r>
              <a:rPr lang="en-US" b="1" dirty="0">
                <a:solidFill>
                  <a:srgbClr val="FFFFFF"/>
                </a:solidFill>
              </a:rPr>
              <a:t>Co-Founder and Managing Partner </a:t>
            </a:r>
            <a:endParaRPr lang="en-US" dirty="0"/>
          </a:p>
          <a:p>
            <a:pPr lvl="0">
              <a:lnSpc>
                <a:spcPct val="125000"/>
              </a:lnSpc>
              <a:spcBef>
                <a:spcPts val="1000"/>
              </a:spcBef>
              <a:buClr>
                <a:srgbClr val="FFFFFF"/>
              </a:buClr>
              <a:buSzPts val="2400"/>
              <a:defRPr/>
            </a:pPr>
            <a:r>
              <a:rPr lang="en-US" dirty="0">
                <a:solidFill>
                  <a:srgbClr val="FFFFFF"/>
                </a:solidFill>
              </a:rPr>
              <a:t> </a:t>
            </a:r>
            <a:r>
              <a:rPr lang="en-US" u="sng" dirty="0">
                <a:solidFill>
                  <a:srgbClr val="FFFFFF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mmeltzer@meltzerhellrung.com</a:t>
            </a:r>
            <a:endParaRPr lang="en-US" u="sng" dirty="0">
              <a:solidFill>
                <a:srgbClr val="FFFFFF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  <a:tabLst/>
              <a:defRPr/>
            </a:pPr>
            <a:endParaRPr kumimoji="0" b="1" i="0" u="none" strike="noStrike" kern="0" cap="none" spc="0" normalizeH="0" baseline="0" noProof="0" dirty="0">
              <a:ln>
                <a:noFill/>
              </a:ln>
              <a:solidFill>
                <a:srgbClr val="DA7841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A7841"/>
              </a:buClr>
              <a:buSzPts val="3200"/>
              <a:buFont typeface="Arial"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rgbClr val="DA7841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MICHAEL TURANSICK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A7841"/>
              </a:buClr>
              <a:buSzPts val="3200"/>
              <a:buFont typeface="Arial"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Senior Counsel</a:t>
            </a:r>
            <a:endParaRPr kumimoji="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6666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  <a:tabLst/>
              <a:defRPr/>
            </a:pPr>
            <a:r>
              <a:rPr kumimoji="0" lang="en-US" b="0" i="0" u="sng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mturansick@meltzerhellrung,com</a:t>
            </a:r>
            <a:endParaRPr kumimoji="0" b="0" i="0" u="sng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Arial"/>
              <a:buNone/>
              <a:tabLst/>
              <a:defRPr/>
            </a:pPr>
            <a:endParaRPr kumimoji="0" sz="2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4" name="Google Shape;814;p37" descr="Logo, icon&#10;&#10;Description automatically generated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43961" y="5981802"/>
            <a:ext cx="344557" cy="344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815" name="Google Shape;815;p37" descr="Icon&#10;&#10;Description automatically generated">
            <a:hlinkClick r:id="rId5"/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075954" y="5981803"/>
            <a:ext cx="344557" cy="344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816" name="Google Shape;816;p37" descr="Icon&#10;&#10;Description automatically generated">
            <a:hlinkClick r:id="rId5"/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607946" y="5981804"/>
            <a:ext cx="344557" cy="344557"/>
          </a:xfrm>
          <a:prstGeom prst="rect">
            <a:avLst/>
          </a:prstGeom>
          <a:noFill/>
          <a:ln>
            <a:noFill/>
          </a:ln>
        </p:spPr>
      </p:pic>
      <p:pic>
        <p:nvPicPr>
          <p:cNvPr id="817" name="Google Shape;817;p37" descr="Icon&#10;&#10;Description automatically generated">
            <a:hlinkClick r:id="rId5"/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6120060" y="5983435"/>
            <a:ext cx="364435" cy="364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818" name="Google Shape;818;p37" descr="Icon&#10;&#10;Description automatically generated">
            <a:hlinkClick r:id="rId5"/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632174" y="5983436"/>
            <a:ext cx="364435" cy="364435"/>
          </a:xfrm>
          <a:prstGeom prst="rect">
            <a:avLst/>
          </a:prstGeom>
          <a:noFill/>
          <a:ln>
            <a:noFill/>
          </a:ln>
        </p:spPr>
      </p:pic>
      <p:sp>
        <p:nvSpPr>
          <p:cNvPr id="819" name="Google Shape;819;p37"/>
          <p:cNvSpPr txBox="1"/>
          <p:nvPr/>
        </p:nvSpPr>
        <p:spPr>
          <a:xfrm>
            <a:off x="5568450" y="5593498"/>
            <a:ext cx="131988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  <a:tabLst/>
              <a:defRPr/>
            </a:pPr>
            <a:r>
              <a:rPr kumimoji="0" lang="en-US" sz="1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Follow us on: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0" name="Google Shape;820;p37"/>
          <p:cNvSpPr txBox="1">
            <a:spLocks noGrp="1"/>
          </p:cNvSpPr>
          <p:nvPr>
            <p:ph type="sldNum" idx="12"/>
          </p:nvPr>
        </p:nvSpPr>
        <p:spPr>
          <a:xfrm>
            <a:off x="11128442" y="6245137"/>
            <a:ext cx="22535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B63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5A5B63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A5B63"/>
                </a:buClr>
                <a:buSzPts val="800"/>
                <a:buFont typeface="Arial"/>
                <a:buNone/>
                <a:tabLst/>
                <a:defRPr/>
              </a:pPr>
              <a:t>45</a:t>
            </a:fld>
            <a:endParaRPr kumimoji="0" sz="800" b="1" i="0" u="none" strike="noStrike" kern="0" cap="none" spc="0" normalizeH="0" baseline="0" noProof="0">
              <a:ln>
                <a:noFill/>
              </a:ln>
              <a:solidFill>
                <a:srgbClr val="5A5B63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F3B1B9-BA19-C163-B73D-CD15F087C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64306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79E25BC-D921-EA1D-205F-80E61469FDC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424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8" name="Google Shape;398;g2f95e617128_0_299" descr="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3504" y="109728"/>
            <a:ext cx="2139695" cy="1729573"/>
          </a:xfrm>
          <a:prstGeom prst="rect">
            <a:avLst/>
          </a:prstGeom>
          <a:noFill/>
          <a:ln>
            <a:noFill/>
          </a:ln>
        </p:spPr>
      </p:pic>
      <p:sp>
        <p:nvSpPr>
          <p:cNvPr id="397" name="Google Shape;397;g2f95e617128_0_29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B63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5A5B63"/>
                </a:solidFill>
                <a:effectLst/>
                <a:uLnTx/>
                <a:uFillTx/>
                <a:latin typeface="Proxima Nova" panose="020B0604020202020204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A5B63"/>
                </a:buClr>
                <a:buSzPts val="800"/>
                <a:buFont typeface="Arial"/>
                <a:buNone/>
                <a:tabLst/>
                <a:defRPr/>
              </a:pPr>
              <a:t>6</a:t>
            </a:fld>
            <a:endParaRPr kumimoji="0" sz="800" b="1" i="0" u="none" strike="noStrike" kern="0" cap="none" spc="0" normalizeH="0" baseline="0" noProof="0" dirty="0">
              <a:ln>
                <a:noFill/>
              </a:ln>
              <a:solidFill>
                <a:srgbClr val="5A5B63"/>
              </a:solidFill>
              <a:effectLst/>
              <a:uLnTx/>
              <a:uFillTx/>
              <a:latin typeface="Proxima Nova" panose="020B0604020202020204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g2f95e617128_0_299"/>
          <p:cNvSpPr txBox="1">
            <a:spLocks noGrp="1"/>
          </p:cNvSpPr>
          <p:nvPr>
            <p:ph type="title" idx="4294967295"/>
          </p:nvPr>
        </p:nvSpPr>
        <p:spPr>
          <a:xfrm>
            <a:off x="1080342" y="577287"/>
            <a:ext cx="1505542" cy="998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Proxima Nova"/>
              <a:buNone/>
            </a:pPr>
            <a:r>
              <a:rPr lang="en-US" sz="1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VOYAGER®</a:t>
            </a:r>
            <a:endParaRPr sz="1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Google Shape;415;g2f95e617128_0_313">
            <a:extLst>
              <a:ext uri="{FF2B5EF4-FFF2-40B4-BE49-F238E27FC236}">
                <a16:creationId xmlns:a16="http://schemas.microsoft.com/office/drawing/2014/main" id="{CECE83BD-186C-E6EB-7DA0-0EA11B034A6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27177" y="1924621"/>
            <a:ext cx="8226566" cy="397696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902AB32-8DC1-CF8D-DBBB-44B3FBE1F9FF}"/>
              </a:ext>
            </a:extLst>
          </p:cNvPr>
          <p:cNvSpPr/>
          <p:nvPr/>
        </p:nvSpPr>
        <p:spPr>
          <a:xfrm>
            <a:off x="2743199" y="451757"/>
            <a:ext cx="8610544" cy="1387544"/>
          </a:xfrm>
          <a:prstGeom prst="rect">
            <a:avLst/>
          </a:prstGeom>
          <a:solidFill>
            <a:srgbClr val="546587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B63"/>
              </a:buClr>
              <a:buSzPts val="2800"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roxima Nova" panose="020B0604020202020204"/>
                <a:ea typeface="+mn-ea"/>
                <a:cs typeface="+mn-cs"/>
                <a:sym typeface="Arial"/>
              </a:rPr>
              <a:t>Our proprietary immigration program management platform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5A5B63"/>
              </a:buClr>
              <a:buSzPts val="2800"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roxima Nova" panose="020B0604020202020204"/>
                <a:ea typeface="+mn-ea"/>
                <a:cs typeface="+mn-cs"/>
                <a:sym typeface="Arial"/>
              </a:rPr>
              <a:t>Drives process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roxima Nova" panose="020B0604020202020204"/>
                <a:ea typeface="Arial"/>
                <a:cs typeface="Arial"/>
                <a:sym typeface="Arial"/>
              </a:rPr>
              <a:t> efficiency, transparency,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Proxima Nova" panose="020B0604020202020204"/>
                <a:ea typeface="+mn-ea"/>
                <a:cs typeface="+mn-cs"/>
                <a:sym typeface="Arial"/>
              </a:rPr>
              <a:t>and centralization of all immigration information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98F8E5D-F627-1A9A-2B53-65345063EDC7}"/>
              </a:ext>
            </a:extLst>
          </p:cNvPr>
          <p:cNvSpPr/>
          <p:nvPr/>
        </p:nvSpPr>
        <p:spPr>
          <a:xfrm>
            <a:off x="603504" y="1924621"/>
            <a:ext cx="2139695" cy="406228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" panose="020B0604020202020204"/>
                <a:ea typeface="+mn-ea"/>
                <a:cs typeface="+mn-cs"/>
                <a:sym typeface="Arial"/>
              </a:rPr>
              <a:t>Core Features: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tabLst/>
              <a:defRPr/>
            </a:pP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" panose="020B0604020202020204"/>
              <a:ea typeface="+mn-ea"/>
              <a:cs typeface="+mn-cs"/>
              <a:sym typeface="Arial"/>
            </a:endParaRPr>
          </a:p>
          <a:p>
            <a:pPr marL="3365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" panose="020B0604020202020204"/>
                <a:ea typeface="+mn-ea"/>
                <a:cs typeface="+mn-cs"/>
                <a:sym typeface="Arial"/>
              </a:rPr>
              <a:t>Dashboards that drive transparency </a:t>
            </a:r>
          </a:p>
          <a:p>
            <a:pPr marL="3365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" panose="020B0604020202020204"/>
                <a:ea typeface="+mn-ea"/>
                <a:cs typeface="+mn-cs"/>
                <a:sym typeface="Arial"/>
              </a:rPr>
              <a:t>Efficient workflow automations that save time</a:t>
            </a:r>
          </a:p>
          <a:p>
            <a:pPr marL="3365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" panose="020B0604020202020204"/>
                <a:ea typeface="+mn-ea"/>
                <a:cs typeface="+mn-cs"/>
                <a:sym typeface="Arial"/>
              </a:rPr>
              <a:t>Extensive immigration reporting capabilities  </a:t>
            </a:r>
          </a:p>
          <a:p>
            <a:pPr marL="3365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" panose="020B0604020202020204"/>
                <a:ea typeface="+mn-ea"/>
                <a:cs typeface="+mn-cs"/>
                <a:sym typeface="Arial"/>
              </a:rPr>
              <a:t>Comprehensive knowledge center</a:t>
            </a:r>
          </a:p>
        </p:txBody>
      </p:sp>
    </p:spTree>
    <p:extLst>
      <p:ext uri="{BB962C8B-B14F-4D97-AF65-F5344CB8AC3E}">
        <p14:creationId xmlns:p14="http://schemas.microsoft.com/office/powerpoint/2010/main" val="15938232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>
          <a:extLst>
            <a:ext uri="{FF2B5EF4-FFF2-40B4-BE49-F238E27FC236}">
              <a16:creationId xmlns:a16="http://schemas.microsoft.com/office/drawing/2014/main" id="{A76BC397-EC01-3FB9-FA13-21105BB47E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27296a242a3_0_372">
            <a:extLst>
              <a:ext uri="{FF2B5EF4-FFF2-40B4-BE49-F238E27FC236}">
                <a16:creationId xmlns:a16="http://schemas.microsoft.com/office/drawing/2014/main" id="{884219FB-6F3E-091F-3034-652591038A46}"/>
              </a:ext>
            </a:extLst>
          </p:cNvPr>
          <p:cNvSpPr txBox="1"/>
          <p:nvPr/>
        </p:nvSpPr>
        <p:spPr>
          <a:xfrm>
            <a:off x="945398" y="1582220"/>
            <a:ext cx="6788256" cy="4198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6955"/>
              </a:buClr>
              <a:buSzPct val="100000"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3F6955"/>
                </a:solidFill>
                <a:effectLst/>
                <a:uLnTx/>
                <a:uFillTx/>
                <a:latin typeface="Proxima Nova" panose="020B0604020202020204"/>
                <a:cs typeface="Arial"/>
                <a:sym typeface="Arial"/>
              </a:rPr>
              <a:t>MATTHEW MELTZER 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" panose="020B0604020202020204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A5B63"/>
              </a:buClr>
              <a:buSzPct val="100000"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5A5B63"/>
                </a:solidFill>
                <a:effectLst/>
                <a:uLnTx/>
                <a:uFillTx/>
                <a:latin typeface="Proxima Nova" panose="020B0604020202020204"/>
                <a:cs typeface="Arial"/>
                <a:sym typeface="Arial"/>
              </a:rPr>
              <a:t>Co-Founder and Managing Partner 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5A5B63"/>
              </a:buClr>
              <a:buSzPct val="100000"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50000"/>
                  </a:srgbClr>
                </a:solidFill>
                <a:effectLst/>
                <a:uLnTx/>
                <a:uFillTx/>
                <a:latin typeface="Proxima Nova" panose="020B0604020202020204"/>
                <a:cs typeface="Arial"/>
                <a:sym typeface="Arial"/>
              </a:rPr>
              <a:t>Specializes in assisting foreign companies to enter the U.S. market and building custom solutions for entrepreneurial and high net-worth clients. Most recently recognized as one of Crain's Chicago Business Notable Leaders in Accounting, Consulting &amp; Law!</a:t>
            </a:r>
          </a:p>
        </p:txBody>
      </p:sp>
      <p:pic>
        <p:nvPicPr>
          <p:cNvPr id="7" name="Picture 6" descr="A person wearing glasses and a red jacket&#10;&#10;AI-generated content may be incorrect.">
            <a:extLst>
              <a:ext uri="{FF2B5EF4-FFF2-40B4-BE49-F238E27FC236}">
                <a16:creationId xmlns:a16="http://schemas.microsoft.com/office/drawing/2014/main" id="{E68BBA85-7A39-2857-96D0-6E589A7FCAA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" r="2015"/>
          <a:stretch>
            <a:fillRect/>
          </a:stretch>
        </p:blipFill>
        <p:spPr>
          <a:xfrm>
            <a:off x="7972746" y="691589"/>
            <a:ext cx="3660457" cy="3660457"/>
          </a:xfrm>
          <a:prstGeom prst="ellipse">
            <a:avLst/>
          </a:prstGeom>
          <a:ln w="38100">
            <a:solidFill>
              <a:schemeClr val="accent2"/>
            </a:solidFill>
          </a:ln>
        </p:spPr>
      </p:pic>
      <p:pic>
        <p:nvPicPr>
          <p:cNvPr id="5" name="Google Shape;404;g27296a242a3_0_372" descr="Icon&#10;&#10;Description automatically generated">
            <a:extLst>
              <a:ext uri="{FF2B5EF4-FFF2-40B4-BE49-F238E27FC236}">
                <a16:creationId xmlns:a16="http://schemas.microsoft.com/office/drawing/2014/main" id="{4A066F9C-100A-0978-5CBD-0D42F5887235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4681" y="510496"/>
            <a:ext cx="717753" cy="69095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403;g27296a242a3_0_372">
            <a:extLst>
              <a:ext uri="{FF2B5EF4-FFF2-40B4-BE49-F238E27FC236}">
                <a16:creationId xmlns:a16="http://schemas.microsoft.com/office/drawing/2014/main" id="{188242F3-86C8-1EA0-7FD3-E6AB24F76A1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54589" y="510497"/>
            <a:ext cx="1908140" cy="690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sz="2000" b="1" u="sng" dirty="0">
                <a:solidFill>
                  <a:schemeClr val="accent3">
                    <a:lumMod val="75000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rPr>
              <a:t>PRESENTERS</a:t>
            </a:r>
          </a:p>
        </p:txBody>
      </p:sp>
    </p:spTree>
    <p:extLst>
      <p:ext uri="{BB962C8B-B14F-4D97-AF65-F5344CB8AC3E}">
        <p14:creationId xmlns:p14="http://schemas.microsoft.com/office/powerpoint/2010/main" val="3900587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2">
          <a:extLst>
            <a:ext uri="{FF2B5EF4-FFF2-40B4-BE49-F238E27FC236}">
              <a16:creationId xmlns:a16="http://schemas.microsoft.com/office/drawing/2014/main" id="{2AEA2333-F9DA-055E-F1DA-AD9BD4991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27296a242a3_0_372">
            <a:extLst>
              <a:ext uri="{FF2B5EF4-FFF2-40B4-BE49-F238E27FC236}">
                <a16:creationId xmlns:a16="http://schemas.microsoft.com/office/drawing/2014/main" id="{1C9EE561-7BE8-DEB7-0338-CBE40CFBF7DB}"/>
              </a:ext>
            </a:extLst>
          </p:cNvPr>
          <p:cNvSpPr txBox="1"/>
          <p:nvPr/>
        </p:nvSpPr>
        <p:spPr>
          <a:xfrm>
            <a:off x="945398" y="1582220"/>
            <a:ext cx="6788256" cy="41986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F6955"/>
              </a:buClr>
              <a:buSzPct val="100000"/>
              <a:buFont typeface="Arial"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3F6955"/>
                </a:solidFill>
                <a:effectLst/>
                <a:uLnTx/>
                <a:uFillTx/>
                <a:latin typeface="Proxima Nova" panose="020B0604020202020204"/>
                <a:cs typeface="Arial"/>
                <a:sym typeface="Arial"/>
              </a:rPr>
              <a:t>YVETTE BANSAL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Proxima Nova" panose="020B0604020202020204"/>
              <a:cs typeface="Arial"/>
              <a:sym typeface="Arial"/>
            </a:endParaRPr>
          </a:p>
          <a:p>
            <a:pPr lvl="0">
              <a:spcBef>
                <a:spcPts val="1000"/>
              </a:spcBef>
              <a:buClr>
                <a:srgbClr val="5A5B63"/>
              </a:buClr>
              <a:buSzPct val="100000"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5A5B63"/>
                </a:solidFill>
                <a:effectLst/>
                <a:uLnTx/>
                <a:uFillTx/>
                <a:latin typeface="Proxima Nova" panose="020B0604020202020204"/>
                <a:cs typeface="Arial"/>
                <a:sym typeface="Arial"/>
              </a:rPr>
              <a:t>Founder, UDETI</a:t>
            </a:r>
          </a:p>
          <a:p>
            <a:pPr marL="342900" lvl="0" indent="-342900">
              <a:spcBef>
                <a:spcPts val="1000"/>
              </a:spcBef>
              <a:buClr>
                <a:srgbClr val="5A5B63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A5A5A5">
                    <a:lumMod val="50000"/>
                  </a:srgbClr>
                </a:solidFill>
                <a:latin typeface="Proxima Nova" panose="020B0604020202020204"/>
              </a:rPr>
              <a:t>Former U.S. Consular Officer, 2018–2022 — Mumbai &amp; New Delhi</a:t>
            </a:r>
          </a:p>
          <a:p>
            <a:pPr marL="342900" lvl="0" indent="-342900">
              <a:spcBef>
                <a:spcPts val="1000"/>
              </a:spcBef>
              <a:buClr>
                <a:srgbClr val="5A5B63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A5A5A5">
                    <a:lumMod val="50000"/>
                  </a:srgbClr>
                </a:solidFill>
                <a:latin typeface="Proxima Nova" panose="020B0604020202020204"/>
              </a:rPr>
              <a:t>Former H-1B/L Visa Lead &amp; Deputy Fraud Prevention Manager </a:t>
            </a:r>
          </a:p>
          <a:p>
            <a:pPr marL="342900" lvl="0" indent="-342900">
              <a:spcBef>
                <a:spcPts val="1000"/>
              </a:spcBef>
              <a:buClr>
                <a:srgbClr val="5A5B63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2000" dirty="0">
                <a:solidFill>
                  <a:srgbClr val="A5A5A5">
                    <a:lumMod val="50000"/>
                  </a:srgbClr>
                </a:solidFill>
                <a:latin typeface="Proxima Nova" panose="020B0604020202020204"/>
              </a:rPr>
              <a:t>Founder, UDETI</a:t>
            </a:r>
          </a:p>
          <a:p>
            <a:pPr lvl="0">
              <a:spcBef>
                <a:spcPts val="1000"/>
              </a:spcBef>
              <a:buClr>
                <a:srgbClr val="5A5B63"/>
              </a:buClr>
              <a:buSzPct val="100000"/>
              <a:defRPr/>
            </a:pPr>
            <a:r>
              <a:rPr lang="en-US" sz="2000" dirty="0">
                <a:solidFill>
                  <a:srgbClr val="A5A5A5">
                    <a:lumMod val="50000"/>
                  </a:srgbClr>
                </a:solidFill>
                <a:latin typeface="Proxima Nova" panose="020B0604020202020204"/>
              </a:rPr>
              <a:t>"The officer is trying to determine whether the case makes sense."</a:t>
            </a:r>
            <a:br>
              <a:rPr lang="en-US" sz="2000" dirty="0">
                <a:solidFill>
                  <a:srgbClr val="A5A5A5">
                    <a:lumMod val="50000"/>
                  </a:srgbClr>
                </a:solidFill>
                <a:latin typeface="Proxima Nova" panose="020B0604020202020204"/>
              </a:rPr>
            </a:br>
            <a:endParaRPr lang="en-US" sz="2000" dirty="0">
              <a:solidFill>
                <a:srgbClr val="A5A5A5">
                  <a:lumMod val="50000"/>
                </a:srgbClr>
              </a:solidFill>
              <a:latin typeface="Proxima Nova" panose="020B0604020202020204"/>
            </a:endParaRPr>
          </a:p>
          <a:p>
            <a:pPr lvl="0">
              <a:spcBef>
                <a:spcPts val="1000"/>
              </a:spcBef>
              <a:buClr>
                <a:srgbClr val="5A5B63"/>
              </a:buClr>
              <a:buSzPct val="100000"/>
              <a:defRPr/>
            </a:pPr>
            <a:br>
              <a:rPr lang="en-US" sz="2000" dirty="0">
                <a:solidFill>
                  <a:srgbClr val="A5A5A5">
                    <a:lumMod val="50000"/>
                  </a:srgbClr>
                </a:solidFill>
                <a:latin typeface="Proxima Nova" panose="020B0604020202020204"/>
              </a:rPr>
            </a:br>
            <a:endParaRPr lang="en-US" sz="2000" dirty="0">
              <a:solidFill>
                <a:srgbClr val="A5A5A5">
                  <a:lumMod val="50000"/>
                </a:srgbClr>
              </a:solidFill>
              <a:latin typeface="Proxima Nova" panose="020B0604020202020204"/>
            </a:endParaRPr>
          </a:p>
          <a:p>
            <a:pPr marL="342900" lvl="0" indent="-342900">
              <a:spcBef>
                <a:spcPts val="1000"/>
              </a:spcBef>
              <a:buClr>
                <a:srgbClr val="5A5B63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US" sz="2000" dirty="0">
              <a:solidFill>
                <a:srgbClr val="A5A5A5">
                  <a:lumMod val="50000"/>
                </a:srgbClr>
              </a:solidFill>
              <a:latin typeface="Proxima Nova" panose="020B0604020202020204"/>
            </a:endParaRPr>
          </a:p>
          <a:p>
            <a:pPr lvl="0">
              <a:spcBef>
                <a:spcPts val="1000"/>
              </a:spcBef>
              <a:buClr>
                <a:srgbClr val="5A5B63"/>
              </a:buClr>
              <a:buSzPct val="100000"/>
              <a:defRPr/>
            </a:pPr>
            <a:endParaRPr lang="en-US" sz="2000" dirty="0">
              <a:solidFill>
                <a:srgbClr val="A5A5A5">
                  <a:lumMod val="50000"/>
                </a:srgbClr>
              </a:solidFill>
              <a:latin typeface="Proxima Nova" panose="020B060402020202020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4B671F-B788-4D2A-23E9-FA91BCA694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7972746" y="691589"/>
            <a:ext cx="3660457" cy="3660457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accent1"/>
            </a:solidFill>
          </a:ln>
        </p:spPr>
      </p:pic>
      <p:pic>
        <p:nvPicPr>
          <p:cNvPr id="5" name="Google Shape;404;g27296a242a3_0_372" descr="Icon&#10;&#10;Description automatically generated">
            <a:extLst>
              <a:ext uri="{FF2B5EF4-FFF2-40B4-BE49-F238E27FC236}">
                <a16:creationId xmlns:a16="http://schemas.microsoft.com/office/drawing/2014/main" id="{F066BF89-7F84-47E4-28D8-EC536404B09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4681" y="510496"/>
            <a:ext cx="717753" cy="69095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403;g27296a242a3_0_372">
            <a:extLst>
              <a:ext uri="{FF2B5EF4-FFF2-40B4-BE49-F238E27FC236}">
                <a16:creationId xmlns:a16="http://schemas.microsoft.com/office/drawing/2014/main" id="{6874CB45-C5B3-E714-8FC5-DFA95AF6CD3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54589" y="510497"/>
            <a:ext cx="1908140" cy="690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400"/>
              <a:buNone/>
            </a:pPr>
            <a:r>
              <a:rPr lang="en-US" sz="2000" b="1" u="sng" dirty="0">
                <a:solidFill>
                  <a:schemeClr val="accent3">
                    <a:lumMod val="75000"/>
                  </a:schemeClr>
                </a:solidFill>
                <a:latin typeface="Proxima Nova"/>
                <a:ea typeface="Proxima Nova"/>
                <a:cs typeface="Proxima Nova"/>
                <a:sym typeface="Proxima Nova"/>
              </a:rPr>
              <a:t>PRESENTERS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57136B-95AE-66BC-F1DE-38E83290A6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681" y="4740393"/>
            <a:ext cx="2678517" cy="160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1455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>
          <a:extLst>
            <a:ext uri="{FF2B5EF4-FFF2-40B4-BE49-F238E27FC236}">
              <a16:creationId xmlns:a16="http://schemas.microsoft.com/office/drawing/2014/main" id="{91689EAB-6F55-6E95-0BB0-6D779A40D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g2f95e617128_0_286">
            <a:extLst>
              <a:ext uri="{FF2B5EF4-FFF2-40B4-BE49-F238E27FC236}">
                <a16:creationId xmlns:a16="http://schemas.microsoft.com/office/drawing/2014/main" id="{31796C0A-8268-A166-5614-B82FE46FF7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327355" y="384725"/>
            <a:ext cx="10026444" cy="8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Proxima Nova"/>
              <a:buNone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27A3D"/>
                </a:solidFill>
                <a:effectLst/>
                <a:uLnTx/>
                <a:uFillTx/>
                <a:latin typeface="Proxima Nova" panose="020B0604020202020204"/>
                <a:ea typeface="+mj-ea"/>
                <a:cs typeface="+mj-cs"/>
              </a:rPr>
              <a:t>ABOUT UDETI</a:t>
            </a:r>
            <a:endParaRPr sz="2000" dirty="0">
              <a:solidFill>
                <a:srgbClr val="E27A3D"/>
              </a:solidFill>
            </a:endParaRPr>
          </a:p>
        </p:txBody>
      </p:sp>
      <p:sp>
        <p:nvSpPr>
          <p:cNvPr id="381" name="Google Shape;381;g2f95e617128_0_286">
            <a:extLst>
              <a:ext uri="{FF2B5EF4-FFF2-40B4-BE49-F238E27FC236}">
                <a16:creationId xmlns:a16="http://schemas.microsoft.com/office/drawing/2014/main" id="{D7D607E6-46A3-41AF-BBC3-F79556E384B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61884" y="1163683"/>
            <a:ext cx="10026444" cy="2593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76250">
              <a:lnSpc>
                <a:spcPct val="150000"/>
              </a:lnSpc>
              <a:spcBef>
                <a:spcPts val="0"/>
              </a:spcBef>
              <a:buSzPts val="1500"/>
            </a:pPr>
            <a:r>
              <a:rPr lang="en-US" sz="1800" dirty="0">
                <a:latin typeface="Proxima Nova" panose="020B0604020202020204"/>
              </a:rPr>
              <a:t>5 former U.S. consular officers · 300,000+ visas adjudicated</a:t>
            </a:r>
          </a:p>
          <a:p>
            <a:pPr marL="476250">
              <a:lnSpc>
                <a:spcPct val="150000"/>
              </a:lnSpc>
              <a:spcBef>
                <a:spcPts val="0"/>
              </a:spcBef>
              <a:buSzPts val="1500"/>
            </a:pPr>
            <a:r>
              <a:rPr lang="en-US" sz="1800" b="0" dirty="0">
                <a:latin typeface="Proxima Nova" panose="020B0604020202020204"/>
              </a:rPr>
              <a:t>Visa interview preparation and consular processing guidance — including 221(g) diagnosis and response strategy</a:t>
            </a:r>
          </a:p>
          <a:p>
            <a:pPr marL="476250">
              <a:lnSpc>
                <a:spcPct val="150000"/>
              </a:lnSpc>
              <a:spcBef>
                <a:spcPts val="0"/>
              </a:spcBef>
              <a:buSzPts val="1500"/>
            </a:pPr>
            <a:r>
              <a:rPr lang="en-US" sz="1800" b="0" dirty="0">
                <a:latin typeface="Proxima Nova" panose="020B0604020202020204"/>
              </a:rPr>
              <a:t>We work with companies, law firms, individuals, and organizations of every kind — from incubators bringing founders to California for training or investment, to temples bringing priests for special events in the U.S.</a:t>
            </a:r>
          </a:p>
          <a:p>
            <a:pPr marL="476250">
              <a:lnSpc>
                <a:spcPct val="150000"/>
              </a:lnSpc>
              <a:spcBef>
                <a:spcPts val="0"/>
              </a:spcBef>
              <a:buSzPts val="1500"/>
            </a:pPr>
            <a:r>
              <a:rPr lang="en-US" sz="1800" dirty="0">
                <a:latin typeface="Proxima Nova" panose="020B0604020202020204"/>
              </a:rPr>
              <a:t>udetivisa.com — </a:t>
            </a:r>
            <a:r>
              <a:rPr lang="en-US" sz="1800" b="0" dirty="0">
                <a:latin typeface="Proxima Nova" panose="020B0604020202020204"/>
              </a:rPr>
              <a:t>book online in minutes, or contract with us directly</a:t>
            </a:r>
          </a:p>
        </p:txBody>
      </p:sp>
      <p:sp>
        <p:nvSpPr>
          <p:cNvPr id="382" name="Google Shape;382;g2f95e617128_0_286">
            <a:extLst>
              <a:ext uri="{FF2B5EF4-FFF2-40B4-BE49-F238E27FC236}">
                <a16:creationId xmlns:a16="http://schemas.microsoft.com/office/drawing/2014/main" id="{4BE60EAC-40E5-BBE9-8C0B-FF5036089A7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A5B63"/>
              </a:buClr>
              <a:buSzPts val="800"/>
              <a:buFont typeface="Arial"/>
              <a:buNone/>
              <a:tabLst/>
              <a:defRPr/>
            </a:pPr>
            <a:fld id="{00000000-1234-1234-1234-123412341234}" type="slidenum">
              <a:rPr kumimoji="0" lang="en-US" sz="800" b="1" i="0" u="none" strike="noStrike" kern="0" cap="none" spc="0" normalizeH="0" baseline="0" noProof="0">
                <a:ln>
                  <a:noFill/>
                </a:ln>
                <a:solidFill>
                  <a:srgbClr val="5A5B63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A5B63"/>
                </a:buClr>
                <a:buSzPts val="800"/>
                <a:buFont typeface="Arial"/>
                <a:buNone/>
                <a:tabLst/>
                <a:defRPr/>
              </a:pPr>
              <a:t>9</a:t>
            </a:fld>
            <a:endParaRPr kumimoji="0" sz="800" b="1" i="0" u="none" strike="noStrike" kern="0" cap="none" spc="0" normalizeH="0" baseline="0" noProof="0">
              <a:ln>
                <a:noFill/>
              </a:ln>
              <a:solidFill>
                <a:srgbClr val="5A5B63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3" name="Google Shape;383;g2f95e617128_0_286" descr="Icon&#10;&#10;Description automatically generated">
            <a:extLst>
              <a:ext uri="{FF2B5EF4-FFF2-40B4-BE49-F238E27FC236}">
                <a16:creationId xmlns:a16="http://schemas.microsoft.com/office/drawing/2014/main" id="{515D1BC4-BBA8-FDE0-8989-23E70487844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3577" y="384725"/>
            <a:ext cx="583778" cy="571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21DC312-16E5-0AB2-AE83-67842449BB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5145" y="4242815"/>
            <a:ext cx="2678517" cy="16071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277ACC3-6846-3A7F-9E61-158C97E7DB6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6830" b="7249"/>
          <a:stretch>
            <a:fillRect/>
          </a:stretch>
        </p:blipFill>
        <p:spPr>
          <a:xfrm>
            <a:off x="743577" y="4242815"/>
            <a:ext cx="6041568" cy="1889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559659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Slide">
  <a:themeElements>
    <a:clrScheme name="Meltzer Hellrung">
      <a:dk1>
        <a:srgbClr val="5A5B63"/>
      </a:dk1>
      <a:lt1>
        <a:srgbClr val="FFFFFF"/>
      </a:lt1>
      <a:dk2>
        <a:srgbClr val="000000"/>
      </a:dk2>
      <a:lt2>
        <a:srgbClr val="B1B2B6"/>
      </a:lt2>
      <a:accent1>
        <a:srgbClr val="DA7841"/>
      </a:accent1>
      <a:accent2>
        <a:srgbClr val="C59A2C"/>
      </a:accent2>
      <a:accent3>
        <a:srgbClr val="799861"/>
      </a:accent3>
      <a:accent4>
        <a:srgbClr val="487861"/>
      </a:accent4>
      <a:accent5>
        <a:srgbClr val="546587"/>
      </a:accent5>
      <a:accent6>
        <a:srgbClr val="936D44"/>
      </a:accent6>
      <a:hlink>
        <a:srgbClr val="DA7941"/>
      </a:hlink>
      <a:folHlink>
        <a:srgbClr val="595B64"/>
      </a:folHlink>
    </a:clrScheme>
    <a:fontScheme name="MH Font">
      <a:majorFont>
        <a:latin typeface="Proxima Nova"/>
        <a:ea typeface=""/>
        <a:cs typeface=""/>
      </a:majorFont>
      <a:minorFont>
        <a:latin typeface="Proxima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H March 2026 Webinar H-1B Alternatives " id="{93CE1245-EB1F-4985-A7D2-90F3DD5A958C}" vid="{EC414B1A-A217-4AE9-85B0-21820BC21A0A}"/>
    </a:ext>
  </a:extLst>
</a:theme>
</file>

<file path=ppt/theme/theme10.xml><?xml version="1.0" encoding="utf-8"?>
<a:theme xmlns:a="http://schemas.openxmlformats.org/drawingml/2006/main" name="6_Orange Divider">
  <a:themeElements>
    <a:clrScheme name="MH Blue">
      <a:dk1>
        <a:srgbClr val="5A5B63"/>
      </a:dk1>
      <a:lt1>
        <a:srgbClr val="FFFFFF"/>
      </a:lt1>
      <a:dk2>
        <a:srgbClr val="000000"/>
      </a:dk2>
      <a:lt2>
        <a:srgbClr val="B1B2B6"/>
      </a:lt2>
      <a:accent1>
        <a:srgbClr val="546587"/>
      </a:accent1>
      <a:accent2>
        <a:srgbClr val="C59A2C"/>
      </a:accent2>
      <a:accent3>
        <a:srgbClr val="799861"/>
      </a:accent3>
      <a:accent4>
        <a:srgbClr val="487861"/>
      </a:accent4>
      <a:accent5>
        <a:srgbClr val="546587"/>
      </a:accent5>
      <a:accent6>
        <a:srgbClr val="936D44"/>
      </a:accent6>
      <a:hlink>
        <a:srgbClr val="DA7941"/>
      </a:hlink>
      <a:folHlink>
        <a:srgbClr val="595B64"/>
      </a:folHlink>
    </a:clrScheme>
    <a:fontScheme name="MH Font">
      <a:majorFont>
        <a:latin typeface="Proxima Nova"/>
        <a:ea typeface=""/>
        <a:cs typeface=""/>
      </a:majorFont>
      <a:minorFont>
        <a:latin typeface="Proxima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H March 2026 Webinar H-1B Alternatives " id="{93CE1245-EB1F-4985-A7D2-90F3DD5A958C}" vid="{B9328AA5-1224-4B56-BA3A-2A36542F7B78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itle Slide">
  <a:themeElements>
    <a:clrScheme name="Meltzer Hellrung">
      <a:dk1>
        <a:srgbClr val="5A5B63"/>
      </a:dk1>
      <a:lt1>
        <a:srgbClr val="FFFFFF"/>
      </a:lt1>
      <a:dk2>
        <a:srgbClr val="000000"/>
      </a:dk2>
      <a:lt2>
        <a:srgbClr val="B1B2B6"/>
      </a:lt2>
      <a:accent1>
        <a:srgbClr val="DA7841"/>
      </a:accent1>
      <a:accent2>
        <a:srgbClr val="C59A2C"/>
      </a:accent2>
      <a:accent3>
        <a:srgbClr val="799861"/>
      </a:accent3>
      <a:accent4>
        <a:srgbClr val="487861"/>
      </a:accent4>
      <a:accent5>
        <a:srgbClr val="546587"/>
      </a:accent5>
      <a:accent6>
        <a:srgbClr val="936D44"/>
      </a:accent6>
      <a:hlink>
        <a:srgbClr val="DA7941"/>
      </a:hlink>
      <a:folHlink>
        <a:srgbClr val="595B64"/>
      </a:folHlink>
    </a:clrScheme>
    <a:fontScheme name="MH Font">
      <a:majorFont>
        <a:latin typeface="Proxima Nova"/>
        <a:ea typeface=""/>
        <a:cs typeface=""/>
      </a:majorFont>
      <a:minorFont>
        <a:latin typeface="Proxima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H March 2026 Webinar H-1B Alternatives " id="{93CE1245-EB1F-4985-A7D2-90F3DD5A958C}" vid="{8EE18FA8-9E13-45FC-93EA-EFA2CC610C5B}"/>
    </a:ext>
  </a:extLst>
</a:theme>
</file>

<file path=ppt/theme/theme3.xml><?xml version="1.0" encoding="utf-8"?>
<a:theme xmlns:a="http://schemas.openxmlformats.org/drawingml/2006/main" name="6_Content Slide with Watermark">
  <a:themeElements>
    <a:clrScheme name="Meltzer Hellrung">
      <a:dk1>
        <a:srgbClr val="5A5B63"/>
      </a:dk1>
      <a:lt1>
        <a:srgbClr val="FFFFFF"/>
      </a:lt1>
      <a:dk2>
        <a:srgbClr val="000000"/>
      </a:dk2>
      <a:lt2>
        <a:srgbClr val="B1B2B6"/>
      </a:lt2>
      <a:accent1>
        <a:srgbClr val="DA7841"/>
      </a:accent1>
      <a:accent2>
        <a:srgbClr val="C59A2C"/>
      </a:accent2>
      <a:accent3>
        <a:srgbClr val="799861"/>
      </a:accent3>
      <a:accent4>
        <a:srgbClr val="487861"/>
      </a:accent4>
      <a:accent5>
        <a:srgbClr val="546587"/>
      </a:accent5>
      <a:accent6>
        <a:srgbClr val="936D44"/>
      </a:accent6>
      <a:hlink>
        <a:srgbClr val="DA7941"/>
      </a:hlink>
      <a:folHlink>
        <a:srgbClr val="595B64"/>
      </a:folHlink>
    </a:clrScheme>
    <a:fontScheme name="MH Font">
      <a:majorFont>
        <a:latin typeface="Proxima Nova"/>
        <a:ea typeface=""/>
        <a:cs typeface=""/>
      </a:majorFont>
      <a:minorFont>
        <a:latin typeface="Proxima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H March 2026 Webinar H-1B Alternatives " id="{93CE1245-EB1F-4985-A7D2-90F3DD5A958C}" vid="{737B6486-4324-4B28-B813-457F6DA4D170}"/>
    </a:ext>
  </a:extLst>
</a:theme>
</file>

<file path=ppt/theme/theme4.xml><?xml version="1.0" encoding="utf-8"?>
<a:theme xmlns:a="http://schemas.openxmlformats.org/drawingml/2006/main" name="7_Content Slide with Watermark">
  <a:themeElements>
    <a:clrScheme name="Meltzer Hellrung">
      <a:dk1>
        <a:srgbClr val="5A5B63"/>
      </a:dk1>
      <a:lt1>
        <a:srgbClr val="FFFFFF"/>
      </a:lt1>
      <a:dk2>
        <a:srgbClr val="000000"/>
      </a:dk2>
      <a:lt2>
        <a:srgbClr val="B1B2B6"/>
      </a:lt2>
      <a:accent1>
        <a:srgbClr val="DA7841"/>
      </a:accent1>
      <a:accent2>
        <a:srgbClr val="C59A2C"/>
      </a:accent2>
      <a:accent3>
        <a:srgbClr val="799861"/>
      </a:accent3>
      <a:accent4>
        <a:srgbClr val="487861"/>
      </a:accent4>
      <a:accent5>
        <a:srgbClr val="546587"/>
      </a:accent5>
      <a:accent6>
        <a:srgbClr val="936D44"/>
      </a:accent6>
      <a:hlink>
        <a:srgbClr val="DA7941"/>
      </a:hlink>
      <a:folHlink>
        <a:srgbClr val="595B6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rnational Travel Guidance for Foreign Nationals 5-28-25 (1)" id="{A876D7C3-B16A-4A4C-A5BE-3248AA536A7A}" vid="{C065C664-827F-4C5F-BBD7-8EBB1E0DD696}"/>
    </a:ext>
  </a:extLst>
</a:theme>
</file>

<file path=ppt/theme/theme5.xml><?xml version="1.0" encoding="utf-8"?>
<a:theme xmlns:a="http://schemas.openxmlformats.org/drawingml/2006/main" name="Plain Layou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Dark Grey Divider">
  <a:themeElements>
    <a:clrScheme name="Meltzer Hellrung">
      <a:dk1>
        <a:srgbClr val="5A5B63"/>
      </a:dk1>
      <a:lt1>
        <a:srgbClr val="FFFFFF"/>
      </a:lt1>
      <a:dk2>
        <a:srgbClr val="000000"/>
      </a:dk2>
      <a:lt2>
        <a:srgbClr val="B1B2B6"/>
      </a:lt2>
      <a:accent1>
        <a:srgbClr val="DA7841"/>
      </a:accent1>
      <a:accent2>
        <a:srgbClr val="C59A2C"/>
      </a:accent2>
      <a:accent3>
        <a:srgbClr val="799861"/>
      </a:accent3>
      <a:accent4>
        <a:srgbClr val="487861"/>
      </a:accent4>
      <a:accent5>
        <a:srgbClr val="546587"/>
      </a:accent5>
      <a:accent6>
        <a:srgbClr val="936D44"/>
      </a:accent6>
      <a:hlink>
        <a:srgbClr val="DA7941"/>
      </a:hlink>
      <a:folHlink>
        <a:srgbClr val="595B6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rnational Travel Guidance for Foreign Nationals 5-28-25 (1)" id="{A876D7C3-B16A-4A4C-A5BE-3248AA536A7A}" vid="{8A2506A1-2AB5-4E76-8415-3F0EA83F12BA}"/>
    </a:ext>
  </a:extLst>
</a:theme>
</file>

<file path=ppt/theme/theme7.xml><?xml version="1.0" encoding="utf-8"?>
<a:theme xmlns:a="http://schemas.openxmlformats.org/drawingml/2006/main" name="1_Orange Divider">
  <a:themeElements>
    <a:clrScheme name="Meltzer Hellrung">
      <a:dk1>
        <a:srgbClr val="5A5B63"/>
      </a:dk1>
      <a:lt1>
        <a:srgbClr val="FFFFFF"/>
      </a:lt1>
      <a:dk2>
        <a:srgbClr val="000000"/>
      </a:dk2>
      <a:lt2>
        <a:srgbClr val="B1B2B6"/>
      </a:lt2>
      <a:accent1>
        <a:srgbClr val="DA7841"/>
      </a:accent1>
      <a:accent2>
        <a:srgbClr val="C59A2C"/>
      </a:accent2>
      <a:accent3>
        <a:srgbClr val="799861"/>
      </a:accent3>
      <a:accent4>
        <a:srgbClr val="487861"/>
      </a:accent4>
      <a:accent5>
        <a:srgbClr val="546587"/>
      </a:accent5>
      <a:accent6>
        <a:srgbClr val="936D44"/>
      </a:accent6>
      <a:hlink>
        <a:srgbClr val="DA7941"/>
      </a:hlink>
      <a:folHlink>
        <a:srgbClr val="595B64"/>
      </a:folHlink>
    </a:clrScheme>
    <a:fontScheme name="MH Font">
      <a:majorFont>
        <a:latin typeface="Proxima Nova"/>
        <a:ea typeface=""/>
        <a:cs typeface=""/>
      </a:majorFont>
      <a:minorFont>
        <a:latin typeface="Proxima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H March 2026 Webinar H-1B Alternatives " id="{93CE1245-EB1F-4985-A7D2-90F3DD5A958C}" vid="{CC81763A-DE47-47D0-8916-C73BAA7D941A}"/>
    </a:ext>
  </a:extLst>
</a:theme>
</file>

<file path=ppt/theme/theme8.xml><?xml version="1.0" encoding="utf-8"?>
<a:theme xmlns:a="http://schemas.openxmlformats.org/drawingml/2006/main" name="2_Orange Divider">
  <a:themeElements>
    <a:clrScheme name="Custom 1">
      <a:dk1>
        <a:srgbClr val="5A5B63"/>
      </a:dk1>
      <a:lt1>
        <a:srgbClr val="FFFFFF"/>
      </a:lt1>
      <a:dk2>
        <a:srgbClr val="000000"/>
      </a:dk2>
      <a:lt2>
        <a:srgbClr val="B1B2B6"/>
      </a:lt2>
      <a:accent1>
        <a:srgbClr val="799861"/>
      </a:accent1>
      <a:accent2>
        <a:srgbClr val="C59A2C"/>
      </a:accent2>
      <a:accent3>
        <a:srgbClr val="799861"/>
      </a:accent3>
      <a:accent4>
        <a:srgbClr val="487861"/>
      </a:accent4>
      <a:accent5>
        <a:srgbClr val="546587"/>
      </a:accent5>
      <a:accent6>
        <a:srgbClr val="936D44"/>
      </a:accent6>
      <a:hlink>
        <a:srgbClr val="DA7941"/>
      </a:hlink>
      <a:folHlink>
        <a:srgbClr val="595B64"/>
      </a:folHlink>
    </a:clrScheme>
    <a:fontScheme name="MH Font">
      <a:majorFont>
        <a:latin typeface="Proxima Nova"/>
        <a:ea typeface=""/>
        <a:cs typeface=""/>
      </a:majorFont>
      <a:minorFont>
        <a:latin typeface="Proxima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H March 2026 Webinar H-1B Alternatives " id="{93CE1245-EB1F-4985-A7D2-90F3DD5A958C}" vid="{CD61F3BE-4F48-4FCF-9283-D5C14669FE4A}"/>
    </a:ext>
  </a:extLst>
</a:theme>
</file>

<file path=ppt/theme/theme9.xml><?xml version="1.0" encoding="utf-8"?>
<a:theme xmlns:a="http://schemas.openxmlformats.org/drawingml/2006/main" name="3_Orange Divider">
  <a:themeElements>
    <a:clrScheme name="Custom 2">
      <a:dk1>
        <a:srgbClr val="5A5B63"/>
      </a:dk1>
      <a:lt1>
        <a:srgbClr val="FFFFFF"/>
      </a:lt1>
      <a:dk2>
        <a:srgbClr val="000000"/>
      </a:dk2>
      <a:lt2>
        <a:srgbClr val="B1B2B6"/>
      </a:lt2>
      <a:accent1>
        <a:srgbClr val="C59A2C"/>
      </a:accent1>
      <a:accent2>
        <a:srgbClr val="C59A2C"/>
      </a:accent2>
      <a:accent3>
        <a:srgbClr val="799861"/>
      </a:accent3>
      <a:accent4>
        <a:srgbClr val="487861"/>
      </a:accent4>
      <a:accent5>
        <a:srgbClr val="546587"/>
      </a:accent5>
      <a:accent6>
        <a:srgbClr val="936D44"/>
      </a:accent6>
      <a:hlink>
        <a:srgbClr val="DA7941"/>
      </a:hlink>
      <a:folHlink>
        <a:srgbClr val="595B64"/>
      </a:folHlink>
    </a:clrScheme>
    <a:fontScheme name="MH Font">
      <a:majorFont>
        <a:latin typeface="Proxima Nova"/>
        <a:ea typeface=""/>
        <a:cs typeface=""/>
      </a:majorFont>
      <a:minorFont>
        <a:latin typeface="Proxima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H March 2026 Webinar H-1B Alternatives " id="{93CE1245-EB1F-4985-A7D2-90F3DD5A958C}" vid="{44184F38-95B5-4EE2-936E-74906EB1742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D5E16B68E32740BEBB95D1C0B76D90" ma:contentTypeVersion="1" ma:contentTypeDescription="Create a new document." ma:contentTypeScope="" ma:versionID="6a54b74c203ec21df7557048b5f1229d">
  <xsd:schema xmlns:xsd="http://www.w3.org/2001/XMLSchema" xmlns:xs="http://www.w3.org/2001/XMLSchema" xmlns:p="http://schemas.microsoft.com/office/2006/metadata/properties" xmlns:ns3="1dba74e6-5e25-4f6b-bb93-bc8440d4b532" targetNamespace="http://schemas.microsoft.com/office/2006/metadata/properties" ma:root="true" ma:fieldsID="4fd198f02ab3de9e73a4c08b5c83bc31" ns3:_="">
    <xsd:import namespace="1dba74e6-5e25-4f6b-bb93-bc8440d4b532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ba74e6-5e25-4f6b-bb93-bc8440d4b532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B9BD3C5-1595-48BE-91BF-19A33C16AA6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6580220-5B7E-4086-A92B-0CF67193AA57}">
  <ds:schemaRefs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purl.org/dc/terms/"/>
    <ds:schemaRef ds:uri="http://www.w3.org/XML/1998/namespace"/>
    <ds:schemaRef ds:uri="http://purl.org/dc/elements/1.1/"/>
    <ds:schemaRef ds:uri="1dba74e6-5e25-4f6b-bb93-bc8440d4b532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2804D3C6-1DB1-4625-869A-D042D4172F2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ba74e6-5e25-4f6b-bb93-bc8440d4b53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7753</TotalTime>
  <Words>3315</Words>
  <Application>Microsoft Office PowerPoint</Application>
  <PresentationFormat>Widescreen</PresentationFormat>
  <Paragraphs>364</Paragraphs>
  <Slides>45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45</vt:i4>
      </vt:variant>
    </vt:vector>
  </HeadingPairs>
  <TitlesOfParts>
    <vt:vector size="59" baseType="lpstr">
      <vt:lpstr>Proxima Nova</vt:lpstr>
      <vt:lpstr>Arial</vt:lpstr>
      <vt:lpstr>Wingdings</vt:lpstr>
      <vt:lpstr>Calibri</vt:lpstr>
      <vt:lpstr>Title Slide</vt:lpstr>
      <vt:lpstr>1_Title Slide</vt:lpstr>
      <vt:lpstr>6_Content Slide with Watermark</vt:lpstr>
      <vt:lpstr>7_Content Slide with Watermark</vt:lpstr>
      <vt:lpstr>Plain Layout</vt:lpstr>
      <vt:lpstr>2_Dark Grey Divider</vt:lpstr>
      <vt:lpstr>1_Orange Divider</vt:lpstr>
      <vt:lpstr>2_Orange Divider</vt:lpstr>
      <vt:lpstr>3_Orange Divider</vt:lpstr>
      <vt:lpstr>6_Orange Divider</vt:lpstr>
      <vt:lpstr>PowerPoint Presentation</vt:lpstr>
      <vt:lpstr>PowerPoint Presentation</vt:lpstr>
      <vt:lpstr>INTRODUCTION</vt:lpstr>
      <vt:lpstr>INTRODUCTION</vt:lpstr>
      <vt:lpstr>PowerPoint Presentation</vt:lpstr>
      <vt:lpstr>VOYAGER®</vt:lpstr>
      <vt:lpstr>PRESENTERS</vt:lpstr>
      <vt:lpstr>PRESENTERS</vt:lpstr>
      <vt:lpstr>ABOUT UDETI</vt:lpstr>
      <vt:lpstr>AGENDA</vt:lpstr>
      <vt:lpstr>AGENDA</vt:lpstr>
      <vt:lpstr>LEGAL UPDATES</vt:lpstr>
      <vt:lpstr>DOJ SETTLEMENT WITH OPENAI</vt:lpstr>
      <vt:lpstr>IER RECOMMENDED EMPLOYER BEST PRACTICES</vt:lpstr>
      <vt:lpstr>DHS PUBLISHES MANDATORY E-FILING RULE</vt:lpstr>
      <vt:lpstr>THE PLAINTIFFS' ARGUMENTS</vt:lpstr>
      <vt:lpstr>DHS PROPOSES $103,265 FEE ON H-1B CAP-SUBJECT PETITIONS</vt:lpstr>
      <vt:lpstr>DHS PROPOSES $103,265 FEE ON H-1B CAP-SUBJECT PETITIONS</vt:lpstr>
      <vt:lpstr>DOMESTIC TRAVEL CONCERNS </vt:lpstr>
      <vt:lpstr>DOMESTIC TRAVEL CONCERNS</vt:lpstr>
      <vt:lpstr>CURRENT TRENDS IN CONSULAR PROCESSING </vt:lpstr>
      <vt:lpstr>CURRENT TRENDS IN CONSULAR PROCESSING</vt:lpstr>
      <vt:lpstr>MECHANICS OF SETTING UP AN APPOINTMENT </vt:lpstr>
      <vt:lpstr>MECHANICS OF SETTING UP AN APPOINTMENT</vt:lpstr>
      <vt:lpstr>BEHIND THE CONSULATE WINDOW</vt:lpstr>
      <vt:lpstr>BECOMING THE PERSON BEHIND THE WINDOW</vt:lpstr>
      <vt:lpstr>THE FIRST WEEKS AT THE WINDOW</vt:lpstr>
      <vt:lpstr>THE RULES BEHIND THE QUESTIONS</vt:lpstr>
      <vt:lpstr>WHAT THE OFFICER SEES BEFORE THE FIRST QUESTION</vt:lpstr>
      <vt:lpstr>WHAT OFFICERS LISTEN FOR</vt:lpstr>
      <vt:lpstr>STORY 1: THE APPROVED H-1B THAT STILL HAS TO MAKE SENSE</vt:lpstr>
      <vt:lpstr>STORY 1: WHAT CONCERNS THE OFFICER</vt:lpstr>
      <vt:lpstr> STORY 2: "I'M GOING FOR CLIENT MEETINGS"</vt:lpstr>
      <vt:lpstr>TWO GATES, IN ORDER</vt:lpstr>
      <vt:lpstr>WHAT A B-1 ACTUALLY ALLOWS</vt:lpstr>
      <vt:lpstr>SAME TRIP, TWO TRAVELERS</vt:lpstr>
      <vt:lpstr>STORY 3: THE 221(G) — REFUSED, BUT NOT OVER</vt:lpstr>
      <vt:lpstr>WHERE THE CASE ACTUALLY GOES</vt:lpstr>
      <vt:lpstr>GETTING THE CASE UNSTUCK</vt:lpstr>
      <vt:lpstr>A 221(G) IS AN OPPORTUNITY — IF YOU TREAT IT LIKE ONE</vt:lpstr>
      <vt:lpstr>THE BIGGER PICTURE: CHAIN OF COMMAND AND CLIMATE</vt:lpstr>
      <vt:lpstr>QUICK HITS: L, O, DEPENDENTS, AND COMPLEX CASES</vt:lpstr>
      <vt:lpstr>MAKE THE CASE MAKE SENSE</vt:lpstr>
      <vt:lpstr>PowerPoint Presentation</vt:lpstr>
      <vt:lpstr>     QUESTIONS?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Lynda Van Duerm</dc:creator>
  <cp:lastModifiedBy>Yaliani Perez Duarte</cp:lastModifiedBy>
  <cp:revision>24</cp:revision>
  <dcterms:created xsi:type="dcterms:W3CDTF">2022-04-11T20:07:09Z</dcterms:created>
  <dcterms:modified xsi:type="dcterms:W3CDTF">2026-08-26T16:04:48Z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0x010100B9D5E16B68E32740BEBB95D1C0B76D90</vt:lpwstr>
  </property>
</Properties>
</file>