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slideLayouts/slideLayout8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75" r:id="rId2"/>
    <p:sldMasterId id="2147483757" r:id="rId3"/>
    <p:sldMasterId id="2147483707" r:id="rId4"/>
    <p:sldMasterId id="2147483714" r:id="rId5"/>
    <p:sldMasterId id="2147483719" r:id="rId6"/>
    <p:sldMasterId id="2147483724" r:id="rId7"/>
    <p:sldMasterId id="2147483734" r:id="rId8"/>
    <p:sldMasterId id="2147483653" r:id="rId9"/>
    <p:sldMasterId id="2147483787" r:id="rId10"/>
    <p:sldMasterId id="2147483795" r:id="rId11"/>
    <p:sldMasterId id="2147483803" r:id="rId12"/>
  </p:sldMasterIdLst>
  <p:notesMasterIdLst>
    <p:notesMasterId r:id="rId58"/>
  </p:notesMasterIdLst>
  <p:handoutMasterIdLst>
    <p:handoutMasterId r:id="rId59"/>
  </p:handoutMasterIdLst>
  <p:sldIdLst>
    <p:sldId id="468" r:id="rId13"/>
    <p:sldId id="464" r:id="rId14"/>
    <p:sldId id="462" r:id="rId15"/>
    <p:sldId id="465" r:id="rId16"/>
    <p:sldId id="466" r:id="rId17"/>
    <p:sldId id="469" r:id="rId18"/>
    <p:sldId id="470" r:id="rId19"/>
    <p:sldId id="449" r:id="rId20"/>
    <p:sldId id="287" r:id="rId21"/>
    <p:sldId id="303" r:id="rId22"/>
    <p:sldId id="452" r:id="rId23"/>
    <p:sldId id="344" r:id="rId24"/>
    <p:sldId id="265" r:id="rId25"/>
    <p:sldId id="422" r:id="rId26"/>
    <p:sldId id="414" r:id="rId27"/>
    <p:sldId id="425" r:id="rId28"/>
    <p:sldId id="477" r:id="rId29"/>
    <p:sldId id="413" r:id="rId30"/>
    <p:sldId id="476" r:id="rId31"/>
    <p:sldId id="487" r:id="rId32"/>
    <p:sldId id="478" r:id="rId33"/>
    <p:sldId id="488" r:id="rId34"/>
    <p:sldId id="416" r:id="rId35"/>
    <p:sldId id="432" r:id="rId36"/>
    <p:sldId id="415" r:id="rId37"/>
    <p:sldId id="429" r:id="rId38"/>
    <p:sldId id="489" r:id="rId39"/>
    <p:sldId id="479" r:id="rId40"/>
    <p:sldId id="480" r:id="rId41"/>
    <p:sldId id="481" r:id="rId42"/>
    <p:sldId id="482" r:id="rId43"/>
    <p:sldId id="483" r:id="rId44"/>
    <p:sldId id="485" r:id="rId45"/>
    <p:sldId id="486" r:id="rId46"/>
    <p:sldId id="484" r:id="rId47"/>
    <p:sldId id="277" r:id="rId48"/>
    <p:sldId id="278" r:id="rId49"/>
    <p:sldId id="260" r:id="rId50"/>
    <p:sldId id="261" r:id="rId51"/>
    <p:sldId id="490" r:id="rId52"/>
    <p:sldId id="262" r:id="rId53"/>
    <p:sldId id="264" r:id="rId54"/>
    <p:sldId id="280" r:id="rId55"/>
    <p:sldId id="453" r:id="rId56"/>
    <p:sldId id="375" r:id="rId57"/>
  </p:sldIdLst>
  <p:sldSz cx="12192000" cy="6858000"/>
  <p:notesSz cx="6858000" cy="9144000"/>
  <p:embeddedFontLst>
    <p:embeddedFont>
      <p:font typeface="Georgia" panose="02040502050405020303" pitchFamily="18" charset="0"/>
      <p:regular r:id="rId60"/>
      <p:bold r:id="rId61"/>
      <p:italic r:id="rId62"/>
      <p:boldItalic r:id="rId63"/>
    </p:embeddedFont>
    <p:embeddedFont>
      <p:font typeface="Proxima Nova" panose="020B060402020202020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iTq0auFNygpsscMhYp8BplciXQc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F4E385-6023-D2A9-4A91-6791275E82C1}" name="Michael Turansick" initials="MT" userId="S::mturansick@MeltzerHellrung.onmicrosoft.com::4ef658fb-6709-428c-b9a8-0dc424e8e5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8B2D7-E9EA-4068-B002-4300C81E2BC9}" v="1" dt="2026-07-22T11:40:14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77" autoAdjust="0"/>
  </p:normalViewPr>
  <p:slideViewPr>
    <p:cSldViewPr snapToGrid="0">
      <p:cViewPr varScale="1">
        <p:scale>
          <a:sx n="64" d="100"/>
          <a:sy n="64" d="100"/>
        </p:scale>
        <p:origin x="741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612"/>
    </p:cViewPr>
  </p:sorter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2.fntdata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font" Target="fonts/font5.fntdata"/><Relationship Id="rId69" Type="http://customschemas.google.com/relationships/presentationmetadata" Target="meta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font" Target="fonts/font3.fntdata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microsoft.com/office/2018/10/relationships/authors" Target="authors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Glen" userId="3cfa858405245532" providerId="LiveId" clId="{6F79EE86-619A-495C-BBF8-6C40EE80822E}"/>
    <pc:docChg chg="modSld">
      <pc:chgData name="Rob Glen" userId="3cfa858405245532" providerId="LiveId" clId="{6F79EE86-619A-495C-BBF8-6C40EE80822E}" dt="2026-07-22T11:40:47.760" v="165" actId="207"/>
      <pc:docMkLst>
        <pc:docMk/>
      </pc:docMkLst>
      <pc:sldChg chg="modSp mod">
        <pc:chgData name="Rob Glen" userId="3cfa858405245532" providerId="LiveId" clId="{6F79EE86-619A-495C-BBF8-6C40EE80822E}" dt="2026-07-21T19:10:35.736" v="66" actId="1076"/>
        <pc:sldMkLst>
          <pc:docMk/>
          <pc:sldMk cId="0" sldId="260"/>
        </pc:sldMkLst>
        <pc:spChg chg="mod">
          <ac:chgData name="Rob Glen" userId="3cfa858405245532" providerId="LiveId" clId="{6F79EE86-619A-495C-BBF8-6C40EE80822E}" dt="2026-07-21T19:10:15.679" v="62" actId="14100"/>
          <ac:spMkLst>
            <pc:docMk/>
            <pc:sldMk cId="0" sldId="260"/>
            <ac:spMk id="19" creationId="{00000000-0000-0000-0000-000000000000}"/>
          </ac:spMkLst>
        </pc:spChg>
        <pc:spChg chg="mod">
          <ac:chgData name="Rob Glen" userId="3cfa858405245532" providerId="LiveId" clId="{6F79EE86-619A-495C-BBF8-6C40EE80822E}" dt="2026-07-21T19:10:30.757" v="65" actId="14100"/>
          <ac:spMkLst>
            <pc:docMk/>
            <pc:sldMk cId="0" sldId="260"/>
            <ac:spMk id="24" creationId="{00000000-0000-0000-0000-000000000000}"/>
          </ac:spMkLst>
        </pc:spChg>
        <pc:spChg chg="mod">
          <ac:chgData name="Rob Glen" userId="3cfa858405245532" providerId="LiveId" clId="{6F79EE86-619A-495C-BBF8-6C40EE80822E}" dt="2026-07-21T19:10:35.736" v="66" actId="1076"/>
          <ac:spMkLst>
            <pc:docMk/>
            <pc:sldMk cId="0" sldId="260"/>
            <ac:spMk id="25" creationId="{00000000-0000-0000-0000-000000000000}"/>
          </ac:spMkLst>
        </pc:spChg>
      </pc:sldChg>
      <pc:sldChg chg="modSp mod">
        <pc:chgData name="Rob Glen" userId="3cfa858405245532" providerId="LiveId" clId="{6F79EE86-619A-495C-BBF8-6C40EE80822E}" dt="2026-07-21T19:13:25.800" v="88" actId="1076"/>
        <pc:sldMkLst>
          <pc:docMk/>
          <pc:sldMk cId="0" sldId="262"/>
        </pc:sldMkLst>
        <pc:spChg chg="mod">
          <ac:chgData name="Rob Glen" userId="3cfa858405245532" providerId="LiveId" clId="{6F79EE86-619A-495C-BBF8-6C40EE80822E}" dt="2026-07-21T19:12:41.625" v="77" actId="14100"/>
          <ac:spMkLst>
            <pc:docMk/>
            <pc:sldMk cId="0" sldId="262"/>
            <ac:spMk id="5" creationId="{00000000-0000-0000-0000-000000000000}"/>
          </ac:spMkLst>
        </pc:spChg>
        <pc:spChg chg="mod">
          <ac:chgData name="Rob Glen" userId="3cfa858405245532" providerId="LiveId" clId="{6F79EE86-619A-495C-BBF8-6C40EE80822E}" dt="2026-07-21T19:11:56.957" v="70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Rob Glen" userId="3cfa858405245532" providerId="LiveId" clId="{6F79EE86-619A-495C-BBF8-6C40EE80822E}" dt="2026-07-21T19:13:25.800" v="88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Rob Glen" userId="3cfa858405245532" providerId="LiveId" clId="{6F79EE86-619A-495C-BBF8-6C40EE80822E}" dt="2026-07-21T19:12:45.776" v="78" actId="14100"/>
          <ac:spMkLst>
            <pc:docMk/>
            <pc:sldMk cId="0" sldId="262"/>
            <ac:spMk id="12" creationId="{00000000-0000-0000-0000-000000000000}"/>
          </ac:spMkLst>
        </pc:spChg>
        <pc:spChg chg="mod">
          <ac:chgData name="Rob Glen" userId="3cfa858405245532" providerId="LiveId" clId="{6F79EE86-619A-495C-BBF8-6C40EE80822E}" dt="2026-07-21T19:12:01.758" v="71" actId="1076"/>
          <ac:spMkLst>
            <pc:docMk/>
            <pc:sldMk cId="0" sldId="262"/>
            <ac:spMk id="15" creationId="{00000000-0000-0000-0000-000000000000}"/>
          </ac:spMkLst>
        </pc:spChg>
        <pc:spChg chg="mod">
          <ac:chgData name="Rob Glen" userId="3cfa858405245532" providerId="LiveId" clId="{6F79EE86-619A-495C-BBF8-6C40EE80822E}" dt="2026-07-21T19:13:01.052" v="81" actId="14100"/>
          <ac:spMkLst>
            <pc:docMk/>
            <pc:sldMk cId="0" sldId="262"/>
            <ac:spMk id="18" creationId="{00000000-0000-0000-0000-000000000000}"/>
          </ac:spMkLst>
        </pc:spChg>
        <pc:spChg chg="mod">
          <ac:chgData name="Rob Glen" userId="3cfa858405245532" providerId="LiveId" clId="{6F79EE86-619A-495C-BBF8-6C40EE80822E}" dt="2026-07-21T19:12:49.863" v="79" actId="14100"/>
          <ac:spMkLst>
            <pc:docMk/>
            <pc:sldMk cId="0" sldId="262"/>
            <ac:spMk id="19" creationId="{00000000-0000-0000-0000-000000000000}"/>
          </ac:spMkLst>
        </pc:spChg>
        <pc:spChg chg="mod">
          <ac:chgData name="Rob Glen" userId="3cfa858405245532" providerId="LiveId" clId="{6F79EE86-619A-495C-BBF8-6C40EE80822E}" dt="2026-07-21T19:12:05.219" v="72" actId="1076"/>
          <ac:spMkLst>
            <pc:docMk/>
            <pc:sldMk cId="0" sldId="262"/>
            <ac:spMk id="22" creationId="{00000000-0000-0000-0000-000000000000}"/>
          </ac:spMkLst>
        </pc:spChg>
        <pc:spChg chg="mod">
          <ac:chgData name="Rob Glen" userId="3cfa858405245532" providerId="LiveId" clId="{6F79EE86-619A-495C-BBF8-6C40EE80822E}" dt="2026-07-21T19:13:12.872" v="85" actId="1076"/>
          <ac:spMkLst>
            <pc:docMk/>
            <pc:sldMk cId="0" sldId="262"/>
            <ac:spMk id="25" creationId="{00000000-0000-0000-0000-000000000000}"/>
          </ac:spMkLst>
        </pc:spChg>
        <pc:picChg chg="mod">
          <ac:chgData name="Rob Glen" userId="3cfa858405245532" providerId="LiveId" clId="{6F79EE86-619A-495C-BBF8-6C40EE80822E}" dt="2026-07-21T19:11:44.470" v="67" actId="14100"/>
          <ac:picMkLst>
            <pc:docMk/>
            <pc:sldMk cId="0" sldId="262"/>
            <ac:picMk id="7" creationId="{00000000-0000-0000-0000-000000000000}"/>
          </ac:picMkLst>
        </pc:picChg>
        <pc:picChg chg="mod">
          <ac:chgData name="Rob Glen" userId="3cfa858405245532" providerId="LiveId" clId="{6F79EE86-619A-495C-BBF8-6C40EE80822E}" dt="2026-07-21T19:11:47.703" v="68" actId="14100"/>
          <ac:picMkLst>
            <pc:docMk/>
            <pc:sldMk cId="0" sldId="262"/>
            <ac:picMk id="14" creationId="{00000000-0000-0000-0000-000000000000}"/>
          </ac:picMkLst>
        </pc:picChg>
        <pc:picChg chg="mod">
          <ac:chgData name="Rob Glen" userId="3cfa858405245532" providerId="LiveId" clId="{6F79EE86-619A-495C-BBF8-6C40EE80822E}" dt="2026-07-21T19:11:51.165" v="69" actId="14100"/>
          <ac:picMkLst>
            <pc:docMk/>
            <pc:sldMk cId="0" sldId="262"/>
            <ac:picMk id="21" creationId="{00000000-0000-0000-0000-000000000000}"/>
          </ac:picMkLst>
        </pc:picChg>
      </pc:sldChg>
      <pc:sldChg chg="addSp modSp mod">
        <pc:chgData name="Rob Glen" userId="3cfa858405245532" providerId="LiveId" clId="{6F79EE86-619A-495C-BBF8-6C40EE80822E}" dt="2026-07-21T19:14:52.548" v="97" actId="1076"/>
        <pc:sldMkLst>
          <pc:docMk/>
          <pc:sldMk cId="0" sldId="264"/>
        </pc:sldMkLst>
        <pc:spChg chg="mod">
          <ac:chgData name="Rob Glen" userId="3cfa858405245532" providerId="LiveId" clId="{6F79EE86-619A-495C-BBF8-6C40EE80822E}" dt="2026-07-21T19:13:44.988" v="89" actId="2710"/>
          <ac:spMkLst>
            <pc:docMk/>
            <pc:sldMk cId="0" sldId="264"/>
            <ac:spMk id="4" creationId="{00000000-0000-0000-0000-000000000000}"/>
          </ac:spMkLst>
        </pc:spChg>
        <pc:spChg chg="mod">
          <ac:chgData name="Rob Glen" userId="3cfa858405245532" providerId="LiveId" clId="{6F79EE86-619A-495C-BBF8-6C40EE80822E}" dt="2026-07-21T19:14:30.994" v="95" actId="1076"/>
          <ac:spMkLst>
            <pc:docMk/>
            <pc:sldMk cId="0" sldId="264"/>
            <ac:spMk id="9" creationId="{00000000-0000-0000-0000-000000000000}"/>
          </ac:spMkLst>
        </pc:spChg>
        <pc:spChg chg="mod">
          <ac:chgData name="Rob Glen" userId="3cfa858405245532" providerId="LiveId" clId="{6F79EE86-619A-495C-BBF8-6C40EE80822E}" dt="2026-07-21T19:13:57.052" v="90" actId="2710"/>
          <ac:spMkLst>
            <pc:docMk/>
            <pc:sldMk cId="0" sldId="264"/>
            <ac:spMk id="14" creationId="{00000000-0000-0000-0000-000000000000}"/>
          </ac:spMkLst>
        </pc:spChg>
        <pc:spChg chg="mod">
          <ac:chgData name="Rob Glen" userId="3cfa858405245532" providerId="LiveId" clId="{6F79EE86-619A-495C-BBF8-6C40EE80822E}" dt="2026-07-21T19:14:11.154" v="92" actId="2710"/>
          <ac:spMkLst>
            <pc:docMk/>
            <pc:sldMk cId="0" sldId="264"/>
            <ac:spMk id="19" creationId="{00000000-0000-0000-0000-000000000000}"/>
          </ac:spMkLst>
        </pc:spChg>
        <pc:spChg chg="mod">
          <ac:chgData name="Rob Glen" userId="3cfa858405245532" providerId="LiveId" clId="{6F79EE86-619A-495C-BBF8-6C40EE80822E}" dt="2026-07-21T19:14:04.386" v="91" actId="2710"/>
          <ac:spMkLst>
            <pc:docMk/>
            <pc:sldMk cId="0" sldId="264"/>
            <ac:spMk id="24" creationId="{00000000-0000-0000-0000-000000000000}"/>
          </ac:spMkLst>
        </pc:spChg>
        <pc:picChg chg="add mod">
          <ac:chgData name="Rob Glen" userId="3cfa858405245532" providerId="LiveId" clId="{6F79EE86-619A-495C-BBF8-6C40EE80822E}" dt="2026-07-21T19:14:52.548" v="97" actId="1076"/>
          <ac:picMkLst>
            <pc:docMk/>
            <pc:sldMk cId="0" sldId="264"/>
            <ac:picMk id="28" creationId="{DE81A0C7-25F3-8304-2BD2-96D717BF3C84}"/>
          </ac:picMkLst>
        </pc:picChg>
      </pc:sldChg>
      <pc:sldChg chg="modSp mod">
        <pc:chgData name="Rob Glen" userId="3cfa858405245532" providerId="LiveId" clId="{6F79EE86-619A-495C-BBF8-6C40EE80822E}" dt="2026-07-21T19:08:41.617" v="57" actId="14100"/>
        <pc:sldMkLst>
          <pc:docMk/>
          <pc:sldMk cId="0" sldId="277"/>
        </pc:sldMkLst>
        <pc:spChg chg="mod">
          <ac:chgData name="Rob Glen" userId="3cfa858405245532" providerId="LiveId" clId="{6F79EE86-619A-495C-BBF8-6C40EE80822E}" dt="2026-07-21T19:08:41.617" v="57" actId="14100"/>
          <ac:spMkLst>
            <pc:docMk/>
            <pc:sldMk cId="0" sldId="277"/>
            <ac:spMk id="14" creationId="{00000000-0000-0000-0000-000000000000}"/>
          </ac:spMkLst>
        </pc:spChg>
        <pc:spChg chg="mod">
          <ac:chgData name="Rob Glen" userId="3cfa858405245532" providerId="LiveId" clId="{6F79EE86-619A-495C-BBF8-6C40EE80822E}" dt="2026-07-21T19:08:37.847" v="56" actId="14100"/>
          <ac:spMkLst>
            <pc:docMk/>
            <pc:sldMk cId="0" sldId="277"/>
            <ac:spMk id="19" creationId="{00000000-0000-0000-0000-000000000000}"/>
          </ac:spMkLst>
        </pc:spChg>
        <pc:picChg chg="mod">
          <ac:chgData name="Rob Glen" userId="3cfa858405245532" providerId="LiveId" clId="{6F79EE86-619A-495C-BBF8-6C40EE80822E}" dt="2026-07-21T19:08:17.352" v="53" actId="14100"/>
          <ac:picMkLst>
            <pc:docMk/>
            <pc:sldMk cId="0" sldId="277"/>
            <ac:picMk id="7" creationId="{00000000-0000-0000-0000-000000000000}"/>
          </ac:picMkLst>
        </pc:picChg>
        <pc:picChg chg="mod">
          <ac:chgData name="Rob Glen" userId="3cfa858405245532" providerId="LiveId" clId="{6F79EE86-619A-495C-BBF8-6C40EE80822E}" dt="2026-07-21T19:08:22.514" v="54" actId="14100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Rob Glen" userId="3cfa858405245532" providerId="LiveId" clId="{6F79EE86-619A-495C-BBF8-6C40EE80822E}" dt="2026-07-21T19:08:26.429" v="55" actId="14100"/>
          <ac:picMkLst>
            <pc:docMk/>
            <pc:sldMk cId="0" sldId="277"/>
            <ac:picMk id="17" creationId="{00000000-0000-0000-0000-000000000000}"/>
          </ac:picMkLst>
        </pc:picChg>
      </pc:sldChg>
      <pc:sldChg chg="modSp mod">
        <pc:chgData name="Rob Glen" userId="3cfa858405245532" providerId="LiveId" clId="{6F79EE86-619A-495C-BBF8-6C40EE80822E}" dt="2026-07-21T19:09:29.191" v="60" actId="14100"/>
        <pc:sldMkLst>
          <pc:docMk/>
          <pc:sldMk cId="0" sldId="278"/>
        </pc:sldMkLst>
        <pc:picChg chg="mod">
          <ac:chgData name="Rob Glen" userId="3cfa858405245532" providerId="LiveId" clId="{6F79EE86-619A-495C-BBF8-6C40EE80822E}" dt="2026-07-21T19:09:20.559" v="58" actId="14100"/>
          <ac:picMkLst>
            <pc:docMk/>
            <pc:sldMk cId="0" sldId="278"/>
            <ac:picMk id="8" creationId="{00000000-0000-0000-0000-000000000000}"/>
          </ac:picMkLst>
        </pc:picChg>
        <pc:picChg chg="mod">
          <ac:chgData name="Rob Glen" userId="3cfa858405245532" providerId="LiveId" clId="{6F79EE86-619A-495C-BBF8-6C40EE80822E}" dt="2026-07-21T19:09:24.786" v="59" actId="14100"/>
          <ac:picMkLst>
            <pc:docMk/>
            <pc:sldMk cId="0" sldId="278"/>
            <ac:picMk id="15" creationId="{00000000-0000-0000-0000-000000000000}"/>
          </ac:picMkLst>
        </pc:picChg>
        <pc:picChg chg="mod">
          <ac:chgData name="Rob Glen" userId="3cfa858405245532" providerId="LiveId" clId="{6F79EE86-619A-495C-BBF8-6C40EE80822E}" dt="2026-07-21T19:09:29.191" v="60" actId="14100"/>
          <ac:picMkLst>
            <pc:docMk/>
            <pc:sldMk cId="0" sldId="278"/>
            <ac:picMk id="22" creationId="{00000000-0000-0000-0000-000000000000}"/>
          </ac:picMkLst>
        </pc:picChg>
      </pc:sldChg>
      <pc:sldChg chg="modSp mod">
        <pc:chgData name="Rob Glen" userId="3cfa858405245532" providerId="LiveId" clId="{6F79EE86-619A-495C-BBF8-6C40EE80822E}" dt="2026-07-21T19:15:45.434" v="109" actId="1076"/>
        <pc:sldMkLst>
          <pc:docMk/>
          <pc:sldMk cId="0" sldId="280"/>
        </pc:sldMkLst>
        <pc:spChg chg="mod">
          <ac:chgData name="Rob Glen" userId="3cfa858405245532" providerId="LiveId" clId="{6F79EE86-619A-495C-BBF8-6C40EE80822E}" dt="2026-07-21T19:15:45.434" v="109" actId="1076"/>
          <ac:spMkLst>
            <pc:docMk/>
            <pc:sldMk cId="0" sldId="280"/>
            <ac:spMk id="10" creationId="{00000000-0000-0000-0000-000000000000}"/>
          </ac:spMkLst>
        </pc:spChg>
        <pc:spChg chg="mod">
          <ac:chgData name="Rob Glen" userId="3cfa858405245532" providerId="LiveId" clId="{6F79EE86-619A-495C-BBF8-6C40EE80822E}" dt="2026-07-21T19:15:20.838" v="104" actId="2710"/>
          <ac:spMkLst>
            <pc:docMk/>
            <pc:sldMk cId="0" sldId="280"/>
            <ac:spMk id="11" creationId="{00000000-0000-0000-0000-000000000000}"/>
          </ac:spMkLst>
        </pc:spChg>
        <pc:spChg chg="mod">
          <ac:chgData name="Rob Glen" userId="3cfa858405245532" providerId="LiveId" clId="{6F79EE86-619A-495C-BBF8-6C40EE80822E}" dt="2026-07-21T19:15:42.439" v="108" actId="1076"/>
          <ac:spMkLst>
            <pc:docMk/>
            <pc:sldMk cId="0" sldId="280"/>
            <ac:spMk id="15" creationId="{00000000-0000-0000-0000-000000000000}"/>
          </ac:spMkLst>
        </pc:spChg>
        <pc:spChg chg="mod">
          <ac:chgData name="Rob Glen" userId="3cfa858405245532" providerId="LiveId" clId="{6F79EE86-619A-495C-BBF8-6C40EE80822E}" dt="2026-07-21T19:15:26.229" v="105" actId="2710"/>
          <ac:spMkLst>
            <pc:docMk/>
            <pc:sldMk cId="0" sldId="280"/>
            <ac:spMk id="16" creationId="{00000000-0000-0000-0000-000000000000}"/>
          </ac:spMkLst>
        </pc:spChg>
        <pc:spChg chg="mod">
          <ac:chgData name="Rob Glen" userId="3cfa858405245532" providerId="LiveId" clId="{6F79EE86-619A-495C-BBF8-6C40EE80822E}" dt="2026-07-21T19:15:38.695" v="107" actId="1076"/>
          <ac:spMkLst>
            <pc:docMk/>
            <pc:sldMk cId="0" sldId="280"/>
            <ac:spMk id="20" creationId="{00000000-0000-0000-0000-000000000000}"/>
          </ac:spMkLst>
        </pc:spChg>
        <pc:spChg chg="mod">
          <ac:chgData name="Rob Glen" userId="3cfa858405245532" providerId="LiveId" clId="{6F79EE86-619A-495C-BBF8-6C40EE80822E}" dt="2026-07-21T19:15:30.757" v="106" actId="2710"/>
          <ac:spMkLst>
            <pc:docMk/>
            <pc:sldMk cId="0" sldId="280"/>
            <ac:spMk id="21" creationId="{00000000-0000-0000-0000-000000000000}"/>
          </ac:spMkLst>
        </pc:spChg>
        <pc:picChg chg="mod">
          <ac:chgData name="Rob Glen" userId="3cfa858405245532" providerId="LiveId" clId="{6F79EE86-619A-495C-BBF8-6C40EE80822E}" dt="2026-07-21T19:15:02.685" v="99" actId="1076"/>
          <ac:picMkLst>
            <pc:docMk/>
            <pc:sldMk cId="0" sldId="280"/>
            <ac:picMk id="9" creationId="{00000000-0000-0000-0000-000000000000}"/>
          </ac:picMkLst>
        </pc:picChg>
        <pc:picChg chg="mod">
          <ac:chgData name="Rob Glen" userId="3cfa858405245532" providerId="LiveId" clId="{6F79EE86-619A-495C-BBF8-6C40EE80822E}" dt="2026-07-21T19:15:07.890" v="101" actId="1076"/>
          <ac:picMkLst>
            <pc:docMk/>
            <pc:sldMk cId="0" sldId="280"/>
            <ac:picMk id="14" creationId="{00000000-0000-0000-0000-000000000000}"/>
          </ac:picMkLst>
        </pc:picChg>
        <pc:picChg chg="mod">
          <ac:chgData name="Rob Glen" userId="3cfa858405245532" providerId="LiveId" clId="{6F79EE86-619A-495C-BBF8-6C40EE80822E}" dt="2026-07-21T19:15:12.529" v="103" actId="1076"/>
          <ac:picMkLst>
            <pc:docMk/>
            <pc:sldMk cId="0" sldId="280"/>
            <ac:picMk id="19" creationId="{00000000-0000-0000-0000-000000000000}"/>
          </ac:picMkLst>
        </pc:picChg>
      </pc:sldChg>
      <pc:sldChg chg="modSp mod">
        <pc:chgData name="Rob Glen" userId="3cfa858405245532" providerId="LiveId" clId="{6F79EE86-619A-495C-BBF8-6C40EE80822E}" dt="2026-07-22T11:39:43.406" v="111" actId="20577"/>
        <pc:sldMkLst>
          <pc:docMk/>
          <pc:sldMk cId="3832655755" sldId="422"/>
        </pc:sldMkLst>
        <pc:spChg chg="mod">
          <ac:chgData name="Rob Glen" userId="3cfa858405245532" providerId="LiveId" clId="{6F79EE86-619A-495C-BBF8-6C40EE80822E}" dt="2026-07-21T18:58:31.918" v="1" actId="14100"/>
          <ac:spMkLst>
            <pc:docMk/>
            <pc:sldMk cId="3832655755" sldId="422"/>
            <ac:spMk id="9" creationId="{D2678A88-FC12-4ABB-6D3D-153072BA064C}"/>
          </ac:spMkLst>
        </pc:spChg>
        <pc:spChg chg="mod">
          <ac:chgData name="Rob Glen" userId="3cfa858405245532" providerId="LiveId" clId="{6F79EE86-619A-495C-BBF8-6C40EE80822E}" dt="2026-07-21T18:58:31.918" v="1" actId="14100"/>
          <ac:spMkLst>
            <pc:docMk/>
            <pc:sldMk cId="3832655755" sldId="422"/>
            <ac:spMk id="12" creationId="{7688DFD2-9C87-3889-AEEE-D8A2F52A5E68}"/>
          </ac:spMkLst>
        </pc:spChg>
        <pc:spChg chg="mod">
          <ac:chgData name="Rob Glen" userId="3cfa858405245532" providerId="LiveId" clId="{6F79EE86-619A-495C-BBF8-6C40EE80822E}" dt="2026-07-21T18:58:31.918" v="1" actId="14100"/>
          <ac:spMkLst>
            <pc:docMk/>
            <pc:sldMk cId="3832655755" sldId="422"/>
            <ac:spMk id="72" creationId="{95F2A37C-24A2-6E22-7B86-8823CE4CCE60}"/>
          </ac:spMkLst>
        </pc:spChg>
        <pc:spChg chg="mod">
          <ac:chgData name="Rob Glen" userId="3cfa858405245532" providerId="LiveId" clId="{6F79EE86-619A-495C-BBF8-6C40EE80822E}" dt="2026-07-21T18:58:31.918" v="1" actId="14100"/>
          <ac:spMkLst>
            <pc:docMk/>
            <pc:sldMk cId="3832655755" sldId="422"/>
            <ac:spMk id="82" creationId="{77E6E01E-60DE-146D-8FE3-F423832F7A1F}"/>
          </ac:spMkLst>
        </pc:spChg>
        <pc:spChg chg="mod">
          <ac:chgData name="Rob Glen" userId="3cfa858405245532" providerId="LiveId" clId="{6F79EE86-619A-495C-BBF8-6C40EE80822E}" dt="2026-07-21T18:58:31.918" v="1" actId="14100"/>
          <ac:spMkLst>
            <pc:docMk/>
            <pc:sldMk cId="3832655755" sldId="422"/>
            <ac:spMk id="88" creationId="{1DF21D8D-DDCC-8843-915C-CC18A2AC3E25}"/>
          </ac:spMkLst>
        </pc:spChg>
        <pc:spChg chg="mod">
          <ac:chgData name="Rob Glen" userId="3cfa858405245532" providerId="LiveId" clId="{6F79EE86-619A-495C-BBF8-6C40EE80822E}" dt="2026-07-22T11:39:43.406" v="111" actId="20577"/>
          <ac:spMkLst>
            <pc:docMk/>
            <pc:sldMk cId="3832655755" sldId="422"/>
            <ac:spMk id="90" creationId="{C72F6EFC-063E-97DF-6C11-6B72891317C0}"/>
          </ac:spMkLst>
        </pc:spChg>
        <pc:spChg chg="mod">
          <ac:chgData name="Rob Glen" userId="3cfa858405245532" providerId="LiveId" clId="{6F79EE86-619A-495C-BBF8-6C40EE80822E}" dt="2026-07-21T18:58:31.918" v="1" actId="14100"/>
          <ac:spMkLst>
            <pc:docMk/>
            <pc:sldMk cId="3832655755" sldId="422"/>
            <ac:spMk id="94" creationId="{327234A5-8747-83D0-4FE6-07EA25B42418}"/>
          </ac:spMkLst>
        </pc:spChg>
        <pc:spChg chg="mod">
          <ac:chgData name="Rob Glen" userId="3cfa858405245532" providerId="LiveId" clId="{6F79EE86-619A-495C-BBF8-6C40EE80822E}" dt="2026-07-21T18:58:31.918" v="1" actId="14100"/>
          <ac:spMkLst>
            <pc:docMk/>
            <pc:sldMk cId="3832655755" sldId="422"/>
            <ac:spMk id="98" creationId="{E9330297-6D8C-4220-2C76-D53D52BB3F11}"/>
          </ac:spMkLst>
        </pc:spChg>
        <pc:spChg chg="mod">
          <ac:chgData name="Rob Glen" userId="3cfa858405245532" providerId="LiveId" clId="{6F79EE86-619A-495C-BBF8-6C40EE80822E}" dt="2026-07-21T18:58:31.918" v="1" actId="14100"/>
          <ac:spMkLst>
            <pc:docMk/>
            <pc:sldMk cId="3832655755" sldId="422"/>
            <ac:spMk id="100" creationId="{0AD28569-5FF6-DB9F-9FCF-715B80AD3CAF}"/>
          </ac:spMkLst>
        </pc:spChg>
        <pc:spChg chg="mod">
          <ac:chgData name="Rob Glen" userId="3cfa858405245532" providerId="LiveId" clId="{6F79EE86-619A-495C-BBF8-6C40EE80822E}" dt="2026-07-21T18:58:31.918" v="1" actId="14100"/>
          <ac:spMkLst>
            <pc:docMk/>
            <pc:sldMk cId="3832655755" sldId="422"/>
            <ac:spMk id="102" creationId="{543A931E-DF94-6929-C382-99D1D7CF7F2F}"/>
          </ac:spMkLst>
        </pc:spChg>
        <pc:spChg chg="mod">
          <ac:chgData name="Rob Glen" userId="3cfa858405245532" providerId="LiveId" clId="{6F79EE86-619A-495C-BBF8-6C40EE80822E}" dt="2026-07-21T19:01:40.350" v="38" actId="14100"/>
          <ac:spMkLst>
            <pc:docMk/>
            <pc:sldMk cId="3832655755" sldId="422"/>
            <ac:spMk id="104" creationId="{1FF39093-D934-4A06-A1FB-4E802A012013}"/>
          </ac:spMkLst>
        </pc:spChg>
        <pc:spChg chg="mod">
          <ac:chgData name="Rob Glen" userId="3cfa858405245532" providerId="LiveId" clId="{6F79EE86-619A-495C-BBF8-6C40EE80822E}" dt="2026-07-21T19:01:52.042" v="39" actId="14100"/>
          <ac:spMkLst>
            <pc:docMk/>
            <pc:sldMk cId="3832655755" sldId="422"/>
            <ac:spMk id="106" creationId="{8C2CFD53-8DA3-59B5-18BE-00A0E802C4A6}"/>
          </ac:spMkLst>
        </pc:spChg>
        <pc:spChg chg="mod">
          <ac:chgData name="Rob Glen" userId="3cfa858405245532" providerId="LiveId" clId="{6F79EE86-619A-495C-BBF8-6C40EE80822E}" dt="2026-07-21T19:01:59.764" v="40" actId="14100"/>
          <ac:spMkLst>
            <pc:docMk/>
            <pc:sldMk cId="3832655755" sldId="422"/>
            <ac:spMk id="108" creationId="{9520EC10-EEE1-E88B-77BA-05378C526951}"/>
          </ac:spMkLst>
        </pc:spChg>
      </pc:sldChg>
      <pc:sldChg chg="modSp mod">
        <pc:chgData name="Rob Glen" userId="3cfa858405245532" providerId="LiveId" clId="{6F79EE86-619A-495C-BBF8-6C40EE80822E}" dt="2026-07-21T19:04:16.211" v="51" actId="255"/>
        <pc:sldMkLst>
          <pc:docMk/>
          <pc:sldMk cId="685744439" sldId="477"/>
        </pc:sldMkLst>
        <pc:spChg chg="mod">
          <ac:chgData name="Rob Glen" userId="3cfa858405245532" providerId="LiveId" clId="{6F79EE86-619A-495C-BBF8-6C40EE80822E}" dt="2026-07-21T19:04:16.211" v="51" actId="255"/>
          <ac:spMkLst>
            <pc:docMk/>
            <pc:sldMk cId="685744439" sldId="477"/>
            <ac:spMk id="4" creationId="{8C8FB64E-E771-C8A3-AE21-67C9B7ABB101}"/>
          </ac:spMkLst>
        </pc:spChg>
      </pc:sldChg>
      <pc:sldChg chg="modSp mod">
        <pc:chgData name="Rob Glen" userId="3cfa858405245532" providerId="LiveId" clId="{6F79EE86-619A-495C-BBF8-6C40EE80822E}" dt="2026-07-22T11:40:47.760" v="165" actId="207"/>
        <pc:sldMkLst>
          <pc:docMk/>
          <pc:sldMk cId="2159652065" sldId="479"/>
        </pc:sldMkLst>
        <pc:spChg chg="mod">
          <ac:chgData name="Rob Glen" userId="3cfa858405245532" providerId="LiveId" clId="{6F79EE86-619A-495C-BBF8-6C40EE80822E}" dt="2026-07-22T11:40:47.760" v="165" actId="207"/>
          <ac:spMkLst>
            <pc:docMk/>
            <pc:sldMk cId="2159652065" sldId="479"/>
            <ac:spMk id="2" creationId="{07CC6FB8-3A58-82E7-CD30-5E428BDA1A77}"/>
          </ac:spMkLst>
        </pc:spChg>
      </pc:sldChg>
      <pc:sldChg chg="modSp mod">
        <pc:chgData name="Rob Glen" userId="3cfa858405245532" providerId="LiveId" clId="{6F79EE86-619A-495C-BBF8-6C40EE80822E}" dt="2026-07-21T19:07:08.809" v="52" actId="255"/>
        <pc:sldMkLst>
          <pc:docMk/>
          <pc:sldMk cId="2969638577" sldId="481"/>
        </pc:sldMkLst>
        <pc:spChg chg="mod">
          <ac:chgData name="Rob Glen" userId="3cfa858405245532" providerId="LiveId" clId="{6F79EE86-619A-495C-BBF8-6C40EE80822E}" dt="2026-07-21T19:07:08.809" v="52" actId="255"/>
          <ac:spMkLst>
            <pc:docMk/>
            <pc:sldMk cId="2969638577" sldId="481"/>
            <ac:spMk id="5" creationId="{50536CFC-ECF3-FA94-6E2C-EDD26DA64669}"/>
          </ac:spMkLst>
        </pc:spChg>
      </pc:sldChg>
      <pc:sldChg chg="modSp mod">
        <pc:chgData name="Rob Glen" userId="3cfa858405245532" providerId="LiveId" clId="{6F79EE86-619A-495C-BBF8-6C40EE80822E}" dt="2026-07-21T19:00:05.652" v="7" actId="20577"/>
        <pc:sldMkLst>
          <pc:docMk/>
          <pc:sldMk cId="2985137735" sldId="484"/>
        </pc:sldMkLst>
        <pc:spChg chg="mod">
          <ac:chgData name="Rob Glen" userId="3cfa858405245532" providerId="LiveId" clId="{6F79EE86-619A-495C-BBF8-6C40EE80822E}" dt="2026-07-21T19:00:05.652" v="7" actId="20577"/>
          <ac:spMkLst>
            <pc:docMk/>
            <pc:sldMk cId="2985137735" sldId="484"/>
            <ac:spMk id="6" creationId="{EC9E7EFB-667D-FDEF-F693-CB188D91EA3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71C39-C2D1-4422-B97D-87C2FEFE28AE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EF14CE-6CE4-412F-B3F3-EBB1820A25B5}">
      <dgm:prSet/>
      <dgm:spPr>
        <a:xfrm>
          <a:off x="138" y="0"/>
          <a:ext cx="1844426" cy="4744681"/>
        </a:xfrm>
        <a:prstGeom prst="roundRect">
          <a:avLst>
            <a:gd name="adj" fmla="val 10000"/>
          </a:avLst>
        </a:prstGeom>
        <a:solidFill>
          <a:srgbClr val="DA784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U.S. Immigration</a:t>
          </a:r>
          <a:b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Work visas &amp; green cards, handled end-to-end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3821195-4B8E-467F-9718-253A63E4B9DA}" type="parTrans" cxnId="{72E152AA-7419-44C1-AD68-7C7C3BCCE6E5}">
      <dgm:prSet/>
      <dgm:spPr/>
      <dgm:t>
        <a:bodyPr/>
        <a:lstStyle/>
        <a:p>
          <a:endParaRPr lang="en-US" b="1"/>
        </a:p>
      </dgm:t>
    </dgm:pt>
    <dgm:pt modelId="{CFC262C7-8001-4D18-B500-274059E25F37}" type="sibTrans" cxnId="{72E152AA-7419-44C1-AD68-7C7C3BCCE6E5}">
      <dgm:prSet/>
      <dgm:spPr/>
      <dgm:t>
        <a:bodyPr/>
        <a:lstStyle/>
        <a:p>
          <a:endParaRPr lang="en-US" b="1"/>
        </a:p>
      </dgm:t>
    </dgm:pt>
    <dgm:pt modelId="{657E8CE3-9391-4CAC-9B39-5F8EDD6FD4CA}">
      <dgm:prSet/>
      <dgm:spPr>
        <a:xfrm>
          <a:off x="1899898" y="0"/>
          <a:ext cx="1844426" cy="4744681"/>
        </a:xfrm>
        <a:prstGeom prst="roundRect">
          <a:avLst>
            <a:gd name="adj" fmla="val 10000"/>
          </a:avLst>
        </a:prstGeom>
        <a:solidFill>
          <a:srgbClr val="799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Global Immigration</a:t>
          </a:r>
          <a:b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Worldwide mobility support through a single partner</a:t>
          </a:r>
          <a:endParaRPr lang="en-US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F2A4F78-D198-4C6D-8D94-F804254B8AA5}" type="parTrans" cxnId="{D99AB6B0-DF40-4667-AA34-8E1AFA26BBFA}">
      <dgm:prSet/>
      <dgm:spPr/>
      <dgm:t>
        <a:bodyPr/>
        <a:lstStyle/>
        <a:p>
          <a:endParaRPr lang="en-US" b="1"/>
        </a:p>
      </dgm:t>
    </dgm:pt>
    <dgm:pt modelId="{F4AB555B-9A8D-49CA-BF00-87DBB3860423}" type="sibTrans" cxnId="{D99AB6B0-DF40-4667-AA34-8E1AFA26BBFA}">
      <dgm:prSet/>
      <dgm:spPr/>
      <dgm:t>
        <a:bodyPr/>
        <a:lstStyle/>
        <a:p>
          <a:endParaRPr lang="en-US" b="1"/>
        </a:p>
      </dgm:t>
    </dgm:pt>
    <dgm:pt modelId="{5F4284EE-DBEE-4D26-A181-050F21C02704}">
      <dgm:prSet/>
      <dgm:spPr>
        <a:xfrm>
          <a:off x="3799657" y="0"/>
          <a:ext cx="1844426" cy="4744681"/>
        </a:xfrm>
        <a:prstGeom prst="roundRect">
          <a:avLst>
            <a:gd name="adj" fmla="val 10000"/>
          </a:avLst>
        </a:prstGeom>
        <a:solidFill>
          <a:srgbClr val="487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Consular Visa Processing</a:t>
          </a:r>
          <a:b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Interview prep &amp; DS-160 review to reduce travel risk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524BAF6-12A6-4E54-8BF0-E19C839AB79D}" type="parTrans" cxnId="{771F4949-47BF-4996-AFFD-A3F659875901}">
      <dgm:prSet/>
      <dgm:spPr/>
      <dgm:t>
        <a:bodyPr/>
        <a:lstStyle/>
        <a:p>
          <a:endParaRPr lang="en-US" b="1"/>
        </a:p>
      </dgm:t>
    </dgm:pt>
    <dgm:pt modelId="{1C8BBAE3-272F-46CD-8E52-1B4C502E44F9}" type="sibTrans" cxnId="{771F4949-47BF-4996-AFFD-A3F659875901}">
      <dgm:prSet/>
      <dgm:spPr/>
      <dgm:t>
        <a:bodyPr/>
        <a:lstStyle/>
        <a:p>
          <a:endParaRPr lang="en-US" b="1"/>
        </a:p>
      </dgm:t>
    </dgm:pt>
    <dgm:pt modelId="{E5425238-EE2B-4F49-975A-597EFC3C36F8}">
      <dgm:prSet/>
      <dgm:spPr>
        <a:xfrm>
          <a:off x="5699417" y="0"/>
          <a:ext cx="1844426" cy="4744681"/>
        </a:xfrm>
        <a:prstGeom prst="roundRect">
          <a:avLst>
            <a:gd name="adj" fmla="val 10000"/>
          </a:avLst>
        </a:prstGeom>
        <a:solidFill>
          <a:srgbClr val="54658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I-9 &amp; Immigration Compliance</a:t>
          </a:r>
          <a:b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Audits, training, and government enforcement support</a:t>
          </a:r>
          <a:endParaRPr lang="en-US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020995D-D58B-409B-BEA7-1EA9A363B0A3}" type="parTrans" cxnId="{CBC8D1E3-826F-4EFB-98A2-DBD5576A4486}">
      <dgm:prSet/>
      <dgm:spPr/>
      <dgm:t>
        <a:bodyPr/>
        <a:lstStyle/>
        <a:p>
          <a:endParaRPr lang="en-US" b="1"/>
        </a:p>
      </dgm:t>
    </dgm:pt>
    <dgm:pt modelId="{0B31770B-AF0E-433F-A2B2-4958AD4CDA11}" type="sibTrans" cxnId="{CBC8D1E3-826F-4EFB-98A2-DBD5576A4486}">
      <dgm:prSet/>
      <dgm:spPr/>
      <dgm:t>
        <a:bodyPr/>
        <a:lstStyle/>
        <a:p>
          <a:endParaRPr lang="en-US" b="1"/>
        </a:p>
      </dgm:t>
    </dgm:pt>
    <dgm:pt modelId="{B975B9E7-68E3-4DDF-B179-73120C421C92}">
      <dgm:prSet/>
      <dgm:spPr>
        <a:xfrm>
          <a:off x="7599177" y="0"/>
          <a:ext cx="1844426" cy="4744681"/>
        </a:xfrm>
        <a:prstGeom prst="roundRect">
          <a:avLst>
            <a:gd name="adj" fmla="val 10000"/>
          </a:avLst>
        </a:prstGeom>
        <a:solidFill>
          <a:srgbClr val="936D4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Immigration Litigation</a:t>
          </a:r>
          <a:b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Challenging delays &amp; wrongful denials</a:t>
          </a:r>
          <a:endParaRPr lang="en-US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39E1FC6-72A4-4234-B8AB-846ECA70976C}" type="parTrans" cxnId="{D4733AEF-0A96-4581-AA2D-B4E6DB7B9899}">
      <dgm:prSet/>
      <dgm:spPr/>
      <dgm:t>
        <a:bodyPr/>
        <a:lstStyle/>
        <a:p>
          <a:endParaRPr lang="en-US" b="1"/>
        </a:p>
      </dgm:t>
    </dgm:pt>
    <dgm:pt modelId="{0326A0A9-73B7-43AA-8AE6-A7528C628D17}" type="sibTrans" cxnId="{D4733AEF-0A96-4581-AA2D-B4E6DB7B9899}">
      <dgm:prSet/>
      <dgm:spPr/>
      <dgm:t>
        <a:bodyPr/>
        <a:lstStyle/>
        <a:p>
          <a:endParaRPr lang="en-US" b="1"/>
        </a:p>
      </dgm:t>
    </dgm:pt>
    <dgm:pt modelId="{6231B27C-548D-4D34-B837-A971494E1CC8}">
      <dgm:prSet/>
      <dgm:spPr>
        <a:xfrm>
          <a:off x="9498936" y="0"/>
          <a:ext cx="1844426" cy="4744681"/>
        </a:xfrm>
        <a:prstGeom prst="roundRect">
          <a:avLst>
            <a:gd name="adj" fmla="val 10000"/>
          </a:avLst>
        </a:prstGeom>
        <a:solidFill>
          <a:srgbClr val="C59A2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In-House Immigration Specialist</a:t>
          </a:r>
          <a:b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Embedded experts without adding headcount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740022B-188C-4483-B515-78C64FEF733C}" type="parTrans" cxnId="{2C5EB3A7-1468-4C1D-905B-305FB1527C2F}">
      <dgm:prSet/>
      <dgm:spPr/>
      <dgm:t>
        <a:bodyPr/>
        <a:lstStyle/>
        <a:p>
          <a:endParaRPr lang="en-US" b="1"/>
        </a:p>
      </dgm:t>
    </dgm:pt>
    <dgm:pt modelId="{867D7CB5-62EF-4FB2-B771-F686116E19DE}" type="sibTrans" cxnId="{2C5EB3A7-1468-4C1D-905B-305FB1527C2F}">
      <dgm:prSet/>
      <dgm:spPr/>
      <dgm:t>
        <a:bodyPr/>
        <a:lstStyle/>
        <a:p>
          <a:endParaRPr lang="en-US" b="1"/>
        </a:p>
      </dgm:t>
    </dgm:pt>
    <dgm:pt modelId="{C17CB11F-7EDB-44EA-9F29-CF4908117800}" type="pres">
      <dgm:prSet presAssocID="{12271C39-C2D1-4422-B97D-87C2FEFE28AE}" presName="Name0" presStyleCnt="0">
        <dgm:presLayoutVars>
          <dgm:dir/>
          <dgm:resizeHandles val="exact"/>
        </dgm:presLayoutVars>
      </dgm:prSet>
      <dgm:spPr/>
    </dgm:pt>
    <dgm:pt modelId="{3F52132E-4DFC-4587-A207-B81DEEF45518}" type="pres">
      <dgm:prSet presAssocID="{12271C39-C2D1-4422-B97D-87C2FEFE28AE}" presName="fgShape" presStyleLbl="fgShp" presStyleIdx="0" presStyleCnt="1" custScaleY="30612"/>
      <dgm:spPr>
        <a:xfrm>
          <a:off x="453740" y="4042662"/>
          <a:ext cx="10436021" cy="217866"/>
        </a:xfrm>
        <a:prstGeom prst="leftRightArrow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BC5072B-8E84-4FB5-A329-FA7AC71B1982}" type="pres">
      <dgm:prSet presAssocID="{12271C39-C2D1-4422-B97D-87C2FEFE28AE}" presName="linComp" presStyleCnt="0"/>
      <dgm:spPr/>
    </dgm:pt>
    <dgm:pt modelId="{87043388-0020-4DE9-93E6-67D4A4BB4E6A}" type="pres">
      <dgm:prSet presAssocID="{2CEF14CE-6CE4-412F-B3F3-EBB1820A25B5}" presName="compNode" presStyleCnt="0"/>
      <dgm:spPr/>
    </dgm:pt>
    <dgm:pt modelId="{A11E846C-4803-4509-B864-24BC212A2369}" type="pres">
      <dgm:prSet presAssocID="{2CEF14CE-6CE4-412F-B3F3-EBB1820A25B5}" presName="bkgdShape" presStyleLbl="node1" presStyleIdx="0" presStyleCnt="6"/>
      <dgm:spPr/>
    </dgm:pt>
    <dgm:pt modelId="{18A01622-E795-47EB-81CE-94B08E4379EC}" type="pres">
      <dgm:prSet presAssocID="{2CEF14CE-6CE4-412F-B3F3-EBB1820A25B5}" presName="nodeTx" presStyleLbl="node1" presStyleIdx="0" presStyleCnt="6">
        <dgm:presLayoutVars>
          <dgm:bulletEnabled val="1"/>
        </dgm:presLayoutVars>
      </dgm:prSet>
      <dgm:spPr/>
    </dgm:pt>
    <dgm:pt modelId="{93E28764-D5AE-49A0-BD52-CC4B124DB0F9}" type="pres">
      <dgm:prSet presAssocID="{2CEF14CE-6CE4-412F-B3F3-EBB1820A25B5}" presName="invisiNode" presStyleLbl="node1" presStyleIdx="0" presStyleCnt="6"/>
      <dgm:spPr/>
    </dgm:pt>
    <dgm:pt modelId="{14756421-8AF6-413B-932F-7C4850CCF896}" type="pres">
      <dgm:prSet presAssocID="{2CEF14CE-6CE4-412F-B3F3-EBB1820A25B5}" presName="imagNode" presStyleLbl="fgImgPlace1" presStyleIdx="0" presStyleCnt="6"/>
      <dgm:spPr>
        <a:xfrm>
          <a:off x="13236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9C5960B5-801E-406A-A177-2E91782F56BF}" type="pres">
      <dgm:prSet presAssocID="{CFC262C7-8001-4D18-B500-274059E25F37}" presName="sibTrans" presStyleLbl="sibTrans2D1" presStyleIdx="0" presStyleCnt="0"/>
      <dgm:spPr/>
    </dgm:pt>
    <dgm:pt modelId="{8709136E-C207-4BF1-99DA-36C591A89BE9}" type="pres">
      <dgm:prSet presAssocID="{657E8CE3-9391-4CAC-9B39-5F8EDD6FD4CA}" presName="compNode" presStyleCnt="0"/>
      <dgm:spPr/>
    </dgm:pt>
    <dgm:pt modelId="{2C13EE97-57D5-4B59-81F6-2498DFF24559}" type="pres">
      <dgm:prSet presAssocID="{657E8CE3-9391-4CAC-9B39-5F8EDD6FD4CA}" presName="bkgdShape" presStyleLbl="node1" presStyleIdx="1" presStyleCnt="6"/>
      <dgm:spPr/>
    </dgm:pt>
    <dgm:pt modelId="{4EF9FD58-2C47-4EAA-AB93-65DCFD581AD1}" type="pres">
      <dgm:prSet presAssocID="{657E8CE3-9391-4CAC-9B39-5F8EDD6FD4CA}" presName="nodeTx" presStyleLbl="node1" presStyleIdx="1" presStyleCnt="6">
        <dgm:presLayoutVars>
          <dgm:bulletEnabled val="1"/>
        </dgm:presLayoutVars>
      </dgm:prSet>
      <dgm:spPr/>
    </dgm:pt>
    <dgm:pt modelId="{A8AF9E7B-C7E8-4B2D-9481-10700AC47130}" type="pres">
      <dgm:prSet presAssocID="{657E8CE3-9391-4CAC-9B39-5F8EDD6FD4CA}" presName="invisiNode" presStyleLbl="node1" presStyleIdx="1" presStyleCnt="6"/>
      <dgm:spPr/>
    </dgm:pt>
    <dgm:pt modelId="{4EA24603-2EB2-4CAC-9F4B-40BBC4B8A168}" type="pres">
      <dgm:prSet presAssocID="{657E8CE3-9391-4CAC-9B39-5F8EDD6FD4CA}" presName="imagNode" presStyleLbl="fgImgPlace1" presStyleIdx="1" presStyleCnt="6"/>
      <dgm:spPr>
        <a:xfrm>
          <a:off x="203212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E00BF23E-2DB4-4EB9-A2BA-AA0591D42098}" type="pres">
      <dgm:prSet presAssocID="{F4AB555B-9A8D-49CA-BF00-87DBB3860423}" presName="sibTrans" presStyleLbl="sibTrans2D1" presStyleIdx="0" presStyleCnt="0"/>
      <dgm:spPr/>
    </dgm:pt>
    <dgm:pt modelId="{D5B9E788-18B3-4655-88F5-AA9DC0C898F9}" type="pres">
      <dgm:prSet presAssocID="{5F4284EE-DBEE-4D26-A181-050F21C02704}" presName="compNode" presStyleCnt="0"/>
      <dgm:spPr/>
    </dgm:pt>
    <dgm:pt modelId="{251FD322-A3D3-45C0-9D11-454C50ED8CFE}" type="pres">
      <dgm:prSet presAssocID="{5F4284EE-DBEE-4D26-A181-050F21C02704}" presName="bkgdShape" presStyleLbl="node1" presStyleIdx="2" presStyleCnt="6"/>
      <dgm:spPr/>
    </dgm:pt>
    <dgm:pt modelId="{1AAA169C-8E50-4154-8F35-2273F07D7C78}" type="pres">
      <dgm:prSet presAssocID="{5F4284EE-DBEE-4D26-A181-050F21C02704}" presName="nodeTx" presStyleLbl="node1" presStyleIdx="2" presStyleCnt="6">
        <dgm:presLayoutVars>
          <dgm:bulletEnabled val="1"/>
        </dgm:presLayoutVars>
      </dgm:prSet>
      <dgm:spPr/>
    </dgm:pt>
    <dgm:pt modelId="{C2BAA001-C9B6-4DC6-9AE2-E557CEB0168D}" type="pres">
      <dgm:prSet presAssocID="{5F4284EE-DBEE-4D26-A181-050F21C02704}" presName="invisiNode" presStyleLbl="node1" presStyleIdx="2" presStyleCnt="6"/>
      <dgm:spPr/>
    </dgm:pt>
    <dgm:pt modelId="{EAEDD4AD-F5A9-423C-9A56-9662A520E081}" type="pres">
      <dgm:prSet presAssocID="{5F4284EE-DBEE-4D26-A181-050F21C02704}" presName="imagNode" presStyleLbl="fgImgPlace1" presStyleIdx="2" presStyleCnt="6"/>
      <dgm:spPr>
        <a:xfrm>
          <a:off x="393188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0678C716-ABBF-404A-8162-FDD3CC630C8B}" type="pres">
      <dgm:prSet presAssocID="{1C8BBAE3-272F-46CD-8E52-1B4C502E44F9}" presName="sibTrans" presStyleLbl="sibTrans2D1" presStyleIdx="0" presStyleCnt="0"/>
      <dgm:spPr/>
    </dgm:pt>
    <dgm:pt modelId="{6F880827-BC87-4512-A615-BC75E3091F0A}" type="pres">
      <dgm:prSet presAssocID="{E5425238-EE2B-4F49-975A-597EFC3C36F8}" presName="compNode" presStyleCnt="0"/>
      <dgm:spPr/>
    </dgm:pt>
    <dgm:pt modelId="{63E65C78-7CC3-4DE2-81BB-D2991E43444E}" type="pres">
      <dgm:prSet presAssocID="{E5425238-EE2B-4F49-975A-597EFC3C36F8}" presName="bkgdShape" presStyleLbl="node1" presStyleIdx="3" presStyleCnt="6"/>
      <dgm:spPr/>
    </dgm:pt>
    <dgm:pt modelId="{5FC5774F-AC72-46E0-9701-9939B658E7BA}" type="pres">
      <dgm:prSet presAssocID="{E5425238-EE2B-4F49-975A-597EFC3C36F8}" presName="nodeTx" presStyleLbl="node1" presStyleIdx="3" presStyleCnt="6">
        <dgm:presLayoutVars>
          <dgm:bulletEnabled val="1"/>
        </dgm:presLayoutVars>
      </dgm:prSet>
      <dgm:spPr/>
    </dgm:pt>
    <dgm:pt modelId="{32CE96C5-5ABA-4067-A7B3-35DF2BB03363}" type="pres">
      <dgm:prSet presAssocID="{E5425238-EE2B-4F49-975A-597EFC3C36F8}" presName="invisiNode" presStyleLbl="node1" presStyleIdx="3" presStyleCnt="6"/>
      <dgm:spPr/>
    </dgm:pt>
    <dgm:pt modelId="{26DEEAFE-3B43-43C7-9821-6EEAE1EE5BC5}" type="pres">
      <dgm:prSet presAssocID="{E5425238-EE2B-4F49-975A-597EFC3C36F8}" presName="imagNode" presStyleLbl="fgImgPlace1" presStyleIdx="3" presStyleCnt="6"/>
      <dgm:spPr>
        <a:xfrm>
          <a:off x="583164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CE548962-7703-4C73-9A3C-A27CC2C3490C}" type="pres">
      <dgm:prSet presAssocID="{0B31770B-AF0E-433F-A2B2-4958AD4CDA11}" presName="sibTrans" presStyleLbl="sibTrans2D1" presStyleIdx="0" presStyleCnt="0"/>
      <dgm:spPr/>
    </dgm:pt>
    <dgm:pt modelId="{FD5F0A30-FFF3-4D05-A43A-9EC630384CB2}" type="pres">
      <dgm:prSet presAssocID="{B975B9E7-68E3-4DDF-B179-73120C421C92}" presName="compNode" presStyleCnt="0"/>
      <dgm:spPr/>
    </dgm:pt>
    <dgm:pt modelId="{623AAEA4-545D-49E1-9A99-C7BC57F941D8}" type="pres">
      <dgm:prSet presAssocID="{B975B9E7-68E3-4DDF-B179-73120C421C92}" presName="bkgdShape" presStyleLbl="node1" presStyleIdx="4" presStyleCnt="6"/>
      <dgm:spPr/>
    </dgm:pt>
    <dgm:pt modelId="{9D05E3E2-8E97-4B2F-A6D5-1AEB4B44C32B}" type="pres">
      <dgm:prSet presAssocID="{B975B9E7-68E3-4DDF-B179-73120C421C92}" presName="nodeTx" presStyleLbl="node1" presStyleIdx="4" presStyleCnt="6">
        <dgm:presLayoutVars>
          <dgm:bulletEnabled val="1"/>
        </dgm:presLayoutVars>
      </dgm:prSet>
      <dgm:spPr/>
    </dgm:pt>
    <dgm:pt modelId="{2BC6456B-1CDB-453E-9312-2B1E19198DDC}" type="pres">
      <dgm:prSet presAssocID="{B975B9E7-68E3-4DDF-B179-73120C421C92}" presName="invisiNode" presStyleLbl="node1" presStyleIdx="4" presStyleCnt="6"/>
      <dgm:spPr/>
    </dgm:pt>
    <dgm:pt modelId="{3F775F79-CAB5-41C3-9B74-E4F0377721C1}" type="pres">
      <dgm:prSet presAssocID="{B975B9E7-68E3-4DDF-B179-73120C421C92}" presName="imagNode" presStyleLbl="fgImgPlace1" presStyleIdx="4" presStyleCnt="6"/>
      <dgm:spPr>
        <a:xfrm>
          <a:off x="773140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7B0FF5A0-139C-4832-93E6-099645E51C50}" type="pres">
      <dgm:prSet presAssocID="{0326A0A9-73B7-43AA-8AE6-A7528C628D17}" presName="sibTrans" presStyleLbl="sibTrans2D1" presStyleIdx="0" presStyleCnt="0"/>
      <dgm:spPr/>
    </dgm:pt>
    <dgm:pt modelId="{D8D4715F-52CD-42C2-AFD8-463848B7440F}" type="pres">
      <dgm:prSet presAssocID="{6231B27C-548D-4D34-B837-A971494E1CC8}" presName="compNode" presStyleCnt="0"/>
      <dgm:spPr/>
    </dgm:pt>
    <dgm:pt modelId="{438B76F3-93F7-4B35-8441-85C35102C62D}" type="pres">
      <dgm:prSet presAssocID="{6231B27C-548D-4D34-B837-A971494E1CC8}" presName="bkgdShape" presStyleLbl="node1" presStyleIdx="5" presStyleCnt="6"/>
      <dgm:spPr/>
    </dgm:pt>
    <dgm:pt modelId="{9B00383F-1D1A-42CA-93AA-3D8EE5C67CA8}" type="pres">
      <dgm:prSet presAssocID="{6231B27C-548D-4D34-B837-A971494E1CC8}" presName="nodeTx" presStyleLbl="node1" presStyleIdx="5" presStyleCnt="6">
        <dgm:presLayoutVars>
          <dgm:bulletEnabled val="1"/>
        </dgm:presLayoutVars>
      </dgm:prSet>
      <dgm:spPr/>
    </dgm:pt>
    <dgm:pt modelId="{9659284D-7DB4-44FC-8A3B-9934E2CE14E5}" type="pres">
      <dgm:prSet presAssocID="{6231B27C-548D-4D34-B837-A971494E1CC8}" presName="invisiNode" presStyleLbl="node1" presStyleIdx="5" presStyleCnt="6"/>
      <dgm:spPr/>
    </dgm:pt>
    <dgm:pt modelId="{C18C8E60-508B-4DBA-BDCF-3DBA734C423D}" type="pres">
      <dgm:prSet presAssocID="{6231B27C-548D-4D34-B837-A971494E1CC8}" presName="imagNode" presStyleLbl="fgImgPlace1" presStyleIdx="5" presStyleCnt="6"/>
      <dgm:spPr>
        <a:xfrm>
          <a:off x="9631160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Office Chair with solid fill"/>
        </a:ext>
      </dgm:extLst>
    </dgm:pt>
  </dgm:ptLst>
  <dgm:cxnLst>
    <dgm:cxn modelId="{320C960E-4BD1-451D-AB57-FAFA9AB62171}" type="presOf" srcId="{6231B27C-548D-4D34-B837-A971494E1CC8}" destId="{9B00383F-1D1A-42CA-93AA-3D8EE5C67CA8}" srcOrd="1" destOrd="0" presId="urn:microsoft.com/office/officeart/2005/8/layout/hList7"/>
    <dgm:cxn modelId="{4019C51C-282E-4AD8-A311-B65988A483DD}" type="presOf" srcId="{2CEF14CE-6CE4-412F-B3F3-EBB1820A25B5}" destId="{A11E846C-4803-4509-B864-24BC212A2369}" srcOrd="0" destOrd="0" presId="urn:microsoft.com/office/officeart/2005/8/layout/hList7"/>
    <dgm:cxn modelId="{1A61E929-E30B-436D-B342-1486C7696BC4}" type="presOf" srcId="{E5425238-EE2B-4F49-975A-597EFC3C36F8}" destId="{5FC5774F-AC72-46E0-9701-9939B658E7BA}" srcOrd="1" destOrd="0" presId="urn:microsoft.com/office/officeart/2005/8/layout/hList7"/>
    <dgm:cxn modelId="{DDDD9C37-A805-4C70-9E6F-53511D86F1BD}" type="presOf" srcId="{0326A0A9-73B7-43AA-8AE6-A7528C628D17}" destId="{7B0FF5A0-139C-4832-93E6-099645E51C50}" srcOrd="0" destOrd="0" presId="urn:microsoft.com/office/officeart/2005/8/layout/hList7"/>
    <dgm:cxn modelId="{45A3EF3E-6EDA-463D-9D6A-034AEE3C5F79}" type="presOf" srcId="{5F4284EE-DBEE-4D26-A181-050F21C02704}" destId="{1AAA169C-8E50-4154-8F35-2273F07D7C78}" srcOrd="1" destOrd="0" presId="urn:microsoft.com/office/officeart/2005/8/layout/hList7"/>
    <dgm:cxn modelId="{771F4949-47BF-4996-AFFD-A3F659875901}" srcId="{12271C39-C2D1-4422-B97D-87C2FEFE28AE}" destId="{5F4284EE-DBEE-4D26-A181-050F21C02704}" srcOrd="2" destOrd="0" parTransId="{2524BAF6-12A6-4E54-8BF0-E19C839AB79D}" sibTransId="{1C8BBAE3-272F-46CD-8E52-1B4C502E44F9}"/>
    <dgm:cxn modelId="{138D366F-19FA-4E32-BD08-65D90C0C4DEE}" type="presOf" srcId="{B975B9E7-68E3-4DDF-B179-73120C421C92}" destId="{9D05E3E2-8E97-4B2F-A6D5-1AEB4B44C32B}" srcOrd="1" destOrd="0" presId="urn:microsoft.com/office/officeart/2005/8/layout/hList7"/>
    <dgm:cxn modelId="{88AC904F-66FB-46F0-8692-8A6FE235F207}" type="presOf" srcId="{12271C39-C2D1-4422-B97D-87C2FEFE28AE}" destId="{C17CB11F-7EDB-44EA-9F29-CF4908117800}" srcOrd="0" destOrd="0" presId="urn:microsoft.com/office/officeart/2005/8/layout/hList7"/>
    <dgm:cxn modelId="{425ECB4F-EE8A-4270-BF07-408C60BAFBDC}" type="presOf" srcId="{657E8CE3-9391-4CAC-9B39-5F8EDD6FD4CA}" destId="{4EF9FD58-2C47-4EAA-AB93-65DCFD581AD1}" srcOrd="1" destOrd="0" presId="urn:microsoft.com/office/officeart/2005/8/layout/hList7"/>
    <dgm:cxn modelId="{62B35E71-C3FD-491D-9C73-09F594921E1A}" type="presOf" srcId="{E5425238-EE2B-4F49-975A-597EFC3C36F8}" destId="{63E65C78-7CC3-4DE2-81BB-D2991E43444E}" srcOrd="0" destOrd="0" presId="urn:microsoft.com/office/officeart/2005/8/layout/hList7"/>
    <dgm:cxn modelId="{C1EDE453-3ECB-4FDF-95B7-9A38E6C479F4}" type="presOf" srcId="{0B31770B-AF0E-433F-A2B2-4958AD4CDA11}" destId="{CE548962-7703-4C73-9A3C-A27CC2C3490C}" srcOrd="0" destOrd="0" presId="urn:microsoft.com/office/officeart/2005/8/layout/hList7"/>
    <dgm:cxn modelId="{4E1B3890-0402-4E6C-A78F-4FCCCB4B1AC7}" type="presOf" srcId="{F4AB555B-9A8D-49CA-BF00-87DBB3860423}" destId="{E00BF23E-2DB4-4EB9-A2BA-AA0591D42098}" srcOrd="0" destOrd="0" presId="urn:microsoft.com/office/officeart/2005/8/layout/hList7"/>
    <dgm:cxn modelId="{2C5EB3A7-1468-4C1D-905B-305FB1527C2F}" srcId="{12271C39-C2D1-4422-B97D-87C2FEFE28AE}" destId="{6231B27C-548D-4D34-B837-A971494E1CC8}" srcOrd="5" destOrd="0" parTransId="{8740022B-188C-4483-B515-78C64FEF733C}" sibTransId="{867D7CB5-62EF-4FB2-B771-F686116E19DE}"/>
    <dgm:cxn modelId="{72E152AA-7419-44C1-AD68-7C7C3BCCE6E5}" srcId="{12271C39-C2D1-4422-B97D-87C2FEFE28AE}" destId="{2CEF14CE-6CE4-412F-B3F3-EBB1820A25B5}" srcOrd="0" destOrd="0" parTransId="{93821195-4B8E-467F-9718-253A63E4B9DA}" sibTransId="{CFC262C7-8001-4D18-B500-274059E25F37}"/>
    <dgm:cxn modelId="{F1DE24AD-4599-4F8C-879D-48CEC3372439}" type="presOf" srcId="{657E8CE3-9391-4CAC-9B39-5F8EDD6FD4CA}" destId="{2C13EE97-57D5-4B59-81F6-2498DFF24559}" srcOrd="0" destOrd="0" presId="urn:microsoft.com/office/officeart/2005/8/layout/hList7"/>
    <dgm:cxn modelId="{D99AB6B0-DF40-4667-AA34-8E1AFA26BBFA}" srcId="{12271C39-C2D1-4422-B97D-87C2FEFE28AE}" destId="{657E8CE3-9391-4CAC-9B39-5F8EDD6FD4CA}" srcOrd="1" destOrd="0" parTransId="{DF2A4F78-D198-4C6D-8D94-F804254B8AA5}" sibTransId="{F4AB555B-9A8D-49CA-BF00-87DBB3860423}"/>
    <dgm:cxn modelId="{FCEBA6CA-BCF9-4362-8B29-76DAF91369D2}" type="presOf" srcId="{5F4284EE-DBEE-4D26-A181-050F21C02704}" destId="{251FD322-A3D3-45C0-9D11-454C50ED8CFE}" srcOrd="0" destOrd="0" presId="urn:microsoft.com/office/officeart/2005/8/layout/hList7"/>
    <dgm:cxn modelId="{D7C2F6D7-3870-4868-9320-DBE254565EC8}" type="presOf" srcId="{1C8BBAE3-272F-46CD-8E52-1B4C502E44F9}" destId="{0678C716-ABBF-404A-8162-FDD3CC630C8B}" srcOrd="0" destOrd="0" presId="urn:microsoft.com/office/officeart/2005/8/layout/hList7"/>
    <dgm:cxn modelId="{3FC108DA-35BE-4001-BC3D-6EEF0863F32B}" type="presOf" srcId="{B975B9E7-68E3-4DDF-B179-73120C421C92}" destId="{623AAEA4-545D-49E1-9A99-C7BC57F941D8}" srcOrd="0" destOrd="0" presId="urn:microsoft.com/office/officeart/2005/8/layout/hList7"/>
    <dgm:cxn modelId="{CBC8D1E3-826F-4EFB-98A2-DBD5576A4486}" srcId="{12271C39-C2D1-4422-B97D-87C2FEFE28AE}" destId="{E5425238-EE2B-4F49-975A-597EFC3C36F8}" srcOrd="3" destOrd="0" parTransId="{F020995D-D58B-409B-BEA7-1EA9A363B0A3}" sibTransId="{0B31770B-AF0E-433F-A2B2-4958AD4CDA11}"/>
    <dgm:cxn modelId="{D4733AEF-0A96-4581-AA2D-B4E6DB7B9899}" srcId="{12271C39-C2D1-4422-B97D-87C2FEFE28AE}" destId="{B975B9E7-68E3-4DDF-B179-73120C421C92}" srcOrd="4" destOrd="0" parTransId="{339E1FC6-72A4-4234-B8AB-846ECA70976C}" sibTransId="{0326A0A9-73B7-43AA-8AE6-A7528C628D17}"/>
    <dgm:cxn modelId="{360BCEF4-3386-444E-B6DE-0BCAF4CECB6C}" type="presOf" srcId="{CFC262C7-8001-4D18-B500-274059E25F37}" destId="{9C5960B5-801E-406A-A177-2E91782F56BF}" srcOrd="0" destOrd="0" presId="urn:microsoft.com/office/officeart/2005/8/layout/hList7"/>
    <dgm:cxn modelId="{9A1B28FA-87E6-41BE-993C-2472FD446FA0}" type="presOf" srcId="{6231B27C-548D-4D34-B837-A971494E1CC8}" destId="{438B76F3-93F7-4B35-8441-85C35102C62D}" srcOrd="0" destOrd="0" presId="urn:microsoft.com/office/officeart/2005/8/layout/hList7"/>
    <dgm:cxn modelId="{17240FFD-BBCA-40C3-89AA-50B65DAEFEFC}" type="presOf" srcId="{2CEF14CE-6CE4-412F-B3F3-EBB1820A25B5}" destId="{18A01622-E795-47EB-81CE-94B08E4379EC}" srcOrd="1" destOrd="0" presId="urn:microsoft.com/office/officeart/2005/8/layout/hList7"/>
    <dgm:cxn modelId="{1C5DF7AB-0B70-4AE5-9152-21699A2EBFA1}" type="presParOf" srcId="{C17CB11F-7EDB-44EA-9F29-CF4908117800}" destId="{3F52132E-4DFC-4587-A207-B81DEEF45518}" srcOrd="0" destOrd="0" presId="urn:microsoft.com/office/officeart/2005/8/layout/hList7"/>
    <dgm:cxn modelId="{DCC5AD84-F8DE-4C65-AB19-45A825525DD4}" type="presParOf" srcId="{C17CB11F-7EDB-44EA-9F29-CF4908117800}" destId="{CBC5072B-8E84-4FB5-A329-FA7AC71B1982}" srcOrd="1" destOrd="0" presId="urn:microsoft.com/office/officeart/2005/8/layout/hList7"/>
    <dgm:cxn modelId="{2AA83ED9-14B6-4833-AB3B-2039832C75E5}" type="presParOf" srcId="{CBC5072B-8E84-4FB5-A329-FA7AC71B1982}" destId="{87043388-0020-4DE9-93E6-67D4A4BB4E6A}" srcOrd="0" destOrd="0" presId="urn:microsoft.com/office/officeart/2005/8/layout/hList7"/>
    <dgm:cxn modelId="{F30BC145-99F9-4A18-BE39-A2A0E01435D4}" type="presParOf" srcId="{87043388-0020-4DE9-93E6-67D4A4BB4E6A}" destId="{A11E846C-4803-4509-B864-24BC212A2369}" srcOrd="0" destOrd="0" presId="urn:microsoft.com/office/officeart/2005/8/layout/hList7"/>
    <dgm:cxn modelId="{6B159C42-A77D-44D8-91BE-E5FA3885AF69}" type="presParOf" srcId="{87043388-0020-4DE9-93E6-67D4A4BB4E6A}" destId="{18A01622-E795-47EB-81CE-94B08E4379EC}" srcOrd="1" destOrd="0" presId="urn:microsoft.com/office/officeart/2005/8/layout/hList7"/>
    <dgm:cxn modelId="{D6B43763-2EA8-4206-B39F-462EA426A0BC}" type="presParOf" srcId="{87043388-0020-4DE9-93E6-67D4A4BB4E6A}" destId="{93E28764-D5AE-49A0-BD52-CC4B124DB0F9}" srcOrd="2" destOrd="0" presId="urn:microsoft.com/office/officeart/2005/8/layout/hList7"/>
    <dgm:cxn modelId="{CA35A01F-1C6C-4354-A49E-354EDFEB6265}" type="presParOf" srcId="{87043388-0020-4DE9-93E6-67D4A4BB4E6A}" destId="{14756421-8AF6-413B-932F-7C4850CCF896}" srcOrd="3" destOrd="0" presId="urn:microsoft.com/office/officeart/2005/8/layout/hList7"/>
    <dgm:cxn modelId="{D696F4E3-A915-4F6D-9C58-C6BA15ABDFDA}" type="presParOf" srcId="{CBC5072B-8E84-4FB5-A329-FA7AC71B1982}" destId="{9C5960B5-801E-406A-A177-2E91782F56BF}" srcOrd="1" destOrd="0" presId="urn:microsoft.com/office/officeart/2005/8/layout/hList7"/>
    <dgm:cxn modelId="{0AE2D34F-F6E2-47B2-AD4F-5458A497CD25}" type="presParOf" srcId="{CBC5072B-8E84-4FB5-A329-FA7AC71B1982}" destId="{8709136E-C207-4BF1-99DA-36C591A89BE9}" srcOrd="2" destOrd="0" presId="urn:microsoft.com/office/officeart/2005/8/layout/hList7"/>
    <dgm:cxn modelId="{9B6FC331-CF23-4E36-89A3-7ADB1C1067F7}" type="presParOf" srcId="{8709136E-C207-4BF1-99DA-36C591A89BE9}" destId="{2C13EE97-57D5-4B59-81F6-2498DFF24559}" srcOrd="0" destOrd="0" presId="urn:microsoft.com/office/officeart/2005/8/layout/hList7"/>
    <dgm:cxn modelId="{B85918C5-54B5-421B-8050-2B6F1D3E72E9}" type="presParOf" srcId="{8709136E-C207-4BF1-99DA-36C591A89BE9}" destId="{4EF9FD58-2C47-4EAA-AB93-65DCFD581AD1}" srcOrd="1" destOrd="0" presId="urn:microsoft.com/office/officeart/2005/8/layout/hList7"/>
    <dgm:cxn modelId="{36591298-E9A3-4A51-8A65-E7CC1A7812E7}" type="presParOf" srcId="{8709136E-C207-4BF1-99DA-36C591A89BE9}" destId="{A8AF9E7B-C7E8-4B2D-9481-10700AC47130}" srcOrd="2" destOrd="0" presId="urn:microsoft.com/office/officeart/2005/8/layout/hList7"/>
    <dgm:cxn modelId="{A5FEFE8A-96DD-4AB9-9808-921A47FA78E0}" type="presParOf" srcId="{8709136E-C207-4BF1-99DA-36C591A89BE9}" destId="{4EA24603-2EB2-4CAC-9F4B-40BBC4B8A168}" srcOrd="3" destOrd="0" presId="urn:microsoft.com/office/officeart/2005/8/layout/hList7"/>
    <dgm:cxn modelId="{C3054EBF-3920-4265-A892-C294CC76B043}" type="presParOf" srcId="{CBC5072B-8E84-4FB5-A329-FA7AC71B1982}" destId="{E00BF23E-2DB4-4EB9-A2BA-AA0591D42098}" srcOrd="3" destOrd="0" presId="urn:microsoft.com/office/officeart/2005/8/layout/hList7"/>
    <dgm:cxn modelId="{32BE23B4-42F1-4AC3-910E-35F8FD9F073F}" type="presParOf" srcId="{CBC5072B-8E84-4FB5-A329-FA7AC71B1982}" destId="{D5B9E788-18B3-4655-88F5-AA9DC0C898F9}" srcOrd="4" destOrd="0" presId="urn:microsoft.com/office/officeart/2005/8/layout/hList7"/>
    <dgm:cxn modelId="{69A55F56-B4E2-4396-A2C6-3C208D73677C}" type="presParOf" srcId="{D5B9E788-18B3-4655-88F5-AA9DC0C898F9}" destId="{251FD322-A3D3-45C0-9D11-454C50ED8CFE}" srcOrd="0" destOrd="0" presId="urn:microsoft.com/office/officeart/2005/8/layout/hList7"/>
    <dgm:cxn modelId="{A15385EC-C695-4613-BE52-671D0A26B8AA}" type="presParOf" srcId="{D5B9E788-18B3-4655-88F5-AA9DC0C898F9}" destId="{1AAA169C-8E50-4154-8F35-2273F07D7C78}" srcOrd="1" destOrd="0" presId="urn:microsoft.com/office/officeart/2005/8/layout/hList7"/>
    <dgm:cxn modelId="{3F6C608E-24B4-4851-A907-04A88D66EA06}" type="presParOf" srcId="{D5B9E788-18B3-4655-88F5-AA9DC0C898F9}" destId="{C2BAA001-C9B6-4DC6-9AE2-E557CEB0168D}" srcOrd="2" destOrd="0" presId="urn:microsoft.com/office/officeart/2005/8/layout/hList7"/>
    <dgm:cxn modelId="{93661A70-0CDF-44F2-832A-567E1C52855F}" type="presParOf" srcId="{D5B9E788-18B3-4655-88F5-AA9DC0C898F9}" destId="{EAEDD4AD-F5A9-423C-9A56-9662A520E081}" srcOrd="3" destOrd="0" presId="urn:microsoft.com/office/officeart/2005/8/layout/hList7"/>
    <dgm:cxn modelId="{05577FC6-AA66-4B20-A755-972C3A5E1E6A}" type="presParOf" srcId="{CBC5072B-8E84-4FB5-A329-FA7AC71B1982}" destId="{0678C716-ABBF-404A-8162-FDD3CC630C8B}" srcOrd="5" destOrd="0" presId="urn:microsoft.com/office/officeart/2005/8/layout/hList7"/>
    <dgm:cxn modelId="{4953AF27-172A-41FF-93F5-1DB4655629D2}" type="presParOf" srcId="{CBC5072B-8E84-4FB5-A329-FA7AC71B1982}" destId="{6F880827-BC87-4512-A615-BC75E3091F0A}" srcOrd="6" destOrd="0" presId="urn:microsoft.com/office/officeart/2005/8/layout/hList7"/>
    <dgm:cxn modelId="{059A7A95-4C71-4044-939A-C715F1AE5358}" type="presParOf" srcId="{6F880827-BC87-4512-A615-BC75E3091F0A}" destId="{63E65C78-7CC3-4DE2-81BB-D2991E43444E}" srcOrd="0" destOrd="0" presId="urn:microsoft.com/office/officeart/2005/8/layout/hList7"/>
    <dgm:cxn modelId="{E66DCDFD-7C31-4293-8FAB-A500C80BCCF2}" type="presParOf" srcId="{6F880827-BC87-4512-A615-BC75E3091F0A}" destId="{5FC5774F-AC72-46E0-9701-9939B658E7BA}" srcOrd="1" destOrd="0" presId="urn:microsoft.com/office/officeart/2005/8/layout/hList7"/>
    <dgm:cxn modelId="{92062CC9-A90E-423F-9EA6-2B2EE6D53CC7}" type="presParOf" srcId="{6F880827-BC87-4512-A615-BC75E3091F0A}" destId="{32CE96C5-5ABA-4067-A7B3-35DF2BB03363}" srcOrd="2" destOrd="0" presId="urn:microsoft.com/office/officeart/2005/8/layout/hList7"/>
    <dgm:cxn modelId="{ACA5AC77-4BAC-4132-A7EB-463000B3414F}" type="presParOf" srcId="{6F880827-BC87-4512-A615-BC75E3091F0A}" destId="{26DEEAFE-3B43-43C7-9821-6EEAE1EE5BC5}" srcOrd="3" destOrd="0" presId="urn:microsoft.com/office/officeart/2005/8/layout/hList7"/>
    <dgm:cxn modelId="{C6AE693C-B4BB-483D-81F4-0B3BA43DFA56}" type="presParOf" srcId="{CBC5072B-8E84-4FB5-A329-FA7AC71B1982}" destId="{CE548962-7703-4C73-9A3C-A27CC2C3490C}" srcOrd="7" destOrd="0" presId="urn:microsoft.com/office/officeart/2005/8/layout/hList7"/>
    <dgm:cxn modelId="{BB2C5167-7890-44D6-9CE7-1C7148AC5213}" type="presParOf" srcId="{CBC5072B-8E84-4FB5-A329-FA7AC71B1982}" destId="{FD5F0A30-FFF3-4D05-A43A-9EC630384CB2}" srcOrd="8" destOrd="0" presId="urn:microsoft.com/office/officeart/2005/8/layout/hList7"/>
    <dgm:cxn modelId="{E0B7A1A0-BAD0-464D-85F5-8BD4DB07FE09}" type="presParOf" srcId="{FD5F0A30-FFF3-4D05-A43A-9EC630384CB2}" destId="{623AAEA4-545D-49E1-9A99-C7BC57F941D8}" srcOrd="0" destOrd="0" presId="urn:microsoft.com/office/officeart/2005/8/layout/hList7"/>
    <dgm:cxn modelId="{63E6B95A-82BE-487F-A2B9-536723B35049}" type="presParOf" srcId="{FD5F0A30-FFF3-4D05-A43A-9EC630384CB2}" destId="{9D05E3E2-8E97-4B2F-A6D5-1AEB4B44C32B}" srcOrd="1" destOrd="0" presId="urn:microsoft.com/office/officeart/2005/8/layout/hList7"/>
    <dgm:cxn modelId="{23C80B09-C299-4EBA-913C-D50C77D7EBE1}" type="presParOf" srcId="{FD5F0A30-FFF3-4D05-A43A-9EC630384CB2}" destId="{2BC6456B-1CDB-453E-9312-2B1E19198DDC}" srcOrd="2" destOrd="0" presId="urn:microsoft.com/office/officeart/2005/8/layout/hList7"/>
    <dgm:cxn modelId="{633B66E0-A206-4689-A402-5EA19AAF49FA}" type="presParOf" srcId="{FD5F0A30-FFF3-4D05-A43A-9EC630384CB2}" destId="{3F775F79-CAB5-41C3-9B74-E4F0377721C1}" srcOrd="3" destOrd="0" presId="urn:microsoft.com/office/officeart/2005/8/layout/hList7"/>
    <dgm:cxn modelId="{6C6DCF6C-DF58-4772-82FB-792E6420B39F}" type="presParOf" srcId="{CBC5072B-8E84-4FB5-A329-FA7AC71B1982}" destId="{7B0FF5A0-139C-4832-93E6-099645E51C50}" srcOrd="9" destOrd="0" presId="urn:microsoft.com/office/officeart/2005/8/layout/hList7"/>
    <dgm:cxn modelId="{6FEA5224-BE75-4079-8113-3FAB489DED65}" type="presParOf" srcId="{CBC5072B-8E84-4FB5-A329-FA7AC71B1982}" destId="{D8D4715F-52CD-42C2-AFD8-463848B7440F}" srcOrd="10" destOrd="0" presId="urn:microsoft.com/office/officeart/2005/8/layout/hList7"/>
    <dgm:cxn modelId="{C966A1B9-314F-4D46-AB42-C16CB024C9B3}" type="presParOf" srcId="{D8D4715F-52CD-42C2-AFD8-463848B7440F}" destId="{438B76F3-93F7-4B35-8441-85C35102C62D}" srcOrd="0" destOrd="0" presId="urn:microsoft.com/office/officeart/2005/8/layout/hList7"/>
    <dgm:cxn modelId="{5C7FF45D-45B0-460A-9C20-6FF71B3E6E8D}" type="presParOf" srcId="{D8D4715F-52CD-42C2-AFD8-463848B7440F}" destId="{9B00383F-1D1A-42CA-93AA-3D8EE5C67CA8}" srcOrd="1" destOrd="0" presId="urn:microsoft.com/office/officeart/2005/8/layout/hList7"/>
    <dgm:cxn modelId="{A5528D1B-62C2-4D42-831D-BD7B5BE74D54}" type="presParOf" srcId="{D8D4715F-52CD-42C2-AFD8-463848B7440F}" destId="{9659284D-7DB4-44FC-8A3B-9934E2CE14E5}" srcOrd="2" destOrd="0" presId="urn:microsoft.com/office/officeart/2005/8/layout/hList7"/>
    <dgm:cxn modelId="{58B987EE-3A52-4D24-857B-8BCC4A92F1BA}" type="presParOf" srcId="{D8D4715F-52CD-42C2-AFD8-463848B7440F}" destId="{C18C8E60-508B-4DBA-BDCF-3DBA734C423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E846C-4803-4509-B864-24BC212A2369}">
      <dsp:nvSpPr>
        <dsp:cNvPr id="0" name=""/>
        <dsp:cNvSpPr/>
      </dsp:nvSpPr>
      <dsp:spPr>
        <a:xfrm>
          <a:off x="138" y="0"/>
          <a:ext cx="1844426" cy="4744681"/>
        </a:xfrm>
        <a:prstGeom prst="roundRect">
          <a:avLst>
            <a:gd name="adj" fmla="val 10000"/>
          </a:avLst>
        </a:prstGeom>
        <a:solidFill>
          <a:srgbClr val="DA784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U.S. Immigration</a:t>
          </a:r>
          <a:b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Work visas &amp; green cards, handled end-to-end</a:t>
          </a:r>
          <a:endParaRPr lang="en-US" sz="15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4159" y="1951893"/>
        <a:ext cx="1736384" cy="1789830"/>
      </dsp:txXfrm>
    </dsp:sp>
    <dsp:sp modelId="{14756421-8AF6-413B-932F-7C4850CCF896}">
      <dsp:nvSpPr>
        <dsp:cNvPr id="0" name=""/>
        <dsp:cNvSpPr/>
      </dsp:nvSpPr>
      <dsp:spPr>
        <a:xfrm>
          <a:off x="13236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3EE97-57D5-4B59-81F6-2498DFF24559}">
      <dsp:nvSpPr>
        <dsp:cNvPr id="0" name=""/>
        <dsp:cNvSpPr/>
      </dsp:nvSpPr>
      <dsp:spPr>
        <a:xfrm>
          <a:off x="1899898" y="0"/>
          <a:ext cx="1844426" cy="4744681"/>
        </a:xfrm>
        <a:prstGeom prst="roundRect">
          <a:avLst>
            <a:gd name="adj" fmla="val 10000"/>
          </a:avLst>
        </a:prstGeom>
        <a:solidFill>
          <a:srgbClr val="799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Global Immigration</a:t>
          </a:r>
          <a:b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Worldwide mobility support through a single partner</a:t>
          </a:r>
          <a:endParaRPr lang="en-US" sz="15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953919" y="1951893"/>
        <a:ext cx="1736384" cy="1789830"/>
      </dsp:txXfrm>
    </dsp:sp>
    <dsp:sp modelId="{4EA24603-2EB2-4CAC-9F4B-40BBC4B8A168}">
      <dsp:nvSpPr>
        <dsp:cNvPr id="0" name=""/>
        <dsp:cNvSpPr/>
      </dsp:nvSpPr>
      <dsp:spPr>
        <a:xfrm>
          <a:off x="203212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D322-A3D3-45C0-9D11-454C50ED8CFE}">
      <dsp:nvSpPr>
        <dsp:cNvPr id="0" name=""/>
        <dsp:cNvSpPr/>
      </dsp:nvSpPr>
      <dsp:spPr>
        <a:xfrm>
          <a:off x="3799657" y="0"/>
          <a:ext cx="1844426" cy="4744681"/>
        </a:xfrm>
        <a:prstGeom prst="roundRect">
          <a:avLst>
            <a:gd name="adj" fmla="val 10000"/>
          </a:avLst>
        </a:prstGeom>
        <a:solidFill>
          <a:srgbClr val="487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Consular Visa Processing</a:t>
          </a:r>
          <a:b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Interview prep &amp; DS-160 review to reduce travel risk</a:t>
          </a:r>
          <a:endParaRPr lang="en-US" sz="15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853678" y="1951893"/>
        <a:ext cx="1736384" cy="1789830"/>
      </dsp:txXfrm>
    </dsp:sp>
    <dsp:sp modelId="{EAEDD4AD-F5A9-423C-9A56-9662A520E081}">
      <dsp:nvSpPr>
        <dsp:cNvPr id="0" name=""/>
        <dsp:cNvSpPr/>
      </dsp:nvSpPr>
      <dsp:spPr>
        <a:xfrm>
          <a:off x="393188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65C78-7CC3-4DE2-81BB-D2991E43444E}">
      <dsp:nvSpPr>
        <dsp:cNvPr id="0" name=""/>
        <dsp:cNvSpPr/>
      </dsp:nvSpPr>
      <dsp:spPr>
        <a:xfrm>
          <a:off x="5699417" y="0"/>
          <a:ext cx="1844426" cy="4744681"/>
        </a:xfrm>
        <a:prstGeom prst="roundRect">
          <a:avLst>
            <a:gd name="adj" fmla="val 10000"/>
          </a:avLst>
        </a:prstGeom>
        <a:solidFill>
          <a:srgbClr val="54658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I-9 &amp; Immigration Compliance</a:t>
          </a:r>
          <a:b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Audits, training, and government enforcement support</a:t>
          </a:r>
          <a:endParaRPr lang="en-US" sz="15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753438" y="1951893"/>
        <a:ext cx="1736384" cy="1789830"/>
      </dsp:txXfrm>
    </dsp:sp>
    <dsp:sp modelId="{26DEEAFE-3B43-43C7-9821-6EEAE1EE5BC5}">
      <dsp:nvSpPr>
        <dsp:cNvPr id="0" name=""/>
        <dsp:cNvSpPr/>
      </dsp:nvSpPr>
      <dsp:spPr>
        <a:xfrm>
          <a:off x="583164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AAEA4-545D-49E1-9A99-C7BC57F941D8}">
      <dsp:nvSpPr>
        <dsp:cNvPr id="0" name=""/>
        <dsp:cNvSpPr/>
      </dsp:nvSpPr>
      <dsp:spPr>
        <a:xfrm>
          <a:off x="7599177" y="0"/>
          <a:ext cx="1844426" cy="4744681"/>
        </a:xfrm>
        <a:prstGeom prst="roundRect">
          <a:avLst>
            <a:gd name="adj" fmla="val 10000"/>
          </a:avLst>
        </a:prstGeom>
        <a:solidFill>
          <a:srgbClr val="936D4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Immigration Litigation</a:t>
          </a:r>
          <a:b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Challenging delays &amp; wrongful denials</a:t>
          </a:r>
          <a:endParaRPr lang="en-US" sz="15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53198" y="1951893"/>
        <a:ext cx="1736384" cy="1789830"/>
      </dsp:txXfrm>
    </dsp:sp>
    <dsp:sp modelId="{3F775F79-CAB5-41C3-9B74-E4F0377721C1}">
      <dsp:nvSpPr>
        <dsp:cNvPr id="0" name=""/>
        <dsp:cNvSpPr/>
      </dsp:nvSpPr>
      <dsp:spPr>
        <a:xfrm>
          <a:off x="773140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B76F3-93F7-4B35-8441-85C35102C62D}">
      <dsp:nvSpPr>
        <dsp:cNvPr id="0" name=""/>
        <dsp:cNvSpPr/>
      </dsp:nvSpPr>
      <dsp:spPr>
        <a:xfrm>
          <a:off x="9498936" y="0"/>
          <a:ext cx="1844426" cy="4744681"/>
        </a:xfrm>
        <a:prstGeom prst="roundRect">
          <a:avLst>
            <a:gd name="adj" fmla="val 10000"/>
          </a:avLst>
        </a:prstGeom>
        <a:solidFill>
          <a:srgbClr val="C59A2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In-House Immigration Specialist</a:t>
          </a:r>
          <a:b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Embedded experts without adding headcount</a:t>
          </a:r>
          <a:endParaRPr lang="en-US" sz="15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9552957" y="1951893"/>
        <a:ext cx="1736384" cy="1789830"/>
      </dsp:txXfrm>
    </dsp:sp>
    <dsp:sp modelId="{C18C8E60-508B-4DBA-BDCF-3DBA734C423D}">
      <dsp:nvSpPr>
        <dsp:cNvPr id="0" name=""/>
        <dsp:cNvSpPr/>
      </dsp:nvSpPr>
      <dsp:spPr>
        <a:xfrm>
          <a:off x="9631160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2132E-4DFC-4587-A207-B81DEEF45518}">
      <dsp:nvSpPr>
        <dsp:cNvPr id="0" name=""/>
        <dsp:cNvSpPr/>
      </dsp:nvSpPr>
      <dsp:spPr>
        <a:xfrm>
          <a:off x="453740" y="4042662"/>
          <a:ext cx="10436021" cy="217866"/>
        </a:xfrm>
        <a:prstGeom prst="leftRightArrow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EA18DB-8A28-9D1E-6EE7-E7573C01D5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0D0B6-BAE5-71ED-3993-9EF41743EF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9287-01EF-4D8B-B283-BC0744A76D3D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25E4C-CEA1-FD47-5ECF-4250EF4A8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404C5-BBC3-FD54-7947-D474756221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F2F42-CDDD-495A-B128-02E327957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Proxima Nova" panose="020B0604020202020204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Proxima Nova" panose="020B0604020202020204" charset="0"/>
        <a:ea typeface="Proxima Nova" panose="020B0604020202020204" charset="0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FC78142C-A3B4-FBFE-8BC9-050A9E1E5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296a242a3_0_372:notes">
            <a:extLst>
              <a:ext uri="{FF2B5EF4-FFF2-40B4-BE49-F238E27FC236}">
                <a16:creationId xmlns:a16="http://schemas.microsoft.com/office/drawing/2014/main" id="{E92D9616-787B-0D9E-A4D0-02638BDD37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27296a242a3_0_372:notes">
            <a:extLst>
              <a:ext uri="{FF2B5EF4-FFF2-40B4-BE49-F238E27FC236}">
                <a16:creationId xmlns:a16="http://schemas.microsoft.com/office/drawing/2014/main" id="{4B65D046-F95D-2545-B9E6-6AFC0EE1D6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698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1A0D0-BEE5-76BD-8B99-288C7F22D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E5008-73E6-B64B-8914-B0DD71376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1B8B04-0598-941F-43E0-BC1C7B6FC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2D982-1CDA-8D91-CE4E-C98259256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9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2A85BE9D-2F29-B93E-29BB-9886E336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296a242a3_0_372:notes">
            <a:extLst>
              <a:ext uri="{FF2B5EF4-FFF2-40B4-BE49-F238E27FC236}">
                <a16:creationId xmlns:a16="http://schemas.microsoft.com/office/drawing/2014/main" id="{67C506F9-2E98-86A2-9BCA-18040042B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27296a242a3_0_372:notes">
            <a:extLst>
              <a:ext uri="{FF2B5EF4-FFF2-40B4-BE49-F238E27FC236}">
                <a16:creationId xmlns:a16="http://schemas.microsoft.com/office/drawing/2014/main" id="{47C57921-070F-D502-5123-8CFF533545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192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f95e617128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3" name="Google Shape;393;g2f95e61712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 panose="020B0604020202020204" charset="0"/>
            </a:endParaRPr>
          </a:p>
        </p:txBody>
      </p:sp>
      <p:sp>
        <p:nvSpPr>
          <p:cNvPr id="431" name="Google Shape;4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29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9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mmeltzer@meltzerhellrung.com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4" Type="http://schemas.openxmlformats.org/officeDocument/2006/relationships/hyperlink" Target="mailto:mhellrung@meltzerhellrung.com" TargetMode="External"/><Relationship Id="rId9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4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7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1"/>
          <p:cNvSpPr txBox="1">
            <a:spLocks noGrp="1"/>
          </p:cNvSpPr>
          <p:nvPr>
            <p:ph type="ctrTitle"/>
          </p:nvPr>
        </p:nvSpPr>
        <p:spPr>
          <a:xfrm>
            <a:off x="838200" y="2299063"/>
            <a:ext cx="10515600" cy="1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latin typeface="Proxima Nova" panose="020B060402020202020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71"/>
          <p:cNvSpPr txBox="1">
            <a:spLocks noGrp="1"/>
          </p:cNvSpPr>
          <p:nvPr>
            <p:ph type="subTitle" idx="1"/>
          </p:nvPr>
        </p:nvSpPr>
        <p:spPr>
          <a:xfrm>
            <a:off x="838200" y="4287838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Proxima Nova" panose="020B060402020202020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3" name="Google Shape;23;p7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7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01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6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5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93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2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7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94" cy="525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0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388;g2f95e617128_0_293" descr="Voyager Icon">
            <a:extLst>
              <a:ext uri="{FF2B5EF4-FFF2-40B4-BE49-F238E27FC236}">
                <a16:creationId xmlns:a16="http://schemas.microsoft.com/office/drawing/2014/main" id="{7D70C01B-B0C2-D354-D646-84A9FC2E07A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743244" y="-42454"/>
            <a:ext cx="6942906" cy="69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0;g2f95e617128_0_293" descr="A white and orange arrow">
            <a:extLst>
              <a:ext uri="{FF2B5EF4-FFF2-40B4-BE49-F238E27FC236}">
                <a16:creationId xmlns:a16="http://schemas.microsoft.com/office/drawing/2014/main" id="{6F39EBAE-F69F-1884-46DC-72111A726AD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490604" y="2910839"/>
            <a:ext cx="5885698" cy="103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167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95e617128_0_595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f95e617128_0_595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g2f95e617128_0_59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g2f95e617128_0_59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40;g2f95e617128_0_588">
            <a:extLst>
              <a:ext uri="{FF2B5EF4-FFF2-40B4-BE49-F238E27FC236}">
                <a16:creationId xmlns:a16="http://schemas.microsoft.com/office/drawing/2014/main" id="{5CA76A6D-4BBB-B711-BFDB-9C469D0699BF}"/>
              </a:ext>
            </a:extLst>
          </p:cNvPr>
          <p:cNvSpPr txBox="1"/>
          <p:nvPr userDrawn="1"/>
        </p:nvSpPr>
        <p:spPr>
          <a:xfrm>
            <a:off x="838190" y="6241874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05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7630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INTRODUCTION</a:t>
            </a:r>
            <a:endParaRPr dirty="0"/>
          </a:p>
        </p:txBody>
      </p:sp>
      <p:sp>
        <p:nvSpPr>
          <p:cNvPr id="34" name="Google Shape;34;g2f95e617128_0_368"/>
          <p:cNvSpPr txBox="1">
            <a:spLocks noGrp="1" noRot="1" noMove="1" noResize="1" noEditPoints="1" noAdjustHandles="1" noChangeArrowheads="1" noChangeShapeType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pic>
        <p:nvPicPr>
          <p:cNvPr id="2" name="Google Shape;375;g2f95e617128_0_280" descr="Icon">
            <a:extLst>
              <a:ext uri="{FF2B5EF4-FFF2-40B4-BE49-F238E27FC236}">
                <a16:creationId xmlns:a16="http://schemas.microsoft.com/office/drawing/2014/main" id="{4FBE6094-4480-45B3-6005-BC9B507E3C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916533" y="113667"/>
            <a:ext cx="6496596" cy="6496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9133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2813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270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1790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oogle Shape;549;p9">
            <a:extLst>
              <a:ext uri="{FF2B5EF4-FFF2-40B4-BE49-F238E27FC236}">
                <a16:creationId xmlns:a16="http://schemas.microsoft.com/office/drawing/2014/main" id="{004AFE71-14D1-A655-5A9F-E329B962F62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82400" y="382498"/>
            <a:ext cx="4893454" cy="6227818"/>
            <a:chOff x="-282400" y="382498"/>
            <a:chExt cx="4893454" cy="6227818"/>
          </a:xfrm>
        </p:grpSpPr>
        <p:sp>
          <p:nvSpPr>
            <p:cNvPr id="3" name="Google Shape;550;p9">
              <a:extLst>
                <a:ext uri="{FF2B5EF4-FFF2-40B4-BE49-F238E27FC236}">
                  <a16:creationId xmlns:a16="http://schemas.microsoft.com/office/drawing/2014/main" id="{165BECBB-FB47-59E8-A738-C50B5D669E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82400" y="382498"/>
              <a:ext cx="4228907" cy="5560106"/>
            </a:xfrm>
            <a:custGeom>
              <a:avLst/>
              <a:gdLst/>
              <a:ahLst/>
              <a:cxnLst/>
              <a:rect l="l" t="t" r="r" b="b"/>
              <a:pathLst>
                <a:path w="4228907" h="5560106" extrusionOk="0">
                  <a:moveTo>
                    <a:pt x="1106616" y="0"/>
                  </a:moveTo>
                  <a:lnTo>
                    <a:pt x="4159683" y="0"/>
                  </a:lnTo>
                  <a:cubicBezTo>
                    <a:pt x="4216720" y="42534"/>
                    <a:pt x="4229029" y="100546"/>
                    <a:pt x="4228907" y="169161"/>
                  </a:cubicBezTo>
                  <a:cubicBezTo>
                    <a:pt x="4227689" y="1910010"/>
                    <a:pt x="4227932" y="3650737"/>
                    <a:pt x="4227932" y="5391586"/>
                  </a:cubicBezTo>
                  <a:cubicBezTo>
                    <a:pt x="4227932" y="5401701"/>
                    <a:pt x="4228054" y="5411816"/>
                    <a:pt x="4227932" y="5421932"/>
                  </a:cubicBezTo>
                  <a:cubicBezTo>
                    <a:pt x="4225617" y="5522600"/>
                    <a:pt x="4187957" y="5559894"/>
                    <a:pt x="4086071" y="5560015"/>
                  </a:cubicBezTo>
                  <a:cubicBezTo>
                    <a:pt x="2770806" y="5560137"/>
                    <a:pt x="1455664" y="5560137"/>
                    <a:pt x="140399" y="5560015"/>
                  </a:cubicBezTo>
                  <a:cubicBezTo>
                    <a:pt x="34368" y="5560015"/>
                    <a:pt x="0" y="5524428"/>
                    <a:pt x="0" y="5416813"/>
                  </a:cubicBezTo>
                  <a:cubicBezTo>
                    <a:pt x="0" y="4004293"/>
                    <a:pt x="0" y="2591773"/>
                    <a:pt x="0" y="1179253"/>
                  </a:cubicBezTo>
                  <a:cubicBezTo>
                    <a:pt x="0" y="1157681"/>
                    <a:pt x="0" y="1136110"/>
                    <a:pt x="0" y="1109176"/>
                  </a:cubicBezTo>
                  <a:cubicBezTo>
                    <a:pt x="29372" y="1109176"/>
                    <a:pt x="51187" y="1109176"/>
                    <a:pt x="73003" y="1109176"/>
                  </a:cubicBezTo>
                  <a:cubicBezTo>
                    <a:pt x="314191" y="1109054"/>
                    <a:pt x="555380" y="1110760"/>
                    <a:pt x="796447" y="1108079"/>
                  </a:cubicBezTo>
                  <a:cubicBezTo>
                    <a:pt x="956467" y="1106251"/>
                    <a:pt x="1103326" y="971092"/>
                    <a:pt x="1106251" y="814484"/>
                  </a:cubicBezTo>
                  <a:cubicBezTo>
                    <a:pt x="1111369" y="543071"/>
                    <a:pt x="1106982" y="271535"/>
                    <a:pt x="1106616" y="122"/>
                  </a:cubicBezTo>
                  <a:close/>
                  <a:moveTo>
                    <a:pt x="1774852" y="1777167"/>
                  </a:moveTo>
                  <a:cubicBezTo>
                    <a:pt x="1991422" y="1777167"/>
                    <a:pt x="2207870" y="1777411"/>
                    <a:pt x="2424440" y="1777167"/>
                  </a:cubicBezTo>
                  <a:cubicBezTo>
                    <a:pt x="2507680" y="1777167"/>
                    <a:pt x="2555333" y="1736705"/>
                    <a:pt x="2555089" y="1667846"/>
                  </a:cubicBezTo>
                  <a:cubicBezTo>
                    <a:pt x="2554845" y="1599962"/>
                    <a:pt x="2505730" y="1557185"/>
                    <a:pt x="2423831" y="1557063"/>
                  </a:cubicBezTo>
                  <a:cubicBezTo>
                    <a:pt x="1994834" y="1556575"/>
                    <a:pt x="1565838" y="1556697"/>
                    <a:pt x="1136841" y="1557063"/>
                  </a:cubicBezTo>
                  <a:cubicBezTo>
                    <a:pt x="1052382" y="1557063"/>
                    <a:pt x="1000708" y="1602278"/>
                    <a:pt x="1002780" y="1671502"/>
                  </a:cubicBezTo>
                  <a:cubicBezTo>
                    <a:pt x="1004730" y="1739142"/>
                    <a:pt x="1052504" y="1777167"/>
                    <a:pt x="1137450" y="1777167"/>
                  </a:cubicBezTo>
                  <a:cubicBezTo>
                    <a:pt x="1349877" y="1777411"/>
                    <a:pt x="1562425" y="1777167"/>
                    <a:pt x="1774852" y="1777167"/>
                  </a:cubicBezTo>
                  <a:close/>
                  <a:moveTo>
                    <a:pt x="1782652" y="3561647"/>
                  </a:moveTo>
                  <a:cubicBezTo>
                    <a:pt x="1565716" y="3561647"/>
                    <a:pt x="1348902" y="3561403"/>
                    <a:pt x="1131966" y="3561769"/>
                  </a:cubicBezTo>
                  <a:cubicBezTo>
                    <a:pt x="1051651" y="3561891"/>
                    <a:pt x="1004730" y="3600647"/>
                    <a:pt x="1002780" y="3666458"/>
                  </a:cubicBezTo>
                  <a:cubicBezTo>
                    <a:pt x="1000708" y="3733855"/>
                    <a:pt x="1050676" y="3780898"/>
                    <a:pt x="1131113" y="3781142"/>
                  </a:cubicBezTo>
                  <a:cubicBezTo>
                    <a:pt x="1562791" y="3781995"/>
                    <a:pt x="1994590" y="3781995"/>
                    <a:pt x="2426268" y="3781142"/>
                  </a:cubicBezTo>
                  <a:cubicBezTo>
                    <a:pt x="2508533" y="3781020"/>
                    <a:pt x="2556430" y="3736170"/>
                    <a:pt x="2554967" y="3667434"/>
                  </a:cubicBezTo>
                  <a:cubicBezTo>
                    <a:pt x="2553627" y="3600403"/>
                    <a:pt x="2507924" y="3562012"/>
                    <a:pt x="2427000" y="3561891"/>
                  </a:cubicBezTo>
                  <a:cubicBezTo>
                    <a:pt x="2212136" y="3561525"/>
                    <a:pt x="1997272" y="3561769"/>
                    <a:pt x="1782408" y="3561769"/>
                  </a:cubicBezTo>
                  <a:close/>
                  <a:moveTo>
                    <a:pt x="1781433" y="4560770"/>
                  </a:moveTo>
                  <a:cubicBezTo>
                    <a:pt x="1562913" y="4560770"/>
                    <a:pt x="1344271" y="4560283"/>
                    <a:pt x="1125751" y="4561014"/>
                  </a:cubicBezTo>
                  <a:cubicBezTo>
                    <a:pt x="1039707" y="4561379"/>
                    <a:pt x="989252" y="4620610"/>
                    <a:pt x="1006801" y="4697025"/>
                  </a:cubicBezTo>
                  <a:cubicBezTo>
                    <a:pt x="1019720" y="4753331"/>
                    <a:pt x="1061523" y="4780875"/>
                    <a:pt x="1136353" y="4780875"/>
                  </a:cubicBezTo>
                  <a:cubicBezTo>
                    <a:pt x="1563400" y="4780997"/>
                    <a:pt x="1990447" y="4780997"/>
                    <a:pt x="2417372" y="4780875"/>
                  </a:cubicBezTo>
                  <a:cubicBezTo>
                    <a:pt x="2505243" y="4780875"/>
                    <a:pt x="2554602" y="4741388"/>
                    <a:pt x="2555089" y="4671554"/>
                  </a:cubicBezTo>
                  <a:cubicBezTo>
                    <a:pt x="2555577" y="4601476"/>
                    <a:pt x="2506096" y="4560892"/>
                    <a:pt x="2418956" y="4560770"/>
                  </a:cubicBezTo>
                  <a:cubicBezTo>
                    <a:pt x="2206407" y="4560527"/>
                    <a:pt x="1993981" y="4560770"/>
                    <a:pt x="1781433" y="4560770"/>
                  </a:cubicBezTo>
                  <a:close/>
                  <a:moveTo>
                    <a:pt x="1781798" y="2778606"/>
                  </a:moveTo>
                  <a:lnTo>
                    <a:pt x="1781798" y="2778362"/>
                  </a:lnTo>
                  <a:cubicBezTo>
                    <a:pt x="1998612" y="2778362"/>
                    <a:pt x="2215548" y="2779337"/>
                    <a:pt x="2432362" y="2777875"/>
                  </a:cubicBezTo>
                  <a:cubicBezTo>
                    <a:pt x="2509874" y="2777387"/>
                    <a:pt x="2553261" y="2737291"/>
                    <a:pt x="2555089" y="2672454"/>
                  </a:cubicBezTo>
                  <a:cubicBezTo>
                    <a:pt x="2557039" y="2605058"/>
                    <a:pt x="2512433" y="2563011"/>
                    <a:pt x="2433459" y="2558136"/>
                  </a:cubicBezTo>
                  <a:cubicBezTo>
                    <a:pt x="2421393" y="2557405"/>
                    <a:pt x="2409206" y="2557770"/>
                    <a:pt x="2397018" y="2557770"/>
                  </a:cubicBezTo>
                  <a:cubicBezTo>
                    <a:pt x="1985572" y="2557770"/>
                    <a:pt x="1574247" y="2557649"/>
                    <a:pt x="1162800" y="2558136"/>
                  </a:cubicBezTo>
                  <a:cubicBezTo>
                    <a:pt x="1134647" y="2558136"/>
                    <a:pt x="1105276" y="2558502"/>
                    <a:pt x="1078585" y="2566423"/>
                  </a:cubicBezTo>
                  <a:cubicBezTo>
                    <a:pt x="1025083" y="2582145"/>
                    <a:pt x="1000220" y="2622851"/>
                    <a:pt x="1004120" y="2677329"/>
                  </a:cubicBezTo>
                  <a:cubicBezTo>
                    <a:pt x="1007776" y="2729125"/>
                    <a:pt x="1036660" y="2764225"/>
                    <a:pt x="1089066" y="2774219"/>
                  </a:cubicBezTo>
                  <a:cubicBezTo>
                    <a:pt x="1112710" y="2778728"/>
                    <a:pt x="1137450" y="2778362"/>
                    <a:pt x="1161703" y="2778362"/>
                  </a:cubicBezTo>
                  <a:cubicBezTo>
                    <a:pt x="1368402" y="2778606"/>
                    <a:pt x="1575100" y="2778484"/>
                    <a:pt x="1781798" y="2778484"/>
                  </a:cubicBezTo>
                  <a:close/>
                  <a:moveTo>
                    <a:pt x="3262812" y="2710479"/>
                  </a:moveTo>
                  <a:cubicBezTo>
                    <a:pt x="3240509" y="2683179"/>
                    <a:pt x="3222228" y="2659535"/>
                    <a:pt x="3202484" y="2637110"/>
                  </a:cubicBezTo>
                  <a:cubicBezTo>
                    <a:pt x="3155806" y="2584339"/>
                    <a:pt x="3096332" y="2576173"/>
                    <a:pt x="3046485" y="2614929"/>
                  </a:cubicBezTo>
                  <a:cubicBezTo>
                    <a:pt x="2996761" y="2653685"/>
                    <a:pt x="2988961" y="2714379"/>
                    <a:pt x="3030032" y="2771294"/>
                  </a:cubicBezTo>
                  <a:cubicBezTo>
                    <a:pt x="3070372" y="2827112"/>
                    <a:pt x="3113638" y="2880737"/>
                    <a:pt x="3155928" y="2935092"/>
                  </a:cubicBezTo>
                  <a:cubicBezTo>
                    <a:pt x="3225762" y="3024670"/>
                    <a:pt x="3298277" y="3024426"/>
                    <a:pt x="3367989" y="2934849"/>
                  </a:cubicBezTo>
                  <a:cubicBezTo>
                    <a:pt x="3478772" y="2792622"/>
                    <a:pt x="3589434" y="2650273"/>
                    <a:pt x="3700096" y="2507924"/>
                  </a:cubicBezTo>
                  <a:cubicBezTo>
                    <a:pt x="3756036" y="2435896"/>
                    <a:pt x="3813195" y="2364844"/>
                    <a:pt x="3867185" y="2291476"/>
                  </a:cubicBezTo>
                  <a:cubicBezTo>
                    <a:pt x="3908135" y="2235657"/>
                    <a:pt x="3898629" y="2174477"/>
                    <a:pt x="3847563" y="2135477"/>
                  </a:cubicBezTo>
                  <a:cubicBezTo>
                    <a:pt x="3800885" y="2099768"/>
                    <a:pt x="3738364" y="2107690"/>
                    <a:pt x="3695586" y="2155708"/>
                  </a:cubicBezTo>
                  <a:cubicBezTo>
                    <a:pt x="3680839" y="2172283"/>
                    <a:pt x="3667677" y="2190442"/>
                    <a:pt x="3654027" y="2207992"/>
                  </a:cubicBezTo>
                  <a:cubicBezTo>
                    <a:pt x="3524841" y="2373862"/>
                    <a:pt x="3395654" y="2539855"/>
                    <a:pt x="3262812" y="2710479"/>
                  </a:cubicBezTo>
                  <a:close/>
                  <a:moveTo>
                    <a:pt x="3261958" y="3712771"/>
                  </a:moveTo>
                  <a:cubicBezTo>
                    <a:pt x="3240021" y="3684862"/>
                    <a:pt x="3223203" y="3662437"/>
                    <a:pt x="3205165" y="3640987"/>
                  </a:cubicBezTo>
                  <a:cubicBezTo>
                    <a:pt x="3159828" y="3586997"/>
                    <a:pt x="3093894" y="3577369"/>
                    <a:pt x="3044535" y="3617100"/>
                  </a:cubicBezTo>
                  <a:cubicBezTo>
                    <a:pt x="2996151" y="3655977"/>
                    <a:pt x="2989692" y="3716792"/>
                    <a:pt x="3031007" y="3774073"/>
                  </a:cubicBezTo>
                  <a:cubicBezTo>
                    <a:pt x="3068910" y="3826479"/>
                    <a:pt x="3109982" y="3876691"/>
                    <a:pt x="3149591" y="3927878"/>
                  </a:cubicBezTo>
                  <a:cubicBezTo>
                    <a:pt x="3227956" y="4029034"/>
                    <a:pt x="3294499" y="4029887"/>
                    <a:pt x="3372498" y="3929950"/>
                  </a:cubicBezTo>
                  <a:cubicBezTo>
                    <a:pt x="3488279" y="3781630"/>
                    <a:pt x="3603693" y="3633065"/>
                    <a:pt x="3719108" y="3484501"/>
                  </a:cubicBezTo>
                  <a:cubicBezTo>
                    <a:pt x="3769929" y="3419054"/>
                    <a:pt x="3822213" y="3354461"/>
                    <a:pt x="3870354" y="3287065"/>
                  </a:cubicBezTo>
                  <a:cubicBezTo>
                    <a:pt x="3908135" y="3234171"/>
                    <a:pt x="3896800" y="3173600"/>
                    <a:pt x="3847929" y="3136306"/>
                  </a:cubicBezTo>
                  <a:cubicBezTo>
                    <a:pt x="3801617" y="3100963"/>
                    <a:pt x="3743605" y="3106447"/>
                    <a:pt x="3700583" y="3151053"/>
                  </a:cubicBezTo>
                  <a:cubicBezTo>
                    <a:pt x="3688030" y="3164094"/>
                    <a:pt x="3677305" y="3178962"/>
                    <a:pt x="3666093" y="3193343"/>
                  </a:cubicBezTo>
                  <a:cubicBezTo>
                    <a:pt x="3533128" y="3364089"/>
                    <a:pt x="3400286" y="3534835"/>
                    <a:pt x="3261837" y="3712771"/>
                  </a:cubicBezTo>
                  <a:close/>
                  <a:moveTo>
                    <a:pt x="3262324" y="4712625"/>
                  </a:moveTo>
                  <a:cubicBezTo>
                    <a:pt x="3240387" y="4685569"/>
                    <a:pt x="3223325" y="4663510"/>
                    <a:pt x="3205165" y="4642304"/>
                  </a:cubicBezTo>
                  <a:cubicBezTo>
                    <a:pt x="3160072" y="4589776"/>
                    <a:pt x="3097794" y="4579051"/>
                    <a:pt x="3049288" y="4614882"/>
                  </a:cubicBezTo>
                  <a:cubicBezTo>
                    <a:pt x="2996517" y="4653760"/>
                    <a:pt x="2988229" y="4716891"/>
                    <a:pt x="3031495" y="4775756"/>
                  </a:cubicBezTo>
                  <a:cubicBezTo>
                    <a:pt x="3075857" y="4836084"/>
                    <a:pt x="3121682" y="4895558"/>
                    <a:pt x="3169456" y="4953205"/>
                  </a:cubicBezTo>
                  <a:cubicBezTo>
                    <a:pt x="3226249" y="5021698"/>
                    <a:pt x="3299983" y="5022185"/>
                    <a:pt x="3354705" y="4952473"/>
                  </a:cubicBezTo>
                  <a:cubicBezTo>
                    <a:pt x="3524841" y="4735903"/>
                    <a:pt x="3693880" y="4518480"/>
                    <a:pt x="3862066" y="4300326"/>
                  </a:cubicBezTo>
                  <a:cubicBezTo>
                    <a:pt x="3907769" y="4241095"/>
                    <a:pt x="3901066" y="4178451"/>
                    <a:pt x="3850488" y="4138598"/>
                  </a:cubicBezTo>
                  <a:cubicBezTo>
                    <a:pt x="3798326" y="4097527"/>
                    <a:pt x="3733611" y="4108739"/>
                    <a:pt x="3686202" y="4168458"/>
                  </a:cubicBezTo>
                  <a:cubicBezTo>
                    <a:pt x="3639646" y="4227201"/>
                    <a:pt x="3594431" y="4286919"/>
                    <a:pt x="3548362" y="4346028"/>
                  </a:cubicBezTo>
                  <a:cubicBezTo>
                    <a:pt x="3454276" y="4466805"/>
                    <a:pt x="3359945" y="4587583"/>
                    <a:pt x="3262446" y="4712504"/>
                  </a:cubicBezTo>
                  <a:close/>
                  <a:moveTo>
                    <a:pt x="3262568" y="1710137"/>
                  </a:moveTo>
                  <a:cubicBezTo>
                    <a:pt x="3239046" y="1681252"/>
                    <a:pt x="3221984" y="1658949"/>
                    <a:pt x="3203459" y="1637987"/>
                  </a:cubicBezTo>
                  <a:cubicBezTo>
                    <a:pt x="3157269" y="1585459"/>
                    <a:pt x="3096210" y="1576319"/>
                    <a:pt x="3047704" y="1613734"/>
                  </a:cubicBezTo>
                  <a:cubicBezTo>
                    <a:pt x="2995420" y="1654074"/>
                    <a:pt x="2988717" y="1715377"/>
                    <a:pt x="3032713" y="1774852"/>
                  </a:cubicBezTo>
                  <a:cubicBezTo>
                    <a:pt x="3074882" y="1831889"/>
                    <a:pt x="3118513" y="1887707"/>
                    <a:pt x="3162997" y="1942916"/>
                  </a:cubicBezTo>
                  <a:cubicBezTo>
                    <a:pt x="3227346" y="2022622"/>
                    <a:pt x="3299496" y="2020915"/>
                    <a:pt x="3363845" y="1938650"/>
                  </a:cubicBezTo>
                  <a:cubicBezTo>
                    <a:pt x="3448792" y="1830182"/>
                    <a:pt x="3533007" y="1721227"/>
                    <a:pt x="3617587" y="1612515"/>
                  </a:cubicBezTo>
                  <a:cubicBezTo>
                    <a:pt x="3698511" y="1508557"/>
                    <a:pt x="3779679" y="1404964"/>
                    <a:pt x="3860238" y="1300762"/>
                  </a:cubicBezTo>
                  <a:cubicBezTo>
                    <a:pt x="3893022" y="1258349"/>
                    <a:pt x="3900213" y="1212281"/>
                    <a:pt x="3870110" y="1165603"/>
                  </a:cubicBezTo>
                  <a:cubicBezTo>
                    <a:pt x="3844395" y="1125872"/>
                    <a:pt x="3803932" y="1106860"/>
                    <a:pt x="3760058" y="1120266"/>
                  </a:cubicBezTo>
                  <a:cubicBezTo>
                    <a:pt x="3729833" y="1129650"/>
                    <a:pt x="3698877" y="1152197"/>
                    <a:pt x="3678889" y="1177303"/>
                  </a:cubicBezTo>
                  <a:cubicBezTo>
                    <a:pt x="3540197" y="1351583"/>
                    <a:pt x="3404186" y="1527935"/>
                    <a:pt x="3262568" y="1709893"/>
                  </a:cubicBezTo>
                  <a:close/>
                  <a:moveTo>
                    <a:pt x="609736" y="1777167"/>
                  </a:moveTo>
                  <a:cubicBezTo>
                    <a:pt x="627895" y="1777167"/>
                    <a:pt x="646176" y="1777776"/>
                    <a:pt x="664335" y="1777167"/>
                  </a:cubicBezTo>
                  <a:cubicBezTo>
                    <a:pt x="727588" y="1774486"/>
                    <a:pt x="774509" y="1731099"/>
                    <a:pt x="777556" y="1673087"/>
                  </a:cubicBezTo>
                  <a:cubicBezTo>
                    <a:pt x="780359" y="1619340"/>
                    <a:pt x="738313" y="1566203"/>
                    <a:pt x="679935" y="1559744"/>
                  </a:cubicBezTo>
                  <a:cubicBezTo>
                    <a:pt x="633989" y="1554625"/>
                    <a:pt x="586458" y="1554503"/>
                    <a:pt x="540633" y="1560109"/>
                  </a:cubicBezTo>
                  <a:cubicBezTo>
                    <a:pt x="481037" y="1567422"/>
                    <a:pt x="444962" y="1616903"/>
                    <a:pt x="447887" y="1675646"/>
                  </a:cubicBezTo>
                  <a:cubicBezTo>
                    <a:pt x="450812" y="1733658"/>
                    <a:pt x="492859" y="1773877"/>
                    <a:pt x="555014" y="1777167"/>
                  </a:cubicBezTo>
                  <a:cubicBezTo>
                    <a:pt x="573174" y="1778142"/>
                    <a:pt x="591455" y="1777289"/>
                    <a:pt x="609614" y="1777411"/>
                  </a:cubicBezTo>
                  <a:close/>
                  <a:moveTo>
                    <a:pt x="614611" y="4561379"/>
                  </a:moveTo>
                  <a:cubicBezTo>
                    <a:pt x="614611" y="4561379"/>
                    <a:pt x="614611" y="4561136"/>
                    <a:pt x="614611" y="4561014"/>
                  </a:cubicBezTo>
                  <a:cubicBezTo>
                    <a:pt x="596330" y="4561014"/>
                    <a:pt x="578170" y="4560283"/>
                    <a:pt x="559889" y="4561136"/>
                  </a:cubicBezTo>
                  <a:cubicBezTo>
                    <a:pt x="492249" y="4564183"/>
                    <a:pt x="447765" y="4607935"/>
                    <a:pt x="447887" y="4671066"/>
                  </a:cubicBezTo>
                  <a:cubicBezTo>
                    <a:pt x="447887" y="4734075"/>
                    <a:pt x="492249" y="4778315"/>
                    <a:pt x="560011" y="4780875"/>
                  </a:cubicBezTo>
                  <a:cubicBezTo>
                    <a:pt x="598401" y="4782216"/>
                    <a:pt x="637157" y="4783312"/>
                    <a:pt x="675426" y="4780144"/>
                  </a:cubicBezTo>
                  <a:cubicBezTo>
                    <a:pt x="733438" y="4775390"/>
                    <a:pt x="777678" y="4726153"/>
                    <a:pt x="777678" y="4670944"/>
                  </a:cubicBezTo>
                  <a:cubicBezTo>
                    <a:pt x="777678" y="4615857"/>
                    <a:pt x="733194" y="4567473"/>
                    <a:pt x="675304" y="4561745"/>
                  </a:cubicBezTo>
                  <a:cubicBezTo>
                    <a:pt x="655317" y="4559795"/>
                    <a:pt x="634842" y="4561379"/>
                    <a:pt x="614611" y="4561379"/>
                  </a:cubicBezTo>
                  <a:close/>
                  <a:moveTo>
                    <a:pt x="613026" y="3562012"/>
                  </a:moveTo>
                  <a:cubicBezTo>
                    <a:pt x="594867" y="3562012"/>
                    <a:pt x="576586" y="3561403"/>
                    <a:pt x="558427" y="3562012"/>
                  </a:cubicBezTo>
                  <a:cubicBezTo>
                    <a:pt x="493834" y="3564572"/>
                    <a:pt x="452640" y="3601256"/>
                    <a:pt x="448253" y="3659512"/>
                  </a:cubicBezTo>
                  <a:cubicBezTo>
                    <a:pt x="443500" y="3721667"/>
                    <a:pt x="479209" y="3770661"/>
                    <a:pt x="543680" y="3777973"/>
                  </a:cubicBezTo>
                  <a:cubicBezTo>
                    <a:pt x="591333" y="3783458"/>
                    <a:pt x="641057" y="3782726"/>
                    <a:pt x="688466" y="3775657"/>
                  </a:cubicBezTo>
                  <a:cubicBezTo>
                    <a:pt x="744650" y="3767248"/>
                    <a:pt x="781822" y="3714355"/>
                    <a:pt x="777556" y="3662680"/>
                  </a:cubicBezTo>
                  <a:cubicBezTo>
                    <a:pt x="772925" y="3606375"/>
                    <a:pt x="728197" y="3565181"/>
                    <a:pt x="667870" y="3562256"/>
                  </a:cubicBezTo>
                  <a:cubicBezTo>
                    <a:pt x="649711" y="3561403"/>
                    <a:pt x="631429" y="3562134"/>
                    <a:pt x="613270" y="3562012"/>
                  </a:cubicBezTo>
                  <a:close/>
                  <a:moveTo>
                    <a:pt x="609126" y="2779947"/>
                  </a:moveTo>
                  <a:cubicBezTo>
                    <a:pt x="609126" y="2779094"/>
                    <a:pt x="609126" y="2778362"/>
                    <a:pt x="609126" y="2777509"/>
                  </a:cubicBezTo>
                  <a:cubicBezTo>
                    <a:pt x="629358" y="2777509"/>
                    <a:pt x="649711" y="2778972"/>
                    <a:pt x="669698" y="2777266"/>
                  </a:cubicBezTo>
                  <a:cubicBezTo>
                    <a:pt x="731366" y="2772025"/>
                    <a:pt x="774144" y="2730588"/>
                    <a:pt x="777434" y="2674526"/>
                  </a:cubicBezTo>
                  <a:cubicBezTo>
                    <a:pt x="780725" y="2617854"/>
                    <a:pt x="737825" y="2566911"/>
                    <a:pt x="674207" y="2561548"/>
                  </a:cubicBezTo>
                  <a:cubicBezTo>
                    <a:pt x="626311" y="2557527"/>
                    <a:pt x="576952" y="2558258"/>
                    <a:pt x="529543" y="2565570"/>
                  </a:cubicBezTo>
                  <a:cubicBezTo>
                    <a:pt x="475065" y="2573980"/>
                    <a:pt x="444596" y="2620048"/>
                    <a:pt x="448131" y="2676110"/>
                  </a:cubicBezTo>
                  <a:cubicBezTo>
                    <a:pt x="451665" y="2731806"/>
                    <a:pt x="481768" y="2765687"/>
                    <a:pt x="536490" y="2775316"/>
                  </a:cubicBezTo>
                  <a:cubicBezTo>
                    <a:pt x="560255" y="2779459"/>
                    <a:pt x="584752" y="2778728"/>
                    <a:pt x="609005" y="2780069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551;p9">
              <a:extLst>
                <a:ext uri="{FF2B5EF4-FFF2-40B4-BE49-F238E27FC236}">
                  <a16:creationId xmlns:a16="http://schemas.microsoft.com/office/drawing/2014/main" id="{58D59724-E326-799B-C91C-D9B9ADDF47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873" y="1050724"/>
              <a:ext cx="4226181" cy="5559592"/>
            </a:xfrm>
            <a:custGeom>
              <a:avLst/>
              <a:gdLst/>
              <a:ahLst/>
              <a:cxnLst/>
              <a:rect l="l" t="t" r="r" b="b"/>
              <a:pathLst>
                <a:path w="4226181" h="5559592" extrusionOk="0">
                  <a:moveTo>
                    <a:pt x="3780397" y="740"/>
                  </a:moveTo>
                  <a:cubicBezTo>
                    <a:pt x="3902393" y="740"/>
                    <a:pt x="4015614" y="-1454"/>
                    <a:pt x="4128591" y="1715"/>
                  </a:cubicBezTo>
                  <a:cubicBezTo>
                    <a:pt x="4180997" y="3177"/>
                    <a:pt x="4213416" y="37546"/>
                    <a:pt x="4222313" y="89342"/>
                  </a:cubicBezTo>
                  <a:cubicBezTo>
                    <a:pt x="4226700" y="115057"/>
                    <a:pt x="4226091" y="141870"/>
                    <a:pt x="4226091" y="168073"/>
                  </a:cubicBezTo>
                  <a:cubicBezTo>
                    <a:pt x="4226212" y="1909043"/>
                    <a:pt x="4226212" y="3650136"/>
                    <a:pt x="4226091" y="5391106"/>
                  </a:cubicBezTo>
                  <a:cubicBezTo>
                    <a:pt x="4226091" y="5413409"/>
                    <a:pt x="4226456" y="5435834"/>
                    <a:pt x="4224019" y="5457893"/>
                  </a:cubicBezTo>
                  <a:cubicBezTo>
                    <a:pt x="4217316" y="5518952"/>
                    <a:pt x="4177341" y="5556977"/>
                    <a:pt x="4115673" y="5558683"/>
                  </a:cubicBezTo>
                  <a:cubicBezTo>
                    <a:pt x="4052907" y="5560390"/>
                    <a:pt x="3990021" y="5559171"/>
                    <a:pt x="3927134" y="5559171"/>
                  </a:cubicBezTo>
                  <a:cubicBezTo>
                    <a:pt x="2668540" y="5559171"/>
                    <a:pt x="1409825" y="5559171"/>
                    <a:pt x="151232" y="5559171"/>
                  </a:cubicBezTo>
                  <a:cubicBezTo>
                    <a:pt x="32405" y="5559171"/>
                    <a:pt x="352" y="5527118"/>
                    <a:pt x="108" y="5408169"/>
                  </a:cubicBezTo>
                  <a:cubicBezTo>
                    <a:pt x="-135" y="5311523"/>
                    <a:pt x="108" y="5214755"/>
                    <a:pt x="108" y="5111649"/>
                  </a:cubicBezTo>
                  <a:cubicBezTo>
                    <a:pt x="32892" y="5111649"/>
                    <a:pt x="58730" y="5111649"/>
                    <a:pt x="84567" y="5111649"/>
                  </a:cubicBezTo>
                  <a:cubicBezTo>
                    <a:pt x="1185090" y="5111649"/>
                    <a:pt x="2285734" y="5107384"/>
                    <a:pt x="3386257" y="5114940"/>
                  </a:cubicBezTo>
                  <a:cubicBezTo>
                    <a:pt x="3631833" y="5116646"/>
                    <a:pt x="3784053" y="4965888"/>
                    <a:pt x="3783200" y="4713731"/>
                  </a:cubicBezTo>
                  <a:cubicBezTo>
                    <a:pt x="3777960" y="3173364"/>
                    <a:pt x="3780641" y="1632999"/>
                    <a:pt x="3780641" y="92633"/>
                  </a:cubicBezTo>
                  <a:lnTo>
                    <a:pt x="3780641" y="618"/>
                  </a:ln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552;p9">
              <a:extLst>
                <a:ext uri="{FF2B5EF4-FFF2-40B4-BE49-F238E27FC236}">
                  <a16:creationId xmlns:a16="http://schemas.microsoft.com/office/drawing/2014/main" id="{E9AFAB4B-CC6A-0F05-38A8-9FAF02B2BF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06535" y="556899"/>
              <a:ext cx="712601" cy="713632"/>
            </a:xfrm>
            <a:custGeom>
              <a:avLst/>
              <a:gdLst/>
              <a:ahLst/>
              <a:cxnLst/>
              <a:rect l="l" t="t" r="r" b="b"/>
              <a:pathLst>
                <a:path w="712601" h="713632" extrusionOk="0">
                  <a:moveTo>
                    <a:pt x="712354" y="0"/>
                  </a:moveTo>
                  <a:cubicBezTo>
                    <a:pt x="712354" y="203286"/>
                    <a:pt x="713207" y="407425"/>
                    <a:pt x="711744" y="611442"/>
                  </a:cubicBezTo>
                  <a:cubicBezTo>
                    <a:pt x="711379" y="667017"/>
                    <a:pt x="677376" y="709916"/>
                    <a:pt x="624239" y="711013"/>
                  </a:cubicBezTo>
                  <a:cubicBezTo>
                    <a:pt x="414981" y="715522"/>
                    <a:pt x="205601" y="712841"/>
                    <a:pt x="0" y="712841"/>
                  </a:cubicBezTo>
                  <a:cubicBezTo>
                    <a:pt x="236923" y="475796"/>
                    <a:pt x="473115" y="239361"/>
                    <a:pt x="712354" y="0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553;p9">
            <a:extLst>
              <a:ext uri="{FF2B5EF4-FFF2-40B4-BE49-F238E27FC236}">
                <a16:creationId xmlns:a16="http://schemas.microsoft.com/office/drawing/2014/main" id="{A45CBFC1-B3A9-F5F5-3165-D996DF8D60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349500"/>
            <a:ext cx="718185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</a:pPr>
            <a:r>
              <a:rPr lang="en-US" dirty="0"/>
              <a:t>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45550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D9622E-79B0-2DC1-9355-45E7E0F4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459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0300">
            <a:hlinkClick r:id="" action="ppaction://media"/>
            <a:extLst>
              <a:ext uri="{FF2B5EF4-FFF2-40B4-BE49-F238E27FC236}">
                <a16:creationId xmlns:a16="http://schemas.microsoft.com/office/drawing/2014/main" id="{02C084B5-8D6C-AD5F-3B3B-183EBBC080B7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0AE57-8A02-BE9A-E751-13B72A36E449}"/>
              </a:ext>
            </a:extLst>
          </p:cNvPr>
          <p:cNvSpPr txBox="1"/>
          <p:nvPr userDrawn="1"/>
        </p:nvSpPr>
        <p:spPr>
          <a:xfrm>
            <a:off x="1473708" y="5294376"/>
            <a:ext cx="9244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Proxima Nova" panose="020B0604020202020204"/>
              </a:rPr>
              <a:t>Thanks for being here! We’re allowing a couple of minutes for others to join before we begin.</a:t>
            </a:r>
          </a:p>
        </p:txBody>
      </p:sp>
    </p:spTree>
    <p:extLst>
      <p:ext uri="{BB962C8B-B14F-4D97-AF65-F5344CB8AC3E}">
        <p14:creationId xmlns:p14="http://schemas.microsoft.com/office/powerpoint/2010/main" val="37825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3E483EE-7E6C-B1A2-36E9-50B076C76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4674" y="1875627"/>
            <a:ext cx="9662652" cy="23052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2400" b="0" dirty="0"/>
              <a:t>Keep your team informed, opt in to your preferred communications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https://www.meltzerhellrung.com/newsletter/</a:t>
            </a:r>
            <a:endParaRPr lang="en-PH" sz="2400" dirty="0">
              <a:solidFill>
                <a:schemeClr val="bg1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3C9EFAF-F680-34AC-A936-29C66664815D}"/>
              </a:ext>
            </a:extLst>
          </p:cNvPr>
          <p:cNvSpPr txBox="1">
            <a:spLocks/>
          </p:cNvSpPr>
          <p:nvPr userDrawn="1"/>
        </p:nvSpPr>
        <p:spPr>
          <a:xfrm>
            <a:off x="2446143" y="699469"/>
            <a:ext cx="7299714" cy="6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FREQUENT UPDATES AHEAD </a:t>
            </a:r>
            <a:endParaRPr kumimoji="0" lang="en-PH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sym typeface="Proxima Nov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1C30F4-7234-089A-4B1E-6D2601696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0185" y="4352785"/>
            <a:ext cx="1571631" cy="1548631"/>
          </a:xfrm>
          <a:prstGeom prst="rect">
            <a:avLst/>
          </a:prstGeom>
        </p:spPr>
      </p:pic>
      <p:pic>
        <p:nvPicPr>
          <p:cNvPr id="11" name="Google Shape;10;p4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E056000-8A23-F54F-B138-42CD8171CB6B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5000"/>
          </a:blip>
          <a:srcRect/>
          <a:stretch/>
        </p:blipFill>
        <p:spPr>
          <a:xfrm>
            <a:off x="5362832" y="-365125"/>
            <a:ext cx="7665308" cy="7665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29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2206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0681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3200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6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Circle Photos">
  <p:cSld name="Two Content with Circle Pho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5e617128_0_606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g2f95e617128_0_606"/>
          <p:cNvSpPr txBox="1">
            <a:spLocks noGrp="1"/>
          </p:cNvSpPr>
          <p:nvPr>
            <p:ph type="body" idx="1"/>
          </p:nvPr>
        </p:nvSpPr>
        <p:spPr>
          <a:xfrm>
            <a:off x="838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Google Shape;57;g2f95e617128_0_606"/>
          <p:cNvSpPr txBox="1">
            <a:spLocks noGrp="1"/>
          </p:cNvSpPr>
          <p:nvPr>
            <p:ph type="body" idx="2"/>
          </p:nvPr>
        </p:nvSpPr>
        <p:spPr>
          <a:xfrm>
            <a:off x="6172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Google Shape;58;g2f95e617128_0_60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g2f95e617128_0_60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Google Shape;60;g2f95e617128_0_606"/>
          <p:cNvSpPr>
            <a:spLocks noGrp="1"/>
          </p:cNvSpPr>
          <p:nvPr>
            <p:ph type="pic" idx="3"/>
          </p:nvPr>
        </p:nvSpPr>
        <p:spPr>
          <a:xfrm>
            <a:off x="917713" y="1268413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Google Shape;61;g2f95e617128_0_606"/>
          <p:cNvSpPr>
            <a:spLocks noGrp="1"/>
          </p:cNvSpPr>
          <p:nvPr>
            <p:ph type="pic" idx="4"/>
          </p:nvPr>
        </p:nvSpPr>
        <p:spPr>
          <a:xfrm>
            <a:off x="6096000" y="1268412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1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09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0675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5364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180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225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339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2247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9805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811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16172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436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FAU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0;p4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E056000-8A23-F54F-B138-42CD8171CB6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5000"/>
          </a:blip>
          <a:srcRect t="4763" r="10908" b="5769"/>
          <a:stretch>
            <a:fillRect/>
          </a:stretch>
        </p:blipFill>
        <p:spPr>
          <a:xfrm>
            <a:off x="5362832" y="-1"/>
            <a:ext cx="68291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3C9EFAF-F680-34AC-A936-29C66664815D}"/>
              </a:ext>
            </a:extLst>
          </p:cNvPr>
          <p:cNvSpPr txBox="1">
            <a:spLocks/>
          </p:cNvSpPr>
          <p:nvPr userDrawn="1"/>
        </p:nvSpPr>
        <p:spPr>
          <a:xfrm>
            <a:off x="2446143" y="699469"/>
            <a:ext cx="7299714" cy="6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QUESTIONS?</a:t>
            </a:r>
            <a:endParaRPr kumimoji="0" lang="en-PH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sym typeface="Proxima Nov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E2AAAB-B7A6-6209-E937-AAFF638C777E}"/>
              </a:ext>
            </a:extLst>
          </p:cNvPr>
          <p:cNvSpPr txBox="1"/>
          <p:nvPr userDrawn="1"/>
        </p:nvSpPr>
        <p:spPr>
          <a:xfrm>
            <a:off x="1321302" y="4730770"/>
            <a:ext cx="6096000" cy="1266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Matthew </a:t>
            </a:r>
            <a:r>
              <a:rPr lang="en-US" sz="2000" b="1" dirty="0">
                <a:solidFill>
                  <a:srgbClr val="DA7841"/>
                </a:solidFill>
                <a:latin typeface="Proxima Nova" panose="020B0604020202020204"/>
              </a:rPr>
              <a:t>Meltzer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Co-Founder and Managing Partner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 panose="020B0604020202020204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mmeltzer@meltzerhellrung.com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8674B-0A4D-1133-DC44-A1B530D6FEED}"/>
              </a:ext>
            </a:extLst>
          </p:cNvPr>
          <p:cNvSpPr txBox="1"/>
          <p:nvPr userDrawn="1"/>
        </p:nvSpPr>
        <p:spPr>
          <a:xfrm>
            <a:off x="1310172" y="3376766"/>
            <a:ext cx="6118260" cy="118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Michael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Turansick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7841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Senior Counsel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mturansick@meltzerhellrung,com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CDC53-05B7-4AA5-9FAF-4B638F59DD58}"/>
              </a:ext>
            </a:extLst>
          </p:cNvPr>
          <p:cNvSpPr txBox="1"/>
          <p:nvPr userDrawn="1"/>
        </p:nvSpPr>
        <p:spPr>
          <a:xfrm>
            <a:off x="1320446" y="1941971"/>
            <a:ext cx="6097712" cy="1266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MATTHEW HELLRUNG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Co-Founder and Managing Partner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mhellrung@meltzerhellrung.com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9C6DCA-0A58-9366-D2B2-5772B3E0CFFF}"/>
              </a:ext>
            </a:extLst>
          </p:cNvPr>
          <p:cNvGrpSpPr/>
          <p:nvPr userDrawn="1"/>
        </p:nvGrpSpPr>
        <p:grpSpPr>
          <a:xfrm>
            <a:off x="7847189" y="5721199"/>
            <a:ext cx="3506610" cy="400069"/>
            <a:chOff x="6307979" y="5653775"/>
            <a:chExt cx="3506610" cy="400069"/>
          </a:xfrm>
        </p:grpSpPr>
        <p:pic>
          <p:nvPicPr>
            <p:cNvPr id="12" name="Google Shape;814;p37" descr="Logo, 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0B0ECD6A-23B6-753A-5EF0-F6A6C92B6046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470032" y="5681531"/>
              <a:ext cx="344557" cy="344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815;p37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82FE8567-CBD5-BD96-8574-6B7F0C68A20F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043931" y="5681531"/>
              <a:ext cx="344557" cy="344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816;p37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A2C14F7D-1914-38AA-9AE7-2958BCDBBE2B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546225" y="5681531"/>
              <a:ext cx="344557" cy="344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818;p37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2BEA606C-A434-56AC-A2EC-FA857DAD6076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048399" y="5671592"/>
              <a:ext cx="364435" cy="364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819;p37">
              <a:extLst>
                <a:ext uri="{FF2B5EF4-FFF2-40B4-BE49-F238E27FC236}">
                  <a16:creationId xmlns:a16="http://schemas.microsoft.com/office/drawing/2014/main" id="{1A3839AE-BD33-4F5C-ED1A-FF05BA7C6F0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307979" y="5653775"/>
              <a:ext cx="179678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FFFFFF"/>
                </a:buClr>
                <a:buSzPts val="1000"/>
                <a:defRPr/>
              </a:pPr>
              <a:r>
                <a:rPr lang="en-US" sz="2000" dirty="0">
                  <a:solidFill>
                    <a:srgbClr val="FFFFFF"/>
                  </a:solidFill>
                  <a:latin typeface="Proxima Nova" panose="020B0604020202020204"/>
                </a:rPr>
                <a:t>Follow us on:</a:t>
              </a:r>
              <a:endParaRPr sz="2000" dirty="0">
                <a:latin typeface="Proxima Nova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517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4758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17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Remote work outline">
            <a:extLst>
              <a:ext uri="{FF2B5EF4-FFF2-40B4-BE49-F238E27FC236}">
                <a16:creationId xmlns:a16="http://schemas.microsoft.com/office/drawing/2014/main" id="{F237E943-476A-F801-6A45-CD08B79AFF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59416" y="1633026"/>
            <a:ext cx="5494638" cy="5494638"/>
          </a:xfrm>
          <a:prstGeom prst="rect">
            <a:avLst/>
          </a:prstGeom>
        </p:spPr>
      </p:pic>
      <p:sp>
        <p:nvSpPr>
          <p:cNvPr id="3" name="Google Shape;553;p9">
            <a:extLst>
              <a:ext uri="{FF2B5EF4-FFF2-40B4-BE49-F238E27FC236}">
                <a16:creationId xmlns:a16="http://schemas.microsoft.com/office/drawing/2014/main" id="{CC3FF903-F22D-CB1D-BD2B-F83D5FBA2B05}"/>
              </a:ext>
            </a:extLst>
          </p:cNvPr>
          <p:cNvSpPr txBox="1">
            <a:spLocks/>
          </p:cNvSpPr>
          <p:nvPr userDrawn="1"/>
        </p:nvSpPr>
        <p:spPr>
          <a:xfrm>
            <a:off x="665846" y="194289"/>
            <a:ext cx="6806372" cy="323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Proxima Nova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HOW </a:t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</a:b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MELTZER HELLRUNG SUPPORTS YOU</a:t>
            </a:r>
          </a:p>
        </p:txBody>
      </p:sp>
    </p:spTree>
    <p:extLst>
      <p:ext uri="{BB962C8B-B14F-4D97-AF65-F5344CB8AC3E}">
        <p14:creationId xmlns:p14="http://schemas.microsoft.com/office/powerpoint/2010/main" val="3545997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884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3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772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00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366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7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1"/>
          <p:cNvSpPr txBox="1">
            <a:spLocks noGrp="1"/>
          </p:cNvSpPr>
          <p:nvPr>
            <p:ph type="ctrTitle"/>
          </p:nvPr>
        </p:nvSpPr>
        <p:spPr>
          <a:xfrm>
            <a:off x="838200" y="2299063"/>
            <a:ext cx="10515600" cy="1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latin typeface="Proxima Nova" panose="020B060402020202020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71"/>
          <p:cNvSpPr txBox="1">
            <a:spLocks noGrp="1"/>
          </p:cNvSpPr>
          <p:nvPr>
            <p:ph type="subTitle" idx="1"/>
          </p:nvPr>
        </p:nvSpPr>
        <p:spPr>
          <a:xfrm>
            <a:off x="838200" y="4287838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Proxima Nova" panose="020B060402020202020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3" name="Google Shape;23;p7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7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0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2964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22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1858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56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020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63;p74">
            <a:extLst>
              <a:ext uri="{FF2B5EF4-FFF2-40B4-BE49-F238E27FC236}">
                <a16:creationId xmlns:a16="http://schemas.microsoft.com/office/drawing/2014/main" id="{89AD6CEC-D312-5673-CD86-3A62E5DB33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548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2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2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72"/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2" name="Google Shape;52;p72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72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Circle Photos">
  <p:cSld name="Two Content with Circle Pho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3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body" idx="1"/>
          </p:nvPr>
        </p:nvSpPr>
        <p:spPr>
          <a:xfrm>
            <a:off x="838200" y="2809461"/>
            <a:ext cx="5181600" cy="31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73"/>
          <p:cNvSpPr txBox="1">
            <a:spLocks noGrp="1"/>
          </p:cNvSpPr>
          <p:nvPr>
            <p:ph type="body" idx="2"/>
          </p:nvPr>
        </p:nvSpPr>
        <p:spPr>
          <a:xfrm>
            <a:off x="6172200" y="2809461"/>
            <a:ext cx="5181600" cy="31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8" name="Google Shape;58;p73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73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Google Shape;60;p73"/>
          <p:cNvSpPr>
            <a:spLocks noGrp="1"/>
          </p:cNvSpPr>
          <p:nvPr>
            <p:ph type="pic" idx="3"/>
          </p:nvPr>
        </p:nvSpPr>
        <p:spPr>
          <a:xfrm>
            <a:off x="917713" y="1268413"/>
            <a:ext cx="1467678" cy="146767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73"/>
          <p:cNvSpPr>
            <a:spLocks noGrp="1"/>
          </p:cNvSpPr>
          <p:nvPr>
            <p:ph type="pic" idx="4"/>
          </p:nvPr>
        </p:nvSpPr>
        <p:spPr>
          <a:xfrm>
            <a:off x="6096000" y="1268412"/>
            <a:ext cx="1467678" cy="146767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45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497B82-CE9D-4C55-5879-AAAF2701DA2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02836851"/>
              </p:ext>
            </p:extLst>
          </p:nvPr>
        </p:nvGraphicFramePr>
        <p:xfrm>
          <a:off x="424249" y="1056660"/>
          <a:ext cx="11343502" cy="474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D7E93DC-D72D-7AF2-8CA2-CA94943936B1}"/>
              </a:ext>
            </a:extLst>
          </p:cNvPr>
          <p:cNvGrpSpPr/>
          <p:nvPr userDrawn="1"/>
        </p:nvGrpSpPr>
        <p:grpSpPr>
          <a:xfrm>
            <a:off x="424249" y="378085"/>
            <a:ext cx="6082893" cy="469557"/>
            <a:chOff x="424249" y="378085"/>
            <a:chExt cx="6082893" cy="4695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803CC0-5534-BF54-0003-B6220F20974A}"/>
                </a:ext>
              </a:extLst>
            </p:cNvPr>
            <p:cNvSpPr/>
            <p:nvPr/>
          </p:nvSpPr>
          <p:spPr>
            <a:xfrm>
              <a:off x="424249" y="378085"/>
              <a:ext cx="6082893" cy="469557"/>
            </a:xfrm>
            <a:prstGeom prst="rect">
              <a:avLst/>
            </a:prstGeom>
            <a:solidFill>
              <a:srgbClr val="DA7841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A83806-2F95-8FEC-436B-BAD55147C374}"/>
                </a:ext>
              </a:extLst>
            </p:cNvPr>
            <p:cNvSpPr txBox="1"/>
            <p:nvPr/>
          </p:nvSpPr>
          <p:spPr>
            <a:xfrm>
              <a:off x="843349" y="443586"/>
              <a:ext cx="52446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roxima Nova" panose="020B0604020202020204"/>
                </a:rPr>
                <a:t>https://www.meltzerhellrung.com/service/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06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913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Introduction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g2f95e617128_0_286" descr="Icon&#10;&#10;Description automatically generated">
            <a:extLst>
              <a:ext uri="{FF2B5EF4-FFF2-40B4-BE49-F238E27FC236}">
                <a16:creationId xmlns:a16="http://schemas.microsoft.com/office/drawing/2014/main" id="{8E210EC0-AA1C-B2A7-E816-6223A6E8710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27256" y="285101"/>
            <a:ext cx="848393" cy="8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BBB29-C5DF-A95C-D32B-C703ABB43C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82" y="826775"/>
            <a:ext cx="2763576" cy="2320166"/>
          </a:xfrm>
          <a:prstGeom prst="rect">
            <a:avLst/>
          </a:prstGeom>
        </p:spPr>
      </p:pic>
      <p:pic>
        <p:nvPicPr>
          <p:cNvPr id="6" name="Picture 5" descr="A white and grey award&#10;&#10;AI-generated content may be incorrect.">
            <a:extLst>
              <a:ext uri="{FF2B5EF4-FFF2-40B4-BE49-F238E27FC236}">
                <a16:creationId xmlns:a16="http://schemas.microsoft.com/office/drawing/2014/main" id="{ACFBE563-86D1-E21E-D4B9-64F2E603F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23669" r="22958" b="1121"/>
          <a:stretch>
            <a:fillRect/>
          </a:stretch>
        </p:blipFill>
        <p:spPr>
          <a:xfrm>
            <a:off x="8487417" y="2901234"/>
            <a:ext cx="2348306" cy="2728656"/>
          </a:xfrm>
          <a:prstGeom prst="rect">
            <a:avLst/>
          </a:prstGeom>
        </p:spPr>
      </p:pic>
      <p:sp>
        <p:nvSpPr>
          <p:cNvPr id="67" name="Google Shape;67;p75"/>
          <p:cNvSpPr txBox="1">
            <a:spLocks noGrp="1" noRot="1" noMove="1" noResize="1" noEditPoints="1" noAdjustHandles="1" noChangeArrowheads="1" noChangeShapeType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 noRot="1" noMove="1" noResize="1" noEditPoints="1" noAdjustHandles="1" noChangeArrowheads="1" noChangeShapeType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Google Shape;381;g2f95e617128_0_286">
            <a:extLst>
              <a:ext uri="{FF2B5EF4-FFF2-40B4-BE49-F238E27FC236}">
                <a16:creationId xmlns:a16="http://schemas.microsoft.com/office/drawing/2014/main" id="{89054970-5F54-20AD-4C1E-22C9C37CFF4B}"/>
              </a:ext>
            </a:extLst>
          </p:cNvPr>
          <p:cNvSpPr txBox="1">
            <a:spLocks/>
          </p:cNvSpPr>
          <p:nvPr userDrawn="1"/>
        </p:nvSpPr>
        <p:spPr>
          <a:xfrm>
            <a:off x="1275648" y="1415845"/>
            <a:ext cx="7004133" cy="409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</a:rPr>
              <a:t>Meltzer Hellrung combines an innovative service model, proprietary technology, and a creative immigration team 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</a:rPr>
              <a:t>200+ corporate clients: Global 200, Fortune 500, Venture-backed unicorns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</a:rPr>
              <a:t>Recognized in 2023 by Crain Magazine as a top 100 best places to work in Chicago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roxima Nova" panose="020B0604020202020204"/>
                <a:ea typeface="Aptos" panose="020B0004020202020204" pitchFamily="34" charset="0"/>
                <a:cs typeface="Arial" panose="020B0604020202020204" pitchFamily="34" charset="0"/>
              </a:rPr>
              <a:t>Meltzer Hellrung has been ranked in the Illinois Chambers Spotlight 2026 Guide and recognized as a top law firm handling high-quality work.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roxima Nova" panose="020B0604020202020204"/>
                <a:ea typeface="Aptos" panose="020B0004020202020204" pitchFamily="34" charset="0"/>
                <a:cs typeface="Arial" panose="020B0604020202020204" pitchFamily="34" charset="0"/>
              </a:rPr>
              <a:t>Meltzer Hellrung has been named a 2025 Inc. Power Partner.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3D5A0-63A0-907F-8537-9FE6CF2CEED0}"/>
              </a:ext>
            </a:extLst>
          </p:cNvPr>
          <p:cNvSpPr txBox="1"/>
          <p:nvPr userDrawn="1"/>
        </p:nvSpPr>
        <p:spPr>
          <a:xfrm>
            <a:off x="1658431" y="399760"/>
            <a:ext cx="6238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7A3D"/>
                </a:solidFill>
                <a:effectLst/>
                <a:uLnTx/>
                <a:uFillTx/>
                <a:latin typeface="Proxima Nova" panose="020B0604020202020204"/>
                <a:ea typeface="+mj-ea"/>
                <a:cs typeface="+mj-cs"/>
                <a:sym typeface="Proxima Nova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51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7;g2f95e617128_0_321">
            <a:extLst>
              <a:ext uri="{FF2B5EF4-FFF2-40B4-BE49-F238E27FC236}">
                <a16:creationId xmlns:a16="http://schemas.microsoft.com/office/drawing/2014/main" id="{FA7D72B9-C58A-4042-6A2D-5CAFC8161A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9250" y="1177422"/>
            <a:ext cx="10933500" cy="488750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D79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pic>
        <p:nvPicPr>
          <p:cNvPr id="4" name="Google Shape;383;g2f95e617128_0_286" descr="Icon&#10;&#10;Description automatically generated">
            <a:extLst>
              <a:ext uri="{FF2B5EF4-FFF2-40B4-BE49-F238E27FC236}">
                <a16:creationId xmlns:a16="http://schemas.microsoft.com/office/drawing/2014/main" id="{8E210EC0-AA1C-B2A7-E816-6223A6E8710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27256" y="285101"/>
            <a:ext cx="848393" cy="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oogle Shape;420;g2f95e617128_0_321">
            <a:extLst>
              <a:ext uri="{FF2B5EF4-FFF2-40B4-BE49-F238E27FC236}">
                <a16:creationId xmlns:a16="http://schemas.microsoft.com/office/drawing/2014/main" id="{54AB970A-C9EB-EB6F-4F7B-8CE6CD47A1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6402" y="3640519"/>
            <a:ext cx="4530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Efficient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0" name="Google Shape;421;g2f95e617128_0_321">
            <a:extLst>
              <a:ext uri="{FF2B5EF4-FFF2-40B4-BE49-F238E27FC236}">
                <a16:creationId xmlns:a16="http://schemas.microsoft.com/office/drawing/2014/main" id="{CEE07B77-02B6-4B78-5CE2-FD55F358BC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488990" y="1651574"/>
            <a:ext cx="4530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Client-focused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1" name="Google Shape;422;g2f95e617128_0_321">
            <a:extLst>
              <a:ext uri="{FF2B5EF4-FFF2-40B4-BE49-F238E27FC236}">
                <a16:creationId xmlns:a16="http://schemas.microsoft.com/office/drawing/2014/main" id="{BFD6BC15-D4CB-DC86-9072-DC372F80EB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41458" y="3640519"/>
            <a:ext cx="48259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Program Management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2" name="Google Shape;423;g2f95e617128_0_321">
            <a:extLst>
              <a:ext uri="{FF2B5EF4-FFF2-40B4-BE49-F238E27FC236}">
                <a16:creationId xmlns:a16="http://schemas.microsoft.com/office/drawing/2014/main" id="{370F6958-98BD-F21F-5F02-7A6CC8B61B30}"/>
              </a:ext>
            </a:extLst>
          </p:cNvPr>
          <p:cNvSpPr txBox="1">
            <a:spLocks/>
          </p:cNvSpPr>
          <p:nvPr userDrawn="1"/>
        </p:nvSpPr>
        <p:spPr>
          <a:xfrm>
            <a:off x="886402" y="2236310"/>
            <a:ext cx="4530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Average Email Response Time: 4.5 hours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4" name="Google Shape;424;g2f95e617128_0_321">
            <a:extLst>
              <a:ext uri="{FF2B5EF4-FFF2-40B4-BE49-F238E27FC236}">
                <a16:creationId xmlns:a16="http://schemas.microsoft.com/office/drawing/2014/main" id="{3D047E13-56F4-4DBA-6CEA-9973EC9DA18D}"/>
              </a:ext>
            </a:extLst>
          </p:cNvPr>
          <p:cNvSpPr txBox="1">
            <a:spLocks/>
          </p:cNvSpPr>
          <p:nvPr userDrawn="1"/>
        </p:nvSpPr>
        <p:spPr>
          <a:xfrm>
            <a:off x="6488990" y="2420976"/>
            <a:ext cx="4530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91+ NPS Scores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5" name="Google Shape;425;g2f95e617128_0_321">
            <a:extLst>
              <a:ext uri="{FF2B5EF4-FFF2-40B4-BE49-F238E27FC236}">
                <a16:creationId xmlns:a16="http://schemas.microsoft.com/office/drawing/2014/main" id="{2343C3FB-3BD6-E90E-7C90-2BB7E5965B11}"/>
              </a:ext>
            </a:extLst>
          </p:cNvPr>
          <p:cNvSpPr txBox="1">
            <a:spLocks/>
          </p:cNvSpPr>
          <p:nvPr userDrawn="1"/>
        </p:nvSpPr>
        <p:spPr>
          <a:xfrm>
            <a:off x="886402" y="4340838"/>
            <a:ext cx="4530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Transfer case turnaround: 10 business days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6" name="Google Shape;426;g2f95e617128_0_321">
            <a:extLst>
              <a:ext uri="{FF2B5EF4-FFF2-40B4-BE49-F238E27FC236}">
                <a16:creationId xmlns:a16="http://schemas.microsoft.com/office/drawing/2014/main" id="{42E5CB79-39F9-C920-CCDF-79A875275191}"/>
              </a:ext>
            </a:extLst>
          </p:cNvPr>
          <p:cNvSpPr txBox="1">
            <a:spLocks/>
          </p:cNvSpPr>
          <p:nvPr userDrawn="1"/>
        </p:nvSpPr>
        <p:spPr>
          <a:xfrm>
            <a:off x="6488990" y="4340838"/>
            <a:ext cx="4530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Account team, regular touchpoints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7" name="Google Shape;421;g2f95e617128_0_321">
            <a:extLst>
              <a:ext uri="{FF2B5EF4-FFF2-40B4-BE49-F238E27FC236}">
                <a16:creationId xmlns:a16="http://schemas.microsoft.com/office/drawing/2014/main" id="{86C86C13-D4C8-3A38-4CC0-B91FCEC72F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6402" y="1651574"/>
            <a:ext cx="4530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Responsive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cxnSp>
        <p:nvCxnSpPr>
          <p:cNvPr id="8" name="Google Shape;418;g2f95e617128_0_321">
            <a:extLst>
              <a:ext uri="{FF2B5EF4-FFF2-40B4-BE49-F238E27FC236}">
                <a16:creationId xmlns:a16="http://schemas.microsoft.com/office/drawing/2014/main" id="{FB8E7D3A-078F-770C-D5DC-1FD1AEDE0CE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1739239"/>
            <a:ext cx="0" cy="3200400"/>
          </a:xfrm>
          <a:prstGeom prst="straightConnector1">
            <a:avLst/>
          </a:prstGeom>
          <a:noFill/>
          <a:ln w="12700" cap="flat" cmpd="sng">
            <a:solidFill>
              <a:srgbClr val="DD794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92B168-A32D-CD5C-B495-41C1C8F3FB23}"/>
              </a:ext>
            </a:extLst>
          </p:cNvPr>
          <p:cNvSpPr txBox="1"/>
          <p:nvPr userDrawn="1"/>
        </p:nvSpPr>
        <p:spPr>
          <a:xfrm>
            <a:off x="1570617" y="396545"/>
            <a:ext cx="6238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7A3D"/>
                </a:solidFill>
                <a:effectLst/>
                <a:uLnTx/>
                <a:uFillTx/>
                <a:latin typeface="Proxima Nova" panose="020B0604020202020204"/>
                <a:ea typeface="+mj-ea"/>
                <a:cs typeface="+mj-cs"/>
                <a:sym typeface="Proxima Nova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35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 noRot="1" noMove="1" noResize="1" noEditPoints="1" noAdjustHandles="1" noChangeArrowheads="1" noChangeShapeType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 noRot="1" noMove="1" noResize="1" noEditPoints="1" noAdjustHandles="1" noChangeArrowheads="1" noChangeShapeType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398;g2f95e617128_0_299" descr="Icon&#10;&#10;Description automatically generated">
            <a:extLst>
              <a:ext uri="{FF2B5EF4-FFF2-40B4-BE49-F238E27FC236}">
                <a16:creationId xmlns:a16="http://schemas.microsoft.com/office/drawing/2014/main" id="{03E9B897-10FB-8714-85A2-76D663DB5D4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03504" y="109728"/>
            <a:ext cx="2139695" cy="172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15;g2f95e617128_0_313">
            <a:extLst>
              <a:ext uri="{FF2B5EF4-FFF2-40B4-BE49-F238E27FC236}">
                <a16:creationId xmlns:a16="http://schemas.microsoft.com/office/drawing/2014/main" id="{9B7EF5CD-1438-549B-B102-E8E40C53F82C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17861" y="1924621"/>
            <a:ext cx="8435882" cy="39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063377-AC94-545B-7A01-4C8EA0F5C646}"/>
              </a:ext>
            </a:extLst>
          </p:cNvPr>
          <p:cNvSpPr>
            <a:spLocks/>
          </p:cNvSpPr>
          <p:nvPr userDrawn="1"/>
        </p:nvSpPr>
        <p:spPr>
          <a:xfrm>
            <a:off x="2743199" y="451757"/>
            <a:ext cx="8610544" cy="1387544"/>
          </a:xfrm>
          <a:prstGeom prst="rect">
            <a:avLst/>
          </a:prstGeom>
          <a:solidFill>
            <a:srgbClr val="54658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Our proprietary immigration program management platform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Drives process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Arial"/>
                <a:cs typeface="Arial"/>
                <a:sym typeface="Arial"/>
              </a:rPr>
              <a:t> efficiency, transparency,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and centralization of all immigration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9CCB9-E8F3-F841-0431-7A925229F3EC}"/>
              </a:ext>
            </a:extLst>
          </p:cNvPr>
          <p:cNvSpPr>
            <a:spLocks/>
          </p:cNvSpPr>
          <p:nvPr userDrawn="1"/>
        </p:nvSpPr>
        <p:spPr>
          <a:xfrm>
            <a:off x="603504" y="1924621"/>
            <a:ext cx="2139695" cy="40622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Core Features: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 panose="020B0604020202020204"/>
              <a:ea typeface="+mn-ea"/>
              <a:cs typeface="+mn-cs"/>
              <a:sym typeface="Arial"/>
            </a:endParaRP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Dashboards that drive transparency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Efficient workflow automations that save time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Extensive immigration reporting capabilities 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Comprehensive knowledge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31355-A767-B4BB-C030-40F12CC542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2993" y="561804"/>
            <a:ext cx="1450974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96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/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Name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Description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 </a:t>
            </a:r>
          </a:p>
        </p:txBody>
      </p:sp>
      <p:sp>
        <p:nvSpPr>
          <p:cNvPr id="9" name="Online Image Placeholder 8">
            <a:extLst>
              <a:ext uri="{FF2B5EF4-FFF2-40B4-BE49-F238E27FC236}">
                <a16:creationId xmlns:a16="http://schemas.microsoft.com/office/drawing/2014/main" id="{F62988F8-2E87-1DBE-FEBB-2E72880EF678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912086" y="729052"/>
            <a:ext cx="3623047" cy="3623047"/>
          </a:xfrm>
          <a:prstGeom prst="flowChartConnector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617281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Michael Turansick Profi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Michael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Turansick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F6955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Senior Counsel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With 30+ years of immigration law experience. He has advised Fortune 100 companies and startups on strategy, compliance, and policy. A former Managing Partner and AILA policy counsel, Michael brings deep expertise and practical insight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 </a:t>
            </a:r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51347-AEE7-4D8E-81C5-7090F8795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b="10897"/>
          <a:stretch>
            <a:fillRect/>
          </a:stretch>
        </p:blipFill>
        <p:spPr>
          <a:xfrm>
            <a:off x="7952726" y="695738"/>
            <a:ext cx="3623047" cy="3623047"/>
          </a:xfrm>
          <a:prstGeom prst="ellipse">
            <a:avLst/>
          </a:prstGeom>
          <a:ln w="28575">
            <a:solidFill>
              <a:srgbClr val="E27A3D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71652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Matt M Profi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MATTHEW MELTZER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Co-Founder and Managing Partner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Specializes in assisting foreign companies to enter the U.S. market and building custom solutions for entrepreneurial and high net-worth clients. Most recently recognized as one of Crain's Chicago Business Notable Leaders in Accounting, Consulting &amp; Law,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 </a:t>
            </a:r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  <p:pic>
        <p:nvPicPr>
          <p:cNvPr id="7" name="Picture 6" descr="A person wearing glasses and a red jacket&#10;&#10;AI-generated content may be incorrect.">
            <a:extLst>
              <a:ext uri="{FF2B5EF4-FFF2-40B4-BE49-F238E27FC236}">
                <a16:creationId xmlns:a16="http://schemas.microsoft.com/office/drawing/2014/main" id="{730D089A-ECC7-D336-2BC1-C7944E172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r="2015"/>
          <a:stretch>
            <a:fillRect/>
          </a:stretch>
        </p:blipFill>
        <p:spPr>
          <a:xfrm>
            <a:off x="7972746" y="691589"/>
            <a:ext cx="3621024" cy="3621024"/>
          </a:xfrm>
          <a:prstGeom prst="ellipse">
            <a:avLst/>
          </a:prstGeom>
          <a:ln w="38100">
            <a:solidFill>
              <a:srgbClr val="C59A2C"/>
            </a:solidFill>
          </a:ln>
        </p:spPr>
      </p:pic>
    </p:spTree>
    <p:extLst>
      <p:ext uri="{BB962C8B-B14F-4D97-AF65-F5344CB8AC3E}">
        <p14:creationId xmlns:p14="http://schemas.microsoft.com/office/powerpoint/2010/main" val="24305585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Matt H Profi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MATTHEW HELLRUNG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Co-Founder and Managing Partner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Specializes in scaling immigration programs for high-growth clients via immigration policy creation and stakeholder training. Matthew has represented clients from a variety of industries, including information technology, engineering, education, manufacturing, and entertainment industries.</a:t>
            </a:r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  <a:endParaRPr lang="en-US" sz="2000" b="1" u="sng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4395BC11-12DA-18D7-5457-28E886CEB0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07" y="681873"/>
            <a:ext cx="3630006" cy="3630006"/>
          </a:xfrm>
          <a:prstGeom prst="ellipse">
            <a:avLst/>
          </a:prstGeom>
          <a:ln w="38100">
            <a:solidFill>
              <a:srgbClr val="ED7D31"/>
            </a:solidFill>
          </a:ln>
        </p:spPr>
      </p:pic>
    </p:spTree>
    <p:extLst>
      <p:ext uri="{BB962C8B-B14F-4D97-AF65-F5344CB8AC3E}">
        <p14:creationId xmlns:p14="http://schemas.microsoft.com/office/powerpoint/2010/main" val="3551553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front of confetti&#10;&#10;AI-generated content may be incorrect.">
            <a:extLst>
              <a:ext uri="{FF2B5EF4-FFF2-40B4-BE49-F238E27FC236}">
                <a16:creationId xmlns:a16="http://schemas.microsoft.com/office/drawing/2014/main" id="{25A55A69-3A29-A267-2EE6-484B0AAB6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b="-1"/>
          <a:stretch>
            <a:fillRect/>
          </a:stretch>
        </p:blipFill>
        <p:spPr>
          <a:xfrm>
            <a:off x="1326333" y="51350"/>
            <a:ext cx="9539335" cy="6755299"/>
          </a:xfrm>
          <a:prstGeom prst="rect">
            <a:avLst/>
          </a:prstGeom>
        </p:spPr>
      </p:pic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922788C7-EF7F-AD57-DC95-4DEBED276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12" y="2368116"/>
            <a:ext cx="1592177" cy="1592177"/>
          </a:xfrm>
          <a:prstGeom prst="rect">
            <a:avLst/>
          </a:prstGeom>
          <a:ln w="76200">
            <a:noFill/>
          </a:ln>
        </p:spPr>
      </p:pic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1F99A99-BFFE-BCC9-CFB7-AFE5DE5C0E7E}"/>
              </a:ext>
            </a:extLst>
          </p:cNvPr>
          <p:cNvSpPr txBox="1">
            <a:spLocks/>
          </p:cNvSpPr>
          <p:nvPr userDrawn="1"/>
        </p:nvSpPr>
        <p:spPr>
          <a:xfrm>
            <a:off x="704022" y="1379444"/>
            <a:ext cx="10783956" cy="87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/>
                <a:sym typeface="Proxima Nova"/>
              </a:rPr>
              <a:t>Your feedback helps us improve and assists others in finding reliable immigration support.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/>
                <a:sym typeface="Proxima Nova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/>
                <a:sym typeface="Proxima Nova"/>
              </a:rPr>
              <a:t>Leave a Google review, we greatly appreciate it!</a:t>
            </a:r>
            <a:endParaRPr kumimoji="0" lang="en-PH" sz="24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/>
              <a:sym typeface="Proxima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705676-224A-8682-A668-E63574C0CB58}"/>
              </a:ext>
            </a:extLst>
          </p:cNvPr>
          <p:cNvSpPr txBox="1"/>
          <p:nvPr userDrawn="1"/>
        </p:nvSpPr>
        <p:spPr>
          <a:xfrm>
            <a:off x="2013284" y="763891"/>
            <a:ext cx="8165432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DD79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sym typeface="Arial"/>
              </a:rPr>
              <a:t>THANK YOU FOR JOINING US TODAY! </a:t>
            </a:r>
          </a:p>
        </p:txBody>
      </p:sp>
    </p:spTree>
    <p:extLst>
      <p:ext uri="{BB962C8B-B14F-4D97-AF65-F5344CB8AC3E}">
        <p14:creationId xmlns:p14="http://schemas.microsoft.com/office/powerpoint/2010/main" val="20117098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95e617128_0_595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g2f95e617128_0_595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Google Shape;46;g2f95e617128_0_59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g2f95e617128_0_59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95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Circle Photos" preserve="1">
  <p:cSld name="Two Content with Circle Pho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5e617128_0_606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g2f95e617128_0_606"/>
          <p:cNvSpPr txBox="1">
            <a:spLocks noGrp="1"/>
          </p:cNvSpPr>
          <p:nvPr>
            <p:ph type="body" idx="1"/>
          </p:nvPr>
        </p:nvSpPr>
        <p:spPr>
          <a:xfrm>
            <a:off x="838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Google Shape;57;g2f95e617128_0_606"/>
          <p:cNvSpPr txBox="1">
            <a:spLocks noGrp="1"/>
          </p:cNvSpPr>
          <p:nvPr>
            <p:ph type="body" idx="2"/>
          </p:nvPr>
        </p:nvSpPr>
        <p:spPr>
          <a:xfrm>
            <a:off x="6172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Google Shape;58;g2f95e617128_0_60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g2f95e617128_0_60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Google Shape;60;g2f95e617128_0_606"/>
          <p:cNvSpPr>
            <a:spLocks noGrp="1"/>
          </p:cNvSpPr>
          <p:nvPr>
            <p:ph type="pic" idx="3"/>
          </p:nvPr>
        </p:nvSpPr>
        <p:spPr>
          <a:xfrm>
            <a:off x="917713" y="1268413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Google Shape;61;g2f95e617128_0_606"/>
          <p:cNvSpPr>
            <a:spLocks noGrp="1"/>
          </p:cNvSpPr>
          <p:nvPr>
            <p:ph type="pic" idx="4"/>
          </p:nvPr>
        </p:nvSpPr>
        <p:spPr>
          <a:xfrm>
            <a:off x="6096000" y="1268412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27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95e617128_0_614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g2f95e617128_0_61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g2f95e617128_0_61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34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95e617128_0_61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g2f95e617128_0_61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10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7/22/2026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30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616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7DD5-F2A7-1EA6-8F92-FA84F31F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Google Shape;40;g2f95e617128_0_588">
            <a:extLst>
              <a:ext uri="{FF2B5EF4-FFF2-40B4-BE49-F238E27FC236}">
                <a16:creationId xmlns:a16="http://schemas.microsoft.com/office/drawing/2014/main" id="{9F6B0FFD-76E3-1EE8-2985-39F864346586}"/>
              </a:ext>
            </a:extLst>
          </p:cNvPr>
          <p:cNvSpPr txBox="1"/>
          <p:nvPr userDrawn="1"/>
        </p:nvSpPr>
        <p:spPr>
          <a:xfrm>
            <a:off x="838200" y="6245137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791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551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81B6-B15E-6FFF-F64F-7BE517A50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37386-A2BF-1746-DA4D-9074515C5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55819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7DD5-F2A7-1EA6-8F92-FA84F31F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Google Shape;40;g2f95e617128_0_588">
            <a:extLst>
              <a:ext uri="{FF2B5EF4-FFF2-40B4-BE49-F238E27FC236}">
                <a16:creationId xmlns:a16="http://schemas.microsoft.com/office/drawing/2014/main" id="{9F6B0FFD-76E3-1EE8-2985-39F864346586}"/>
              </a:ext>
            </a:extLst>
          </p:cNvPr>
          <p:cNvSpPr txBox="1"/>
          <p:nvPr userDrawn="1"/>
        </p:nvSpPr>
        <p:spPr>
          <a:xfrm>
            <a:off x="838200" y="6245137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Arial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0940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0274-75D1-646F-02DF-C165CEB4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Google Shape;40;g2f95e617128_0_588">
            <a:extLst>
              <a:ext uri="{FF2B5EF4-FFF2-40B4-BE49-F238E27FC236}">
                <a16:creationId xmlns:a16="http://schemas.microsoft.com/office/drawing/2014/main" id="{FE2F4C63-CE0C-4B30-65EE-DFBC66E533CB}"/>
              </a:ext>
            </a:extLst>
          </p:cNvPr>
          <p:cNvSpPr txBox="1"/>
          <p:nvPr userDrawn="1"/>
        </p:nvSpPr>
        <p:spPr>
          <a:xfrm>
            <a:off x="838200" y="6200375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Arial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934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95e617128_0_595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f95e617128_0_595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g2f95e617128_0_59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f95e617128_0_59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40;g2f95e617128_0_588">
            <a:extLst>
              <a:ext uri="{FF2B5EF4-FFF2-40B4-BE49-F238E27FC236}">
                <a16:creationId xmlns:a16="http://schemas.microsoft.com/office/drawing/2014/main" id="{5CA76A6D-4BBB-B711-BFDB-9C469D0699BF}"/>
              </a:ext>
            </a:extLst>
          </p:cNvPr>
          <p:cNvSpPr txBox="1"/>
          <p:nvPr userDrawn="1"/>
        </p:nvSpPr>
        <p:spPr>
          <a:xfrm>
            <a:off x="838190" y="6241874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Arial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18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6237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95e617128_0_412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f95e617128_0_412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f95e617128_0_412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40;g2f95e617128_0_588">
            <a:extLst>
              <a:ext uri="{FF2B5EF4-FFF2-40B4-BE49-F238E27FC236}">
                <a16:creationId xmlns:a16="http://schemas.microsoft.com/office/drawing/2014/main" id="{FE433492-0DD5-A7CE-5F83-796103C2D47B}"/>
              </a:ext>
            </a:extLst>
          </p:cNvPr>
          <p:cNvSpPr txBox="1"/>
          <p:nvPr userDrawn="1"/>
        </p:nvSpPr>
        <p:spPr>
          <a:xfrm>
            <a:off x="838200" y="6245137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Arial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9420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41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7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94" cy="525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46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27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heme" Target="../theme/theme9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3" descr="A black and white logo&#10;&#10;Description automatically generated with low confidence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>
            <a:off x="5362832" y="-365125"/>
            <a:ext cx="7665308" cy="766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3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oogle Shape;15;p43" descr="Graphical user interfac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00" y="806557"/>
            <a:ext cx="3469779" cy="1445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769" r:id="rId2"/>
    <p:sldLayoutId id="2147483774" r:id="rId3"/>
    <p:sldLayoutId id="214748376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95e617128_0_588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g2f95e617128_0_588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9" name="Google Shape;39;g2f95e617128_0_588" descr="Icon&#10;&#10;Description automatically generated"/>
          <p:cNvPicPr preferRelativeResize="0"/>
          <p:nvPr/>
        </p:nvPicPr>
        <p:blipFill rotWithShape="1">
          <a:blip r:embed="rId9">
            <a:alphaModFix amt="5000"/>
          </a:blip>
          <a:srcRect/>
          <a:stretch/>
        </p:blipFill>
        <p:spPr>
          <a:xfrm>
            <a:off x="8519160" y="1488506"/>
            <a:ext cx="3958044" cy="395804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2f95e617128_0_588"/>
          <p:cNvSpPr txBox="1"/>
          <p:nvPr/>
        </p:nvSpPr>
        <p:spPr>
          <a:xfrm>
            <a:off x="838200" y="6245137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2f95e617128_0_58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2" name="Google Shape;42;g2f95e617128_0_58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6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  <p15:guide id="7" orient="horz" pos="408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6"/>
          <p:cNvSpPr/>
          <p:nvPr/>
        </p:nvSpPr>
        <p:spPr>
          <a:xfrm>
            <a:off x="0" y="0"/>
            <a:ext cx="83850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6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6962192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44" name="Google Shape;244;p7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7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p76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3457" y="2707910"/>
            <a:ext cx="2824085" cy="117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39EF9-761C-12A6-AAC1-1AB8D6164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962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20971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3" descr="A black and white logo&#10;&#10;Description automatically generated with low confidence"/>
          <p:cNvPicPr preferRelativeResize="0"/>
          <p:nvPr/>
        </p:nvPicPr>
        <p:blipFill rotWithShape="1">
          <a:blip r:embed="rId11">
            <a:alphaModFix amt="5000"/>
          </a:blip>
          <a:srcRect/>
          <a:stretch/>
        </p:blipFill>
        <p:spPr>
          <a:xfrm>
            <a:off x="5362832" y="-365125"/>
            <a:ext cx="7665308" cy="766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866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80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2" name="Google Shape;242;p76"/>
          <p:cNvSpPr/>
          <p:nvPr/>
        </p:nvSpPr>
        <p:spPr>
          <a:xfrm>
            <a:off x="0" y="0"/>
            <a:ext cx="83850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6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7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245" name="Google Shape;245;p7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6" name="Google Shape;246;p76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3457" y="2707910"/>
            <a:ext cx="2824085" cy="1176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939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60" r:id="rId2"/>
    <p:sldLayoutId id="214748375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0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72" r:id="rId2"/>
    <p:sldLayoutId id="2147483709" r:id="rId3"/>
    <p:sldLayoutId id="2147483710" r:id="rId4"/>
    <p:sldLayoutId id="2147483763" r:id="rId5"/>
    <p:sldLayoutId id="2147483711" r:id="rId6"/>
    <p:sldLayoutId id="2147483773" r:id="rId7"/>
    <p:sldLayoutId id="21474837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815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50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18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2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8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9" name="Google Shape;39;p47" descr="Icon&#10;&#10;Description automatically generated"/>
          <p:cNvPicPr preferRelativeResize="0"/>
          <p:nvPr/>
        </p:nvPicPr>
        <p:blipFill rotWithShape="1">
          <a:blip r:embed="rId27">
            <a:alphaModFix amt="5000"/>
          </a:blip>
          <a:srcRect/>
          <a:stretch/>
        </p:blipFill>
        <p:spPr>
          <a:xfrm>
            <a:off x="8519160" y="1488506"/>
            <a:ext cx="3958046" cy="395804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7"/>
          <p:cNvSpPr txBox="1"/>
          <p:nvPr/>
        </p:nvSpPr>
        <p:spPr>
          <a:xfrm>
            <a:off x="838200" y="6245137"/>
            <a:ext cx="6034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 charset="0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2" name="Google Shape;42;p4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40" r:id="rId2"/>
    <p:sldLayoutId id="2147483742" r:id="rId3"/>
    <p:sldLayoutId id="2147483743" r:id="rId4"/>
    <p:sldLayoutId id="2147483744" r:id="rId5"/>
    <p:sldLayoutId id="2147483745" r:id="rId6"/>
    <p:sldLayoutId id="2147483751" r:id="rId7"/>
    <p:sldLayoutId id="2147483746" r:id="rId8"/>
    <p:sldLayoutId id="2147483752" r:id="rId9"/>
    <p:sldLayoutId id="2147483748" r:id="rId10"/>
    <p:sldLayoutId id="2147483753" r:id="rId11"/>
    <p:sldLayoutId id="2147483750" r:id="rId12"/>
    <p:sldLayoutId id="2147483741" r:id="rId13"/>
    <p:sldLayoutId id="2147483655" r:id="rId14"/>
    <p:sldLayoutId id="2147483656" r:id="rId15"/>
    <p:sldLayoutId id="2147483739" r:id="rId16"/>
    <p:sldLayoutId id="2147483785" r:id="rId17"/>
    <p:sldLayoutId id="2147483770" r:id="rId18"/>
    <p:sldLayoutId id="2147483771" r:id="rId19"/>
    <p:sldLayoutId id="2147483761" r:id="rId20"/>
    <p:sldLayoutId id="2147483756" r:id="rId21"/>
    <p:sldLayoutId id="2147483765" r:id="rId22"/>
    <p:sldLayoutId id="2147483766" r:id="rId23"/>
    <p:sldLayoutId id="2147483767" r:id="rId24"/>
    <p:sldLayoutId id="2147483764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+mj-lt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  <p15:guide id="7" orient="horz" pos="4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sv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sv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.state.gov/content/travel/en/News/visas-news/suspension-of-visa-issuance-to-foreign-nationals-to-protect-the-security-of-the-united-state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ravel.state.gov/content/travel/en/News/visas-news/immigrant-visa-processing-updates-for-nationalities-at-high-risk-of-public-benefits-usage.html" TargetMode="Externa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mhellrung@meltzerhellrung.com" TargetMode="External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BF0564-3E64-A313-7956-CF53F4D59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0E67B7-CA2C-1245-8EF7-D765AAD3D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42798-9810-5D75-A226-63F4A2E7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17" y="616686"/>
            <a:ext cx="3572546" cy="1488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65047D-3C15-C583-E8A6-4B18C81586E9}"/>
              </a:ext>
            </a:extLst>
          </p:cNvPr>
          <p:cNvSpPr txBox="1"/>
          <p:nvPr/>
        </p:nvSpPr>
        <p:spPr>
          <a:xfrm>
            <a:off x="778833" y="2614094"/>
            <a:ext cx="9756085" cy="1261884"/>
          </a:xfrm>
          <a:prstGeom prst="rect">
            <a:avLst/>
          </a:prstGeom>
          <a:solidFill>
            <a:schemeClr val="accent5"/>
          </a:solidFill>
          <a:effectLst>
            <a:reflection stA="45000" endPos="1000" dist="50800" dir="5400000" sy="-100000" algn="bl" rotWithShape="0"/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BUSINESS IMMIGRATION POLICY UPDATE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2000" i="1" dirty="0">
                <a:solidFill>
                  <a:schemeClr val="bg1"/>
                </a:solidFill>
                <a:latin typeface="+mj-lt"/>
              </a:rPr>
              <a:t>With Special Discussion:</a:t>
            </a:r>
          </a:p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Building an Immigration Program at a Growth-Stage Company</a:t>
            </a:r>
          </a:p>
        </p:txBody>
      </p:sp>
      <p:sp>
        <p:nvSpPr>
          <p:cNvPr id="7" name="Google Shape;362;p1">
            <a:extLst>
              <a:ext uri="{FF2B5EF4-FFF2-40B4-BE49-F238E27FC236}">
                <a16:creationId xmlns:a16="http://schemas.microsoft.com/office/drawing/2014/main" id="{BC65F1A5-991B-32C7-A7B9-EA197ABF832B}"/>
              </a:ext>
            </a:extLst>
          </p:cNvPr>
          <p:cNvSpPr txBox="1"/>
          <p:nvPr/>
        </p:nvSpPr>
        <p:spPr>
          <a:xfrm>
            <a:off x="778833" y="4930937"/>
            <a:ext cx="5616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FFFFFF"/>
                </a:solidFill>
                <a:latin typeface="Proxima Nova" panose="020B0604020202020204" charset="0"/>
              </a:rPr>
              <a:t>Wednesday July 22, </a:t>
            </a:r>
            <a:r>
              <a:rPr lang="en-US" sz="2800" i="1" dirty="0">
                <a:solidFill>
                  <a:srgbClr val="FFFFFF"/>
                </a:solidFill>
                <a:latin typeface="Proxima Nova" panose="020B0604020202020204" charset="0"/>
              </a:rPr>
              <a:t>2026</a:t>
            </a:r>
            <a:endParaRPr sz="2800" b="0" i="1" u="none" strike="noStrike" cap="none" dirty="0">
              <a:solidFill>
                <a:srgbClr val="FFFFFF"/>
              </a:solidFill>
              <a:latin typeface="Proxima Nova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49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C18A46CA-64CC-4233-129C-8405523E5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526BC286-EE25-944F-46C6-C6249A38C3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7296a242a3_0_372">
            <a:extLst>
              <a:ext uri="{FF2B5EF4-FFF2-40B4-BE49-F238E27FC236}">
                <a16:creationId xmlns:a16="http://schemas.microsoft.com/office/drawing/2014/main" id="{F6279446-F4A0-39FD-9632-69DB8C12AC8D}"/>
              </a:ext>
            </a:extLst>
          </p:cNvPr>
          <p:cNvSpPr txBox="1"/>
          <p:nvPr/>
        </p:nvSpPr>
        <p:spPr>
          <a:xfrm>
            <a:off x="883404" y="1616534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6955"/>
              </a:buClr>
              <a:buSzPct val="100000"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MICHAEL TUR</a:t>
            </a:r>
            <a:r>
              <a:rPr lang="en-US" sz="2800" b="1" dirty="0">
                <a:solidFill>
                  <a:srgbClr val="3F6955"/>
                </a:solidFill>
                <a:latin typeface="Proxima Nova" panose="020B0604020202020204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NSICK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Senior Counsel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With 30+ years of immigration law experience. He has advised Fortune 100 companies and startups on strategy, compliance, and policy. A former Managing Partner and AILA policy counsel, Michael brings deep expertise and practical insight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C12C8-52FA-23A0-D378-B14F57127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b="10897"/>
          <a:stretch>
            <a:fillRect/>
          </a:stretch>
        </p:blipFill>
        <p:spPr>
          <a:xfrm>
            <a:off x="7952726" y="695738"/>
            <a:ext cx="3623047" cy="3623047"/>
          </a:xfrm>
          <a:prstGeom prst="ellipse">
            <a:avLst/>
          </a:prstGeom>
          <a:ln w="28575">
            <a:solidFill>
              <a:srgbClr val="E27A3D"/>
            </a:solidFill>
          </a:ln>
          <a:effectLst>
            <a:softEdge rad="0"/>
          </a:effectLst>
        </p:spPr>
      </p:pic>
      <p:sp>
        <p:nvSpPr>
          <p:cNvPr id="10" name="Google Shape;403;g27296a242a3_0_372">
            <a:extLst>
              <a:ext uri="{FF2B5EF4-FFF2-40B4-BE49-F238E27FC236}">
                <a16:creationId xmlns:a16="http://schemas.microsoft.com/office/drawing/2014/main" id="{9B115488-59BB-4935-BF33-1BEBC12B5E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83426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926ED-6C32-3E35-145D-61FFE71799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1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2f95e617128_0_29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504" y="109728"/>
            <a:ext cx="2139695" cy="172957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2f95e617128_0_29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5B63"/>
                </a:buClr>
                <a:buSzPts val="800"/>
                <a:buFont typeface="Arial"/>
                <a:buNone/>
                <a:tabLst/>
                <a:defRPr/>
              </a:pPr>
              <a:t>12</a:t>
            </a:fld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2f95e617128_0_299"/>
          <p:cNvSpPr txBox="1">
            <a:spLocks noGrp="1"/>
          </p:cNvSpPr>
          <p:nvPr>
            <p:ph type="title" idx="4294967295"/>
          </p:nvPr>
        </p:nvSpPr>
        <p:spPr>
          <a:xfrm>
            <a:off x="1080342" y="577287"/>
            <a:ext cx="1505542" cy="99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VOYAGER®</a:t>
            </a:r>
            <a:endParaRPr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oogle Shape;415;g2f95e617128_0_313">
            <a:extLst>
              <a:ext uri="{FF2B5EF4-FFF2-40B4-BE49-F238E27FC236}">
                <a16:creationId xmlns:a16="http://schemas.microsoft.com/office/drawing/2014/main" id="{CECE83BD-186C-E6EB-7DA0-0EA11B034A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177" y="1924621"/>
            <a:ext cx="8226566" cy="39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02AB32-8DC1-CF8D-DBBB-44B3FBE1F9FF}"/>
              </a:ext>
            </a:extLst>
          </p:cNvPr>
          <p:cNvSpPr/>
          <p:nvPr/>
        </p:nvSpPr>
        <p:spPr>
          <a:xfrm>
            <a:off x="2743199" y="451757"/>
            <a:ext cx="8610544" cy="1387544"/>
          </a:xfrm>
          <a:prstGeom prst="rect">
            <a:avLst/>
          </a:prstGeom>
          <a:solidFill>
            <a:srgbClr val="54658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Our proprietary immigration program management platform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Drives process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Arial"/>
                <a:cs typeface="Arial"/>
                <a:sym typeface="Arial"/>
              </a:rPr>
              <a:t> efficiency, transparency,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and centralization of all immigration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F8E5D-F627-1A9A-2B53-65345063EDC7}"/>
              </a:ext>
            </a:extLst>
          </p:cNvPr>
          <p:cNvSpPr/>
          <p:nvPr/>
        </p:nvSpPr>
        <p:spPr>
          <a:xfrm>
            <a:off x="603504" y="1924621"/>
            <a:ext cx="2139695" cy="40622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Core Features: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 panose="020B0604020202020204"/>
              <a:ea typeface="+mn-ea"/>
              <a:cs typeface="+mn-cs"/>
              <a:sym typeface="Arial"/>
            </a:endParaRP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Dashboards that drive transparency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Efficient workflow automations that save time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Extensive immigration reporting capabilities 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Comprehensive knowledge center</a:t>
            </a:r>
          </a:p>
        </p:txBody>
      </p:sp>
    </p:spTree>
    <p:extLst>
      <p:ext uri="{BB962C8B-B14F-4D97-AF65-F5344CB8AC3E}">
        <p14:creationId xmlns:p14="http://schemas.microsoft.com/office/powerpoint/2010/main" val="159382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"/>
          <p:cNvSpPr/>
          <p:nvPr/>
        </p:nvSpPr>
        <p:spPr>
          <a:xfrm>
            <a:off x="8602824" y="6232849"/>
            <a:ext cx="2799184" cy="242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8B3D8-161B-6A49-D3DC-4678F5C8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pSp>
        <p:nvGrpSpPr>
          <p:cNvPr id="3" name="Google Shape;549;p9">
            <a:extLst>
              <a:ext uri="{FF2B5EF4-FFF2-40B4-BE49-F238E27FC236}">
                <a16:creationId xmlns:a16="http://schemas.microsoft.com/office/drawing/2014/main" id="{3CFF7D7B-0FA9-E0A2-F572-8266C38C05F0}"/>
              </a:ext>
            </a:extLst>
          </p:cNvPr>
          <p:cNvGrpSpPr/>
          <p:nvPr/>
        </p:nvGrpSpPr>
        <p:grpSpPr>
          <a:xfrm>
            <a:off x="-282400" y="382498"/>
            <a:ext cx="4893454" cy="6227818"/>
            <a:chOff x="-282400" y="382498"/>
            <a:chExt cx="4893454" cy="6227818"/>
          </a:xfrm>
        </p:grpSpPr>
        <p:sp>
          <p:nvSpPr>
            <p:cNvPr id="4" name="Google Shape;550;p9">
              <a:extLst>
                <a:ext uri="{FF2B5EF4-FFF2-40B4-BE49-F238E27FC236}">
                  <a16:creationId xmlns:a16="http://schemas.microsoft.com/office/drawing/2014/main" id="{60A15F0D-1973-E8D3-6E36-4E632CEC33E5}"/>
                </a:ext>
              </a:extLst>
            </p:cNvPr>
            <p:cNvSpPr/>
            <p:nvPr/>
          </p:nvSpPr>
          <p:spPr>
            <a:xfrm>
              <a:off x="-282400" y="382498"/>
              <a:ext cx="4228907" cy="5560106"/>
            </a:xfrm>
            <a:custGeom>
              <a:avLst/>
              <a:gdLst/>
              <a:ahLst/>
              <a:cxnLst/>
              <a:rect l="l" t="t" r="r" b="b"/>
              <a:pathLst>
                <a:path w="4228907" h="5560106" extrusionOk="0">
                  <a:moveTo>
                    <a:pt x="1106616" y="0"/>
                  </a:moveTo>
                  <a:lnTo>
                    <a:pt x="4159683" y="0"/>
                  </a:lnTo>
                  <a:cubicBezTo>
                    <a:pt x="4216720" y="42534"/>
                    <a:pt x="4229029" y="100546"/>
                    <a:pt x="4228907" y="169161"/>
                  </a:cubicBezTo>
                  <a:cubicBezTo>
                    <a:pt x="4227689" y="1910010"/>
                    <a:pt x="4227932" y="3650737"/>
                    <a:pt x="4227932" y="5391586"/>
                  </a:cubicBezTo>
                  <a:cubicBezTo>
                    <a:pt x="4227932" y="5401701"/>
                    <a:pt x="4228054" y="5411816"/>
                    <a:pt x="4227932" y="5421932"/>
                  </a:cubicBezTo>
                  <a:cubicBezTo>
                    <a:pt x="4225617" y="5522600"/>
                    <a:pt x="4187957" y="5559894"/>
                    <a:pt x="4086071" y="5560015"/>
                  </a:cubicBezTo>
                  <a:cubicBezTo>
                    <a:pt x="2770806" y="5560137"/>
                    <a:pt x="1455664" y="5560137"/>
                    <a:pt x="140399" y="5560015"/>
                  </a:cubicBezTo>
                  <a:cubicBezTo>
                    <a:pt x="34368" y="5560015"/>
                    <a:pt x="0" y="5524428"/>
                    <a:pt x="0" y="5416813"/>
                  </a:cubicBezTo>
                  <a:cubicBezTo>
                    <a:pt x="0" y="4004293"/>
                    <a:pt x="0" y="2591773"/>
                    <a:pt x="0" y="1179253"/>
                  </a:cubicBezTo>
                  <a:cubicBezTo>
                    <a:pt x="0" y="1157681"/>
                    <a:pt x="0" y="1136110"/>
                    <a:pt x="0" y="1109176"/>
                  </a:cubicBezTo>
                  <a:cubicBezTo>
                    <a:pt x="29372" y="1109176"/>
                    <a:pt x="51187" y="1109176"/>
                    <a:pt x="73003" y="1109176"/>
                  </a:cubicBezTo>
                  <a:cubicBezTo>
                    <a:pt x="314191" y="1109054"/>
                    <a:pt x="555380" y="1110760"/>
                    <a:pt x="796447" y="1108079"/>
                  </a:cubicBezTo>
                  <a:cubicBezTo>
                    <a:pt x="956467" y="1106251"/>
                    <a:pt x="1103326" y="971092"/>
                    <a:pt x="1106251" y="814484"/>
                  </a:cubicBezTo>
                  <a:cubicBezTo>
                    <a:pt x="1111369" y="543071"/>
                    <a:pt x="1106982" y="271535"/>
                    <a:pt x="1106616" y="122"/>
                  </a:cubicBezTo>
                  <a:close/>
                  <a:moveTo>
                    <a:pt x="1774852" y="1777167"/>
                  </a:moveTo>
                  <a:cubicBezTo>
                    <a:pt x="1991422" y="1777167"/>
                    <a:pt x="2207870" y="1777411"/>
                    <a:pt x="2424440" y="1777167"/>
                  </a:cubicBezTo>
                  <a:cubicBezTo>
                    <a:pt x="2507680" y="1777167"/>
                    <a:pt x="2555333" y="1736705"/>
                    <a:pt x="2555089" y="1667846"/>
                  </a:cubicBezTo>
                  <a:cubicBezTo>
                    <a:pt x="2554845" y="1599962"/>
                    <a:pt x="2505730" y="1557185"/>
                    <a:pt x="2423831" y="1557063"/>
                  </a:cubicBezTo>
                  <a:cubicBezTo>
                    <a:pt x="1994834" y="1556575"/>
                    <a:pt x="1565838" y="1556697"/>
                    <a:pt x="1136841" y="1557063"/>
                  </a:cubicBezTo>
                  <a:cubicBezTo>
                    <a:pt x="1052382" y="1557063"/>
                    <a:pt x="1000708" y="1602278"/>
                    <a:pt x="1002780" y="1671502"/>
                  </a:cubicBezTo>
                  <a:cubicBezTo>
                    <a:pt x="1004730" y="1739142"/>
                    <a:pt x="1052504" y="1777167"/>
                    <a:pt x="1137450" y="1777167"/>
                  </a:cubicBezTo>
                  <a:cubicBezTo>
                    <a:pt x="1349877" y="1777411"/>
                    <a:pt x="1562425" y="1777167"/>
                    <a:pt x="1774852" y="1777167"/>
                  </a:cubicBezTo>
                  <a:close/>
                  <a:moveTo>
                    <a:pt x="1782652" y="3561647"/>
                  </a:moveTo>
                  <a:cubicBezTo>
                    <a:pt x="1565716" y="3561647"/>
                    <a:pt x="1348902" y="3561403"/>
                    <a:pt x="1131966" y="3561769"/>
                  </a:cubicBezTo>
                  <a:cubicBezTo>
                    <a:pt x="1051651" y="3561891"/>
                    <a:pt x="1004730" y="3600647"/>
                    <a:pt x="1002780" y="3666458"/>
                  </a:cubicBezTo>
                  <a:cubicBezTo>
                    <a:pt x="1000708" y="3733855"/>
                    <a:pt x="1050676" y="3780898"/>
                    <a:pt x="1131113" y="3781142"/>
                  </a:cubicBezTo>
                  <a:cubicBezTo>
                    <a:pt x="1562791" y="3781995"/>
                    <a:pt x="1994590" y="3781995"/>
                    <a:pt x="2426268" y="3781142"/>
                  </a:cubicBezTo>
                  <a:cubicBezTo>
                    <a:pt x="2508533" y="3781020"/>
                    <a:pt x="2556430" y="3736170"/>
                    <a:pt x="2554967" y="3667434"/>
                  </a:cubicBezTo>
                  <a:cubicBezTo>
                    <a:pt x="2553627" y="3600403"/>
                    <a:pt x="2507924" y="3562012"/>
                    <a:pt x="2427000" y="3561891"/>
                  </a:cubicBezTo>
                  <a:cubicBezTo>
                    <a:pt x="2212136" y="3561525"/>
                    <a:pt x="1997272" y="3561769"/>
                    <a:pt x="1782408" y="3561769"/>
                  </a:cubicBezTo>
                  <a:close/>
                  <a:moveTo>
                    <a:pt x="1781433" y="4560770"/>
                  </a:moveTo>
                  <a:cubicBezTo>
                    <a:pt x="1562913" y="4560770"/>
                    <a:pt x="1344271" y="4560283"/>
                    <a:pt x="1125751" y="4561014"/>
                  </a:cubicBezTo>
                  <a:cubicBezTo>
                    <a:pt x="1039707" y="4561379"/>
                    <a:pt x="989252" y="4620610"/>
                    <a:pt x="1006801" y="4697025"/>
                  </a:cubicBezTo>
                  <a:cubicBezTo>
                    <a:pt x="1019720" y="4753331"/>
                    <a:pt x="1061523" y="4780875"/>
                    <a:pt x="1136353" y="4780875"/>
                  </a:cubicBezTo>
                  <a:cubicBezTo>
                    <a:pt x="1563400" y="4780997"/>
                    <a:pt x="1990447" y="4780997"/>
                    <a:pt x="2417372" y="4780875"/>
                  </a:cubicBezTo>
                  <a:cubicBezTo>
                    <a:pt x="2505243" y="4780875"/>
                    <a:pt x="2554602" y="4741388"/>
                    <a:pt x="2555089" y="4671554"/>
                  </a:cubicBezTo>
                  <a:cubicBezTo>
                    <a:pt x="2555577" y="4601476"/>
                    <a:pt x="2506096" y="4560892"/>
                    <a:pt x="2418956" y="4560770"/>
                  </a:cubicBezTo>
                  <a:cubicBezTo>
                    <a:pt x="2206407" y="4560527"/>
                    <a:pt x="1993981" y="4560770"/>
                    <a:pt x="1781433" y="4560770"/>
                  </a:cubicBezTo>
                  <a:close/>
                  <a:moveTo>
                    <a:pt x="1781798" y="2778606"/>
                  </a:moveTo>
                  <a:lnTo>
                    <a:pt x="1781798" y="2778362"/>
                  </a:lnTo>
                  <a:cubicBezTo>
                    <a:pt x="1998612" y="2778362"/>
                    <a:pt x="2215548" y="2779337"/>
                    <a:pt x="2432362" y="2777875"/>
                  </a:cubicBezTo>
                  <a:cubicBezTo>
                    <a:pt x="2509874" y="2777387"/>
                    <a:pt x="2553261" y="2737291"/>
                    <a:pt x="2555089" y="2672454"/>
                  </a:cubicBezTo>
                  <a:cubicBezTo>
                    <a:pt x="2557039" y="2605058"/>
                    <a:pt x="2512433" y="2563011"/>
                    <a:pt x="2433459" y="2558136"/>
                  </a:cubicBezTo>
                  <a:cubicBezTo>
                    <a:pt x="2421393" y="2557405"/>
                    <a:pt x="2409206" y="2557770"/>
                    <a:pt x="2397018" y="2557770"/>
                  </a:cubicBezTo>
                  <a:cubicBezTo>
                    <a:pt x="1985572" y="2557770"/>
                    <a:pt x="1574247" y="2557649"/>
                    <a:pt x="1162800" y="2558136"/>
                  </a:cubicBezTo>
                  <a:cubicBezTo>
                    <a:pt x="1134647" y="2558136"/>
                    <a:pt x="1105276" y="2558502"/>
                    <a:pt x="1078585" y="2566423"/>
                  </a:cubicBezTo>
                  <a:cubicBezTo>
                    <a:pt x="1025083" y="2582145"/>
                    <a:pt x="1000220" y="2622851"/>
                    <a:pt x="1004120" y="2677329"/>
                  </a:cubicBezTo>
                  <a:cubicBezTo>
                    <a:pt x="1007776" y="2729125"/>
                    <a:pt x="1036660" y="2764225"/>
                    <a:pt x="1089066" y="2774219"/>
                  </a:cubicBezTo>
                  <a:cubicBezTo>
                    <a:pt x="1112710" y="2778728"/>
                    <a:pt x="1137450" y="2778362"/>
                    <a:pt x="1161703" y="2778362"/>
                  </a:cubicBezTo>
                  <a:cubicBezTo>
                    <a:pt x="1368402" y="2778606"/>
                    <a:pt x="1575100" y="2778484"/>
                    <a:pt x="1781798" y="2778484"/>
                  </a:cubicBezTo>
                  <a:close/>
                  <a:moveTo>
                    <a:pt x="3262812" y="2710479"/>
                  </a:moveTo>
                  <a:cubicBezTo>
                    <a:pt x="3240509" y="2683179"/>
                    <a:pt x="3222228" y="2659535"/>
                    <a:pt x="3202484" y="2637110"/>
                  </a:cubicBezTo>
                  <a:cubicBezTo>
                    <a:pt x="3155806" y="2584339"/>
                    <a:pt x="3096332" y="2576173"/>
                    <a:pt x="3046485" y="2614929"/>
                  </a:cubicBezTo>
                  <a:cubicBezTo>
                    <a:pt x="2996761" y="2653685"/>
                    <a:pt x="2988961" y="2714379"/>
                    <a:pt x="3030032" y="2771294"/>
                  </a:cubicBezTo>
                  <a:cubicBezTo>
                    <a:pt x="3070372" y="2827112"/>
                    <a:pt x="3113638" y="2880737"/>
                    <a:pt x="3155928" y="2935092"/>
                  </a:cubicBezTo>
                  <a:cubicBezTo>
                    <a:pt x="3225762" y="3024670"/>
                    <a:pt x="3298277" y="3024426"/>
                    <a:pt x="3367989" y="2934849"/>
                  </a:cubicBezTo>
                  <a:cubicBezTo>
                    <a:pt x="3478772" y="2792622"/>
                    <a:pt x="3589434" y="2650273"/>
                    <a:pt x="3700096" y="2507924"/>
                  </a:cubicBezTo>
                  <a:cubicBezTo>
                    <a:pt x="3756036" y="2435896"/>
                    <a:pt x="3813195" y="2364844"/>
                    <a:pt x="3867185" y="2291476"/>
                  </a:cubicBezTo>
                  <a:cubicBezTo>
                    <a:pt x="3908135" y="2235657"/>
                    <a:pt x="3898629" y="2174477"/>
                    <a:pt x="3847563" y="2135477"/>
                  </a:cubicBezTo>
                  <a:cubicBezTo>
                    <a:pt x="3800885" y="2099768"/>
                    <a:pt x="3738364" y="2107690"/>
                    <a:pt x="3695586" y="2155708"/>
                  </a:cubicBezTo>
                  <a:cubicBezTo>
                    <a:pt x="3680839" y="2172283"/>
                    <a:pt x="3667677" y="2190442"/>
                    <a:pt x="3654027" y="2207992"/>
                  </a:cubicBezTo>
                  <a:cubicBezTo>
                    <a:pt x="3524841" y="2373862"/>
                    <a:pt x="3395654" y="2539855"/>
                    <a:pt x="3262812" y="2710479"/>
                  </a:cubicBezTo>
                  <a:close/>
                  <a:moveTo>
                    <a:pt x="3261958" y="3712771"/>
                  </a:moveTo>
                  <a:cubicBezTo>
                    <a:pt x="3240021" y="3684862"/>
                    <a:pt x="3223203" y="3662437"/>
                    <a:pt x="3205165" y="3640987"/>
                  </a:cubicBezTo>
                  <a:cubicBezTo>
                    <a:pt x="3159828" y="3586997"/>
                    <a:pt x="3093894" y="3577369"/>
                    <a:pt x="3044535" y="3617100"/>
                  </a:cubicBezTo>
                  <a:cubicBezTo>
                    <a:pt x="2996151" y="3655977"/>
                    <a:pt x="2989692" y="3716792"/>
                    <a:pt x="3031007" y="3774073"/>
                  </a:cubicBezTo>
                  <a:cubicBezTo>
                    <a:pt x="3068910" y="3826479"/>
                    <a:pt x="3109982" y="3876691"/>
                    <a:pt x="3149591" y="3927878"/>
                  </a:cubicBezTo>
                  <a:cubicBezTo>
                    <a:pt x="3227956" y="4029034"/>
                    <a:pt x="3294499" y="4029887"/>
                    <a:pt x="3372498" y="3929950"/>
                  </a:cubicBezTo>
                  <a:cubicBezTo>
                    <a:pt x="3488279" y="3781630"/>
                    <a:pt x="3603693" y="3633065"/>
                    <a:pt x="3719108" y="3484501"/>
                  </a:cubicBezTo>
                  <a:cubicBezTo>
                    <a:pt x="3769929" y="3419054"/>
                    <a:pt x="3822213" y="3354461"/>
                    <a:pt x="3870354" y="3287065"/>
                  </a:cubicBezTo>
                  <a:cubicBezTo>
                    <a:pt x="3908135" y="3234171"/>
                    <a:pt x="3896800" y="3173600"/>
                    <a:pt x="3847929" y="3136306"/>
                  </a:cubicBezTo>
                  <a:cubicBezTo>
                    <a:pt x="3801617" y="3100963"/>
                    <a:pt x="3743605" y="3106447"/>
                    <a:pt x="3700583" y="3151053"/>
                  </a:cubicBezTo>
                  <a:cubicBezTo>
                    <a:pt x="3688030" y="3164094"/>
                    <a:pt x="3677305" y="3178962"/>
                    <a:pt x="3666093" y="3193343"/>
                  </a:cubicBezTo>
                  <a:cubicBezTo>
                    <a:pt x="3533128" y="3364089"/>
                    <a:pt x="3400286" y="3534835"/>
                    <a:pt x="3261837" y="3712771"/>
                  </a:cubicBezTo>
                  <a:close/>
                  <a:moveTo>
                    <a:pt x="3262324" y="4712625"/>
                  </a:moveTo>
                  <a:cubicBezTo>
                    <a:pt x="3240387" y="4685569"/>
                    <a:pt x="3223325" y="4663510"/>
                    <a:pt x="3205165" y="4642304"/>
                  </a:cubicBezTo>
                  <a:cubicBezTo>
                    <a:pt x="3160072" y="4589776"/>
                    <a:pt x="3097794" y="4579051"/>
                    <a:pt x="3049288" y="4614882"/>
                  </a:cubicBezTo>
                  <a:cubicBezTo>
                    <a:pt x="2996517" y="4653760"/>
                    <a:pt x="2988229" y="4716891"/>
                    <a:pt x="3031495" y="4775756"/>
                  </a:cubicBezTo>
                  <a:cubicBezTo>
                    <a:pt x="3075857" y="4836084"/>
                    <a:pt x="3121682" y="4895558"/>
                    <a:pt x="3169456" y="4953205"/>
                  </a:cubicBezTo>
                  <a:cubicBezTo>
                    <a:pt x="3226249" y="5021698"/>
                    <a:pt x="3299983" y="5022185"/>
                    <a:pt x="3354705" y="4952473"/>
                  </a:cubicBezTo>
                  <a:cubicBezTo>
                    <a:pt x="3524841" y="4735903"/>
                    <a:pt x="3693880" y="4518480"/>
                    <a:pt x="3862066" y="4300326"/>
                  </a:cubicBezTo>
                  <a:cubicBezTo>
                    <a:pt x="3907769" y="4241095"/>
                    <a:pt x="3901066" y="4178451"/>
                    <a:pt x="3850488" y="4138598"/>
                  </a:cubicBezTo>
                  <a:cubicBezTo>
                    <a:pt x="3798326" y="4097527"/>
                    <a:pt x="3733611" y="4108739"/>
                    <a:pt x="3686202" y="4168458"/>
                  </a:cubicBezTo>
                  <a:cubicBezTo>
                    <a:pt x="3639646" y="4227201"/>
                    <a:pt x="3594431" y="4286919"/>
                    <a:pt x="3548362" y="4346028"/>
                  </a:cubicBezTo>
                  <a:cubicBezTo>
                    <a:pt x="3454276" y="4466805"/>
                    <a:pt x="3359945" y="4587583"/>
                    <a:pt x="3262446" y="4712504"/>
                  </a:cubicBezTo>
                  <a:close/>
                  <a:moveTo>
                    <a:pt x="3262568" y="1710137"/>
                  </a:moveTo>
                  <a:cubicBezTo>
                    <a:pt x="3239046" y="1681252"/>
                    <a:pt x="3221984" y="1658949"/>
                    <a:pt x="3203459" y="1637987"/>
                  </a:cubicBezTo>
                  <a:cubicBezTo>
                    <a:pt x="3157269" y="1585459"/>
                    <a:pt x="3096210" y="1576319"/>
                    <a:pt x="3047704" y="1613734"/>
                  </a:cubicBezTo>
                  <a:cubicBezTo>
                    <a:pt x="2995420" y="1654074"/>
                    <a:pt x="2988717" y="1715377"/>
                    <a:pt x="3032713" y="1774852"/>
                  </a:cubicBezTo>
                  <a:cubicBezTo>
                    <a:pt x="3074882" y="1831889"/>
                    <a:pt x="3118513" y="1887707"/>
                    <a:pt x="3162997" y="1942916"/>
                  </a:cubicBezTo>
                  <a:cubicBezTo>
                    <a:pt x="3227346" y="2022622"/>
                    <a:pt x="3299496" y="2020915"/>
                    <a:pt x="3363845" y="1938650"/>
                  </a:cubicBezTo>
                  <a:cubicBezTo>
                    <a:pt x="3448792" y="1830182"/>
                    <a:pt x="3533007" y="1721227"/>
                    <a:pt x="3617587" y="1612515"/>
                  </a:cubicBezTo>
                  <a:cubicBezTo>
                    <a:pt x="3698511" y="1508557"/>
                    <a:pt x="3779679" y="1404964"/>
                    <a:pt x="3860238" y="1300762"/>
                  </a:cubicBezTo>
                  <a:cubicBezTo>
                    <a:pt x="3893022" y="1258349"/>
                    <a:pt x="3900213" y="1212281"/>
                    <a:pt x="3870110" y="1165603"/>
                  </a:cubicBezTo>
                  <a:cubicBezTo>
                    <a:pt x="3844395" y="1125872"/>
                    <a:pt x="3803932" y="1106860"/>
                    <a:pt x="3760058" y="1120266"/>
                  </a:cubicBezTo>
                  <a:cubicBezTo>
                    <a:pt x="3729833" y="1129650"/>
                    <a:pt x="3698877" y="1152197"/>
                    <a:pt x="3678889" y="1177303"/>
                  </a:cubicBezTo>
                  <a:cubicBezTo>
                    <a:pt x="3540197" y="1351583"/>
                    <a:pt x="3404186" y="1527935"/>
                    <a:pt x="3262568" y="1709893"/>
                  </a:cubicBezTo>
                  <a:close/>
                  <a:moveTo>
                    <a:pt x="609736" y="1777167"/>
                  </a:moveTo>
                  <a:cubicBezTo>
                    <a:pt x="627895" y="1777167"/>
                    <a:pt x="646176" y="1777776"/>
                    <a:pt x="664335" y="1777167"/>
                  </a:cubicBezTo>
                  <a:cubicBezTo>
                    <a:pt x="727588" y="1774486"/>
                    <a:pt x="774509" y="1731099"/>
                    <a:pt x="777556" y="1673087"/>
                  </a:cubicBezTo>
                  <a:cubicBezTo>
                    <a:pt x="780359" y="1619340"/>
                    <a:pt x="738313" y="1566203"/>
                    <a:pt x="679935" y="1559744"/>
                  </a:cubicBezTo>
                  <a:cubicBezTo>
                    <a:pt x="633989" y="1554625"/>
                    <a:pt x="586458" y="1554503"/>
                    <a:pt x="540633" y="1560109"/>
                  </a:cubicBezTo>
                  <a:cubicBezTo>
                    <a:pt x="481037" y="1567422"/>
                    <a:pt x="444962" y="1616903"/>
                    <a:pt x="447887" y="1675646"/>
                  </a:cubicBezTo>
                  <a:cubicBezTo>
                    <a:pt x="450812" y="1733658"/>
                    <a:pt x="492859" y="1773877"/>
                    <a:pt x="555014" y="1777167"/>
                  </a:cubicBezTo>
                  <a:cubicBezTo>
                    <a:pt x="573174" y="1778142"/>
                    <a:pt x="591455" y="1777289"/>
                    <a:pt x="609614" y="1777411"/>
                  </a:cubicBezTo>
                  <a:close/>
                  <a:moveTo>
                    <a:pt x="614611" y="4561379"/>
                  </a:moveTo>
                  <a:cubicBezTo>
                    <a:pt x="614611" y="4561379"/>
                    <a:pt x="614611" y="4561136"/>
                    <a:pt x="614611" y="4561014"/>
                  </a:cubicBezTo>
                  <a:cubicBezTo>
                    <a:pt x="596330" y="4561014"/>
                    <a:pt x="578170" y="4560283"/>
                    <a:pt x="559889" y="4561136"/>
                  </a:cubicBezTo>
                  <a:cubicBezTo>
                    <a:pt x="492249" y="4564183"/>
                    <a:pt x="447765" y="4607935"/>
                    <a:pt x="447887" y="4671066"/>
                  </a:cubicBezTo>
                  <a:cubicBezTo>
                    <a:pt x="447887" y="4734075"/>
                    <a:pt x="492249" y="4778315"/>
                    <a:pt x="560011" y="4780875"/>
                  </a:cubicBezTo>
                  <a:cubicBezTo>
                    <a:pt x="598401" y="4782216"/>
                    <a:pt x="637157" y="4783312"/>
                    <a:pt x="675426" y="4780144"/>
                  </a:cubicBezTo>
                  <a:cubicBezTo>
                    <a:pt x="733438" y="4775390"/>
                    <a:pt x="777678" y="4726153"/>
                    <a:pt x="777678" y="4670944"/>
                  </a:cubicBezTo>
                  <a:cubicBezTo>
                    <a:pt x="777678" y="4615857"/>
                    <a:pt x="733194" y="4567473"/>
                    <a:pt x="675304" y="4561745"/>
                  </a:cubicBezTo>
                  <a:cubicBezTo>
                    <a:pt x="655317" y="4559795"/>
                    <a:pt x="634842" y="4561379"/>
                    <a:pt x="614611" y="4561379"/>
                  </a:cubicBezTo>
                  <a:close/>
                  <a:moveTo>
                    <a:pt x="613026" y="3562012"/>
                  </a:moveTo>
                  <a:cubicBezTo>
                    <a:pt x="594867" y="3562012"/>
                    <a:pt x="576586" y="3561403"/>
                    <a:pt x="558427" y="3562012"/>
                  </a:cubicBezTo>
                  <a:cubicBezTo>
                    <a:pt x="493834" y="3564572"/>
                    <a:pt x="452640" y="3601256"/>
                    <a:pt x="448253" y="3659512"/>
                  </a:cubicBezTo>
                  <a:cubicBezTo>
                    <a:pt x="443500" y="3721667"/>
                    <a:pt x="479209" y="3770661"/>
                    <a:pt x="543680" y="3777973"/>
                  </a:cubicBezTo>
                  <a:cubicBezTo>
                    <a:pt x="591333" y="3783458"/>
                    <a:pt x="641057" y="3782726"/>
                    <a:pt x="688466" y="3775657"/>
                  </a:cubicBezTo>
                  <a:cubicBezTo>
                    <a:pt x="744650" y="3767248"/>
                    <a:pt x="781822" y="3714355"/>
                    <a:pt x="777556" y="3662680"/>
                  </a:cubicBezTo>
                  <a:cubicBezTo>
                    <a:pt x="772925" y="3606375"/>
                    <a:pt x="728197" y="3565181"/>
                    <a:pt x="667870" y="3562256"/>
                  </a:cubicBezTo>
                  <a:cubicBezTo>
                    <a:pt x="649711" y="3561403"/>
                    <a:pt x="631429" y="3562134"/>
                    <a:pt x="613270" y="3562012"/>
                  </a:cubicBezTo>
                  <a:close/>
                  <a:moveTo>
                    <a:pt x="609126" y="2779947"/>
                  </a:moveTo>
                  <a:cubicBezTo>
                    <a:pt x="609126" y="2779094"/>
                    <a:pt x="609126" y="2778362"/>
                    <a:pt x="609126" y="2777509"/>
                  </a:cubicBezTo>
                  <a:cubicBezTo>
                    <a:pt x="629358" y="2777509"/>
                    <a:pt x="649711" y="2778972"/>
                    <a:pt x="669698" y="2777266"/>
                  </a:cubicBezTo>
                  <a:cubicBezTo>
                    <a:pt x="731366" y="2772025"/>
                    <a:pt x="774144" y="2730588"/>
                    <a:pt x="777434" y="2674526"/>
                  </a:cubicBezTo>
                  <a:cubicBezTo>
                    <a:pt x="780725" y="2617854"/>
                    <a:pt x="737825" y="2566911"/>
                    <a:pt x="674207" y="2561548"/>
                  </a:cubicBezTo>
                  <a:cubicBezTo>
                    <a:pt x="626311" y="2557527"/>
                    <a:pt x="576952" y="2558258"/>
                    <a:pt x="529543" y="2565570"/>
                  </a:cubicBezTo>
                  <a:cubicBezTo>
                    <a:pt x="475065" y="2573980"/>
                    <a:pt x="444596" y="2620048"/>
                    <a:pt x="448131" y="2676110"/>
                  </a:cubicBezTo>
                  <a:cubicBezTo>
                    <a:pt x="451665" y="2731806"/>
                    <a:pt x="481768" y="2765687"/>
                    <a:pt x="536490" y="2775316"/>
                  </a:cubicBezTo>
                  <a:cubicBezTo>
                    <a:pt x="560255" y="2779459"/>
                    <a:pt x="584752" y="2778728"/>
                    <a:pt x="609005" y="2780069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551;p9">
              <a:extLst>
                <a:ext uri="{FF2B5EF4-FFF2-40B4-BE49-F238E27FC236}">
                  <a16:creationId xmlns:a16="http://schemas.microsoft.com/office/drawing/2014/main" id="{54BEE407-0812-D7F3-A021-1D746C4B9B32}"/>
                </a:ext>
              </a:extLst>
            </p:cNvPr>
            <p:cNvSpPr/>
            <p:nvPr/>
          </p:nvSpPr>
          <p:spPr>
            <a:xfrm>
              <a:off x="384873" y="1050724"/>
              <a:ext cx="4226181" cy="5559592"/>
            </a:xfrm>
            <a:custGeom>
              <a:avLst/>
              <a:gdLst/>
              <a:ahLst/>
              <a:cxnLst/>
              <a:rect l="l" t="t" r="r" b="b"/>
              <a:pathLst>
                <a:path w="4226181" h="5559592" extrusionOk="0">
                  <a:moveTo>
                    <a:pt x="3780397" y="740"/>
                  </a:moveTo>
                  <a:cubicBezTo>
                    <a:pt x="3902393" y="740"/>
                    <a:pt x="4015614" y="-1454"/>
                    <a:pt x="4128591" y="1715"/>
                  </a:cubicBezTo>
                  <a:cubicBezTo>
                    <a:pt x="4180997" y="3177"/>
                    <a:pt x="4213416" y="37546"/>
                    <a:pt x="4222313" y="89342"/>
                  </a:cubicBezTo>
                  <a:cubicBezTo>
                    <a:pt x="4226700" y="115057"/>
                    <a:pt x="4226091" y="141870"/>
                    <a:pt x="4226091" y="168073"/>
                  </a:cubicBezTo>
                  <a:cubicBezTo>
                    <a:pt x="4226212" y="1909043"/>
                    <a:pt x="4226212" y="3650136"/>
                    <a:pt x="4226091" y="5391106"/>
                  </a:cubicBezTo>
                  <a:cubicBezTo>
                    <a:pt x="4226091" y="5413409"/>
                    <a:pt x="4226456" y="5435834"/>
                    <a:pt x="4224019" y="5457893"/>
                  </a:cubicBezTo>
                  <a:cubicBezTo>
                    <a:pt x="4217316" y="5518952"/>
                    <a:pt x="4177341" y="5556977"/>
                    <a:pt x="4115673" y="5558683"/>
                  </a:cubicBezTo>
                  <a:cubicBezTo>
                    <a:pt x="4052907" y="5560390"/>
                    <a:pt x="3990021" y="5559171"/>
                    <a:pt x="3927134" y="5559171"/>
                  </a:cubicBezTo>
                  <a:cubicBezTo>
                    <a:pt x="2668540" y="5559171"/>
                    <a:pt x="1409825" y="5559171"/>
                    <a:pt x="151232" y="5559171"/>
                  </a:cubicBezTo>
                  <a:cubicBezTo>
                    <a:pt x="32405" y="5559171"/>
                    <a:pt x="352" y="5527118"/>
                    <a:pt x="108" y="5408169"/>
                  </a:cubicBezTo>
                  <a:cubicBezTo>
                    <a:pt x="-135" y="5311523"/>
                    <a:pt x="108" y="5214755"/>
                    <a:pt x="108" y="5111649"/>
                  </a:cubicBezTo>
                  <a:cubicBezTo>
                    <a:pt x="32892" y="5111649"/>
                    <a:pt x="58730" y="5111649"/>
                    <a:pt x="84567" y="5111649"/>
                  </a:cubicBezTo>
                  <a:cubicBezTo>
                    <a:pt x="1185090" y="5111649"/>
                    <a:pt x="2285734" y="5107384"/>
                    <a:pt x="3386257" y="5114940"/>
                  </a:cubicBezTo>
                  <a:cubicBezTo>
                    <a:pt x="3631833" y="5116646"/>
                    <a:pt x="3784053" y="4965888"/>
                    <a:pt x="3783200" y="4713731"/>
                  </a:cubicBezTo>
                  <a:cubicBezTo>
                    <a:pt x="3777960" y="3173364"/>
                    <a:pt x="3780641" y="1632999"/>
                    <a:pt x="3780641" y="92633"/>
                  </a:cubicBezTo>
                  <a:lnTo>
                    <a:pt x="3780641" y="618"/>
                  </a:ln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552;p9">
              <a:extLst>
                <a:ext uri="{FF2B5EF4-FFF2-40B4-BE49-F238E27FC236}">
                  <a16:creationId xmlns:a16="http://schemas.microsoft.com/office/drawing/2014/main" id="{760CE21B-61D8-61BF-4C57-B39ADF0FF6E5}"/>
                </a:ext>
              </a:extLst>
            </p:cNvPr>
            <p:cNvSpPr/>
            <p:nvPr/>
          </p:nvSpPr>
          <p:spPr>
            <a:xfrm>
              <a:off x="-106535" y="556899"/>
              <a:ext cx="712601" cy="713632"/>
            </a:xfrm>
            <a:custGeom>
              <a:avLst/>
              <a:gdLst/>
              <a:ahLst/>
              <a:cxnLst/>
              <a:rect l="l" t="t" r="r" b="b"/>
              <a:pathLst>
                <a:path w="712601" h="713632" extrusionOk="0">
                  <a:moveTo>
                    <a:pt x="712354" y="0"/>
                  </a:moveTo>
                  <a:cubicBezTo>
                    <a:pt x="712354" y="203286"/>
                    <a:pt x="713207" y="407425"/>
                    <a:pt x="711744" y="611442"/>
                  </a:cubicBezTo>
                  <a:cubicBezTo>
                    <a:pt x="711379" y="667017"/>
                    <a:pt x="677376" y="709916"/>
                    <a:pt x="624239" y="711013"/>
                  </a:cubicBezTo>
                  <a:cubicBezTo>
                    <a:pt x="414981" y="715522"/>
                    <a:pt x="205601" y="712841"/>
                    <a:pt x="0" y="712841"/>
                  </a:cubicBezTo>
                  <a:cubicBezTo>
                    <a:pt x="236923" y="475796"/>
                    <a:pt x="473115" y="239361"/>
                    <a:pt x="712354" y="0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68B3-8105-0599-FA48-D447FE53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02930-CB7B-419D-52F4-0882B33979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Google Shape;479;p89">
            <a:extLst>
              <a:ext uri="{FF2B5EF4-FFF2-40B4-BE49-F238E27FC236}">
                <a16:creationId xmlns:a16="http://schemas.microsoft.com/office/drawing/2014/main" id="{96BF2DAE-3B05-C273-FD07-FEECF33C9933}"/>
              </a:ext>
            </a:extLst>
          </p:cNvPr>
          <p:cNvSpPr/>
          <p:nvPr/>
        </p:nvSpPr>
        <p:spPr>
          <a:xfrm>
            <a:off x="860788" y="1299303"/>
            <a:ext cx="9504909" cy="439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0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480;p89">
            <a:extLst>
              <a:ext uri="{FF2B5EF4-FFF2-40B4-BE49-F238E27FC236}">
                <a16:creationId xmlns:a16="http://schemas.microsoft.com/office/drawing/2014/main" id="{D2678A88-FC12-4ABB-6D3D-153072BA064C}"/>
              </a:ext>
            </a:extLst>
          </p:cNvPr>
          <p:cNvSpPr/>
          <p:nvPr/>
        </p:nvSpPr>
        <p:spPr>
          <a:xfrm>
            <a:off x="860788" y="1299303"/>
            <a:ext cx="55934" cy="439345"/>
          </a:xfrm>
          <a:prstGeom prst="rect">
            <a:avLst/>
          </a:prstGeom>
          <a:solidFill>
            <a:srgbClr val="DA794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2" name="Google Shape;483;p89">
            <a:extLst>
              <a:ext uri="{FF2B5EF4-FFF2-40B4-BE49-F238E27FC236}">
                <a16:creationId xmlns:a16="http://schemas.microsoft.com/office/drawing/2014/main" id="{7688DFD2-9C87-3889-AEEE-D8A2F52A5E68}"/>
              </a:ext>
            </a:extLst>
          </p:cNvPr>
          <p:cNvSpPr/>
          <p:nvPr/>
        </p:nvSpPr>
        <p:spPr>
          <a:xfrm>
            <a:off x="1305942" y="1296378"/>
            <a:ext cx="2469727" cy="40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B3320"/>
              </a:buClr>
              <a:buSzPts val="1068"/>
            </a:pPr>
            <a:r>
              <a:rPr lang="en-US" sz="2000" b="1" dirty="0">
                <a:solidFill>
                  <a:srgbClr val="44464F"/>
                </a:solidFill>
                <a:latin typeface="+mj-lt"/>
                <a:ea typeface="Calibri" pitchFamily="34" charset="-122"/>
                <a:cs typeface="Calibri" pitchFamily="34" charset="-120"/>
              </a:rPr>
              <a:t>H-1B Cap Update</a:t>
            </a:r>
          </a:p>
        </p:txBody>
      </p:sp>
      <p:sp>
        <p:nvSpPr>
          <p:cNvPr id="68" name="Google Shape;479;p89">
            <a:extLst>
              <a:ext uri="{FF2B5EF4-FFF2-40B4-BE49-F238E27FC236}">
                <a16:creationId xmlns:a16="http://schemas.microsoft.com/office/drawing/2014/main" id="{002A4186-5732-67C9-57CE-089217B80EED}"/>
              </a:ext>
            </a:extLst>
          </p:cNvPr>
          <p:cNvSpPr/>
          <p:nvPr/>
        </p:nvSpPr>
        <p:spPr>
          <a:xfrm>
            <a:off x="860787" y="1815315"/>
            <a:ext cx="9504909" cy="439345"/>
          </a:xfrm>
          <a:prstGeom prst="rect">
            <a:avLst/>
          </a:prstGeom>
          <a:solidFill>
            <a:schemeClr val="bg1"/>
          </a:solidFill>
          <a:ln w="90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480;p89">
            <a:extLst>
              <a:ext uri="{FF2B5EF4-FFF2-40B4-BE49-F238E27FC236}">
                <a16:creationId xmlns:a16="http://schemas.microsoft.com/office/drawing/2014/main" id="{3473D612-1899-6BB3-A936-4037EB3C17C8}"/>
              </a:ext>
            </a:extLst>
          </p:cNvPr>
          <p:cNvSpPr/>
          <p:nvPr/>
        </p:nvSpPr>
        <p:spPr>
          <a:xfrm>
            <a:off x="860787" y="1815315"/>
            <a:ext cx="55934" cy="439345"/>
          </a:xfrm>
          <a:prstGeom prst="rect">
            <a:avLst/>
          </a:prstGeom>
          <a:solidFill>
            <a:srgbClr val="DA794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2" name="Google Shape;483;p89">
            <a:extLst>
              <a:ext uri="{FF2B5EF4-FFF2-40B4-BE49-F238E27FC236}">
                <a16:creationId xmlns:a16="http://schemas.microsoft.com/office/drawing/2014/main" id="{95F2A37C-24A2-6E22-7B86-8823CE4CCE60}"/>
              </a:ext>
            </a:extLst>
          </p:cNvPr>
          <p:cNvSpPr/>
          <p:nvPr/>
        </p:nvSpPr>
        <p:spPr>
          <a:xfrm>
            <a:off x="1305943" y="1994158"/>
            <a:ext cx="4830859" cy="20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spcAft>
                <a:spcPts val="1400"/>
              </a:spcAft>
            </a:pPr>
            <a:r>
              <a:rPr lang="en-US" sz="2000" b="1" dirty="0">
                <a:solidFill>
                  <a:srgbClr val="44464F"/>
                </a:solidFill>
                <a:latin typeface="+mj-lt"/>
                <a:ea typeface="Calibri" pitchFamily="34" charset="-122"/>
                <a:cs typeface="Calibri" pitchFamily="34" charset="-120"/>
              </a:rPr>
              <a:t>F-1 and J-1 Duration of Status change</a:t>
            </a:r>
          </a:p>
        </p:txBody>
      </p:sp>
      <p:sp>
        <p:nvSpPr>
          <p:cNvPr id="74" name="Google Shape;479;p89">
            <a:extLst>
              <a:ext uri="{FF2B5EF4-FFF2-40B4-BE49-F238E27FC236}">
                <a16:creationId xmlns:a16="http://schemas.microsoft.com/office/drawing/2014/main" id="{7E793489-FED8-9A96-66A5-3CD7C926B936}"/>
              </a:ext>
            </a:extLst>
          </p:cNvPr>
          <p:cNvSpPr/>
          <p:nvPr/>
        </p:nvSpPr>
        <p:spPr>
          <a:xfrm>
            <a:off x="860787" y="2359155"/>
            <a:ext cx="9504909" cy="439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0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480;p89">
            <a:extLst>
              <a:ext uri="{FF2B5EF4-FFF2-40B4-BE49-F238E27FC236}">
                <a16:creationId xmlns:a16="http://schemas.microsoft.com/office/drawing/2014/main" id="{3E864BC3-E959-C6AD-6639-3CE89D05E7CF}"/>
              </a:ext>
            </a:extLst>
          </p:cNvPr>
          <p:cNvSpPr/>
          <p:nvPr/>
        </p:nvSpPr>
        <p:spPr>
          <a:xfrm>
            <a:off x="860787" y="2359155"/>
            <a:ext cx="55934" cy="439345"/>
          </a:xfrm>
          <a:prstGeom prst="rect">
            <a:avLst/>
          </a:prstGeom>
          <a:solidFill>
            <a:srgbClr val="DA794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8" name="Google Shape;483;p89">
            <a:extLst>
              <a:ext uri="{FF2B5EF4-FFF2-40B4-BE49-F238E27FC236}">
                <a16:creationId xmlns:a16="http://schemas.microsoft.com/office/drawing/2014/main" id="{C42E900B-658F-3C30-2E4A-CFB480968A78}"/>
              </a:ext>
            </a:extLst>
          </p:cNvPr>
          <p:cNvSpPr/>
          <p:nvPr/>
        </p:nvSpPr>
        <p:spPr>
          <a:xfrm>
            <a:off x="1305942" y="2370571"/>
            <a:ext cx="6343468" cy="43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B3320"/>
              </a:buClr>
              <a:buSzPts val="1068"/>
            </a:pPr>
            <a:r>
              <a:rPr lang="en-US" sz="2000" b="1" dirty="0">
                <a:solidFill>
                  <a:srgbClr val="44464F"/>
                </a:solidFill>
                <a:latin typeface="+mn-lt"/>
                <a:ea typeface="Calibri" pitchFamily="34" charset="-122"/>
                <a:cs typeface="Calibri" pitchFamily="34" charset="-120"/>
              </a:rPr>
              <a:t>$100K H-1B fee litigation  </a:t>
            </a:r>
          </a:p>
        </p:txBody>
      </p:sp>
      <p:sp>
        <p:nvSpPr>
          <p:cNvPr id="80" name="Google Shape;479;p89">
            <a:extLst>
              <a:ext uri="{FF2B5EF4-FFF2-40B4-BE49-F238E27FC236}">
                <a16:creationId xmlns:a16="http://schemas.microsoft.com/office/drawing/2014/main" id="{F2E10992-2A4F-636F-044D-5CBC14D4264C}"/>
              </a:ext>
            </a:extLst>
          </p:cNvPr>
          <p:cNvSpPr/>
          <p:nvPr/>
        </p:nvSpPr>
        <p:spPr>
          <a:xfrm>
            <a:off x="860786" y="2875167"/>
            <a:ext cx="9504909" cy="439345"/>
          </a:xfrm>
          <a:prstGeom prst="rect">
            <a:avLst/>
          </a:prstGeom>
          <a:solidFill>
            <a:schemeClr val="bg1"/>
          </a:solidFill>
          <a:ln w="90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480;p89">
            <a:extLst>
              <a:ext uri="{FF2B5EF4-FFF2-40B4-BE49-F238E27FC236}">
                <a16:creationId xmlns:a16="http://schemas.microsoft.com/office/drawing/2014/main" id="{77E6E01E-60DE-146D-8FE3-F423832F7A1F}"/>
              </a:ext>
            </a:extLst>
          </p:cNvPr>
          <p:cNvSpPr/>
          <p:nvPr/>
        </p:nvSpPr>
        <p:spPr>
          <a:xfrm>
            <a:off x="860786" y="2875167"/>
            <a:ext cx="55934" cy="439345"/>
          </a:xfrm>
          <a:prstGeom prst="rect">
            <a:avLst/>
          </a:prstGeom>
          <a:solidFill>
            <a:srgbClr val="DA794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84" name="Google Shape;483;p89">
            <a:extLst>
              <a:ext uri="{FF2B5EF4-FFF2-40B4-BE49-F238E27FC236}">
                <a16:creationId xmlns:a16="http://schemas.microsoft.com/office/drawing/2014/main" id="{B97AA533-ABCC-71B8-64A0-B68F2834B6B1}"/>
              </a:ext>
            </a:extLst>
          </p:cNvPr>
          <p:cNvSpPr/>
          <p:nvPr/>
        </p:nvSpPr>
        <p:spPr>
          <a:xfrm>
            <a:off x="1305943" y="3094153"/>
            <a:ext cx="8729765" cy="268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B3320"/>
              </a:buClr>
              <a:buSzPts val="1068"/>
            </a:pPr>
            <a:r>
              <a:rPr lang="en-US" sz="2000" b="1" dirty="0">
                <a:solidFill>
                  <a:srgbClr val="44464F"/>
                </a:solidFill>
                <a:latin typeface="+mj-lt"/>
                <a:ea typeface="Calibri" pitchFamily="34" charset="-122"/>
                <a:cs typeface="Calibri" pitchFamily="34" charset="-120"/>
              </a:rPr>
              <a:t>TPS Supreme Court ruling  and employment authorization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3320"/>
              </a:buClr>
              <a:buSzPts val="1068"/>
              <a:buFont typeface="Georgia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479;p89">
            <a:extLst>
              <a:ext uri="{FF2B5EF4-FFF2-40B4-BE49-F238E27FC236}">
                <a16:creationId xmlns:a16="http://schemas.microsoft.com/office/drawing/2014/main" id="{1FE8252D-ABCF-3F21-8FBD-7FDAB3F6459B}"/>
              </a:ext>
            </a:extLst>
          </p:cNvPr>
          <p:cNvSpPr/>
          <p:nvPr/>
        </p:nvSpPr>
        <p:spPr>
          <a:xfrm>
            <a:off x="860788" y="3417544"/>
            <a:ext cx="9504909" cy="439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0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480;p89">
            <a:extLst>
              <a:ext uri="{FF2B5EF4-FFF2-40B4-BE49-F238E27FC236}">
                <a16:creationId xmlns:a16="http://schemas.microsoft.com/office/drawing/2014/main" id="{1DF21D8D-DDCC-8843-915C-CC18A2AC3E25}"/>
              </a:ext>
            </a:extLst>
          </p:cNvPr>
          <p:cNvSpPr/>
          <p:nvPr/>
        </p:nvSpPr>
        <p:spPr>
          <a:xfrm>
            <a:off x="860788" y="3417544"/>
            <a:ext cx="55934" cy="439345"/>
          </a:xfrm>
          <a:prstGeom prst="rect">
            <a:avLst/>
          </a:prstGeom>
          <a:solidFill>
            <a:srgbClr val="DA794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90" name="Google Shape;483;p89">
            <a:extLst>
              <a:ext uri="{FF2B5EF4-FFF2-40B4-BE49-F238E27FC236}">
                <a16:creationId xmlns:a16="http://schemas.microsoft.com/office/drawing/2014/main" id="{C72F6EFC-063E-97DF-6C11-6B72891317C0}"/>
              </a:ext>
            </a:extLst>
          </p:cNvPr>
          <p:cNvSpPr/>
          <p:nvPr/>
        </p:nvSpPr>
        <p:spPr>
          <a:xfrm>
            <a:off x="1305944" y="3416081"/>
            <a:ext cx="8414636" cy="43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B3320"/>
              </a:buClr>
              <a:buSzPts val="1068"/>
            </a:pPr>
            <a:r>
              <a:rPr lang="en-US" sz="2000" b="1" dirty="0">
                <a:solidFill>
                  <a:srgbClr val="44464F"/>
                </a:solidFill>
                <a:latin typeface="+mj-lt"/>
                <a:ea typeface="Calibri" pitchFamily="34" charset="-122"/>
                <a:cs typeface="Calibri" pitchFamily="34" charset="-120"/>
              </a:rPr>
              <a:t>Travel &amp; Adjudication bans  </a:t>
            </a:r>
          </a:p>
        </p:txBody>
      </p:sp>
      <p:sp>
        <p:nvSpPr>
          <p:cNvPr id="92" name="Google Shape;479;p89">
            <a:extLst>
              <a:ext uri="{FF2B5EF4-FFF2-40B4-BE49-F238E27FC236}">
                <a16:creationId xmlns:a16="http://schemas.microsoft.com/office/drawing/2014/main" id="{3DE38302-4EB4-5282-967D-9AE8FC488594}"/>
              </a:ext>
            </a:extLst>
          </p:cNvPr>
          <p:cNvSpPr/>
          <p:nvPr/>
        </p:nvSpPr>
        <p:spPr>
          <a:xfrm>
            <a:off x="860787" y="3933556"/>
            <a:ext cx="9504909" cy="439345"/>
          </a:xfrm>
          <a:prstGeom prst="rect">
            <a:avLst/>
          </a:prstGeom>
          <a:solidFill>
            <a:schemeClr val="bg1"/>
          </a:solidFill>
          <a:ln w="90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" name="Google Shape;480;p89">
            <a:extLst>
              <a:ext uri="{FF2B5EF4-FFF2-40B4-BE49-F238E27FC236}">
                <a16:creationId xmlns:a16="http://schemas.microsoft.com/office/drawing/2014/main" id="{327234A5-8747-83D0-4FE6-07EA25B42418}"/>
              </a:ext>
            </a:extLst>
          </p:cNvPr>
          <p:cNvSpPr/>
          <p:nvPr/>
        </p:nvSpPr>
        <p:spPr>
          <a:xfrm>
            <a:off x="860787" y="3933556"/>
            <a:ext cx="55934" cy="439345"/>
          </a:xfrm>
          <a:prstGeom prst="rect">
            <a:avLst/>
          </a:prstGeom>
          <a:solidFill>
            <a:srgbClr val="DA794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96" name="Google Shape;483;p89">
            <a:extLst>
              <a:ext uri="{FF2B5EF4-FFF2-40B4-BE49-F238E27FC236}">
                <a16:creationId xmlns:a16="http://schemas.microsoft.com/office/drawing/2014/main" id="{DFC67C86-BF20-9820-4CFC-5CD02C59C44B}"/>
              </a:ext>
            </a:extLst>
          </p:cNvPr>
          <p:cNvSpPr/>
          <p:nvPr/>
        </p:nvSpPr>
        <p:spPr>
          <a:xfrm>
            <a:off x="1305943" y="3932093"/>
            <a:ext cx="8131024" cy="43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B3320"/>
              </a:buClr>
              <a:buSzPts val="1068"/>
            </a:pPr>
            <a:r>
              <a:rPr lang="en-US" sz="2000" b="1" dirty="0">
                <a:solidFill>
                  <a:srgbClr val="44464F"/>
                </a:solidFill>
                <a:latin typeface="+mj-lt"/>
                <a:ea typeface="Calibri" pitchFamily="34" charset="-122"/>
                <a:cs typeface="Calibri" pitchFamily="34" charset="-120"/>
              </a:rPr>
              <a:t>DOL prevailing wage overhaul  </a:t>
            </a:r>
          </a:p>
        </p:txBody>
      </p:sp>
      <p:sp>
        <p:nvSpPr>
          <p:cNvPr id="98" name="Google Shape;479;p89">
            <a:extLst>
              <a:ext uri="{FF2B5EF4-FFF2-40B4-BE49-F238E27FC236}">
                <a16:creationId xmlns:a16="http://schemas.microsoft.com/office/drawing/2014/main" id="{E9330297-6D8C-4220-2C76-D53D52BB3F11}"/>
              </a:ext>
            </a:extLst>
          </p:cNvPr>
          <p:cNvSpPr/>
          <p:nvPr/>
        </p:nvSpPr>
        <p:spPr>
          <a:xfrm>
            <a:off x="860787" y="4477396"/>
            <a:ext cx="9504909" cy="439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0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480;p89">
            <a:extLst>
              <a:ext uri="{FF2B5EF4-FFF2-40B4-BE49-F238E27FC236}">
                <a16:creationId xmlns:a16="http://schemas.microsoft.com/office/drawing/2014/main" id="{0AD28569-5FF6-DB9F-9FCF-715B80AD3CAF}"/>
              </a:ext>
            </a:extLst>
          </p:cNvPr>
          <p:cNvSpPr/>
          <p:nvPr/>
        </p:nvSpPr>
        <p:spPr>
          <a:xfrm>
            <a:off x="860787" y="4477396"/>
            <a:ext cx="55934" cy="439345"/>
          </a:xfrm>
          <a:prstGeom prst="rect">
            <a:avLst/>
          </a:prstGeom>
          <a:solidFill>
            <a:srgbClr val="DA794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02" name="Google Shape;483;p89">
            <a:extLst>
              <a:ext uri="{FF2B5EF4-FFF2-40B4-BE49-F238E27FC236}">
                <a16:creationId xmlns:a16="http://schemas.microsoft.com/office/drawing/2014/main" id="{543A931E-DF94-6929-C382-99D1D7CF7F2F}"/>
              </a:ext>
            </a:extLst>
          </p:cNvPr>
          <p:cNvSpPr/>
          <p:nvPr/>
        </p:nvSpPr>
        <p:spPr>
          <a:xfrm>
            <a:off x="1305944" y="4475933"/>
            <a:ext cx="8729764" cy="43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B3320"/>
              </a:buClr>
              <a:buSzPts val="1068"/>
            </a:pPr>
            <a:r>
              <a:rPr lang="en-US" sz="2000" b="1" dirty="0">
                <a:solidFill>
                  <a:srgbClr val="44464F"/>
                </a:solidFill>
                <a:latin typeface="+mj-lt"/>
                <a:ea typeface="Calibri" pitchFamily="34" charset="-122"/>
                <a:cs typeface="Calibri" pitchFamily="34" charset="-120"/>
              </a:rPr>
              <a:t>The Trump Agenda 2026-27 </a:t>
            </a:r>
          </a:p>
        </p:txBody>
      </p:sp>
      <p:sp>
        <p:nvSpPr>
          <p:cNvPr id="104" name="Google Shape;479;p89">
            <a:extLst>
              <a:ext uri="{FF2B5EF4-FFF2-40B4-BE49-F238E27FC236}">
                <a16:creationId xmlns:a16="http://schemas.microsoft.com/office/drawing/2014/main" id="{1FF39093-D934-4A06-A1FB-4E802A012013}"/>
              </a:ext>
            </a:extLst>
          </p:cNvPr>
          <p:cNvSpPr/>
          <p:nvPr/>
        </p:nvSpPr>
        <p:spPr>
          <a:xfrm>
            <a:off x="860786" y="4993408"/>
            <a:ext cx="9504909" cy="687864"/>
          </a:xfrm>
          <a:prstGeom prst="rect">
            <a:avLst/>
          </a:prstGeom>
          <a:solidFill>
            <a:schemeClr val="bg1"/>
          </a:solidFill>
          <a:ln w="90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480;p89">
            <a:extLst>
              <a:ext uri="{FF2B5EF4-FFF2-40B4-BE49-F238E27FC236}">
                <a16:creationId xmlns:a16="http://schemas.microsoft.com/office/drawing/2014/main" id="{8C2CFD53-8DA3-59B5-18BE-00A0E802C4A6}"/>
              </a:ext>
            </a:extLst>
          </p:cNvPr>
          <p:cNvSpPr/>
          <p:nvPr/>
        </p:nvSpPr>
        <p:spPr>
          <a:xfrm>
            <a:off x="860786" y="4993408"/>
            <a:ext cx="55934" cy="687864"/>
          </a:xfrm>
          <a:prstGeom prst="rect">
            <a:avLst/>
          </a:prstGeom>
          <a:solidFill>
            <a:srgbClr val="DA794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08" name="Google Shape;483;p89">
            <a:extLst>
              <a:ext uri="{FF2B5EF4-FFF2-40B4-BE49-F238E27FC236}">
                <a16:creationId xmlns:a16="http://schemas.microsoft.com/office/drawing/2014/main" id="{9520EC10-EEE1-E88B-77BA-05378C526951}"/>
              </a:ext>
            </a:extLst>
          </p:cNvPr>
          <p:cNvSpPr/>
          <p:nvPr/>
        </p:nvSpPr>
        <p:spPr>
          <a:xfrm>
            <a:off x="1305942" y="4991945"/>
            <a:ext cx="8729765" cy="56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B3320"/>
              </a:buClr>
              <a:buSzPts val="1068"/>
            </a:pPr>
            <a:r>
              <a:rPr lang="en-US" sz="2000" b="1" dirty="0">
                <a:solidFill>
                  <a:srgbClr val="44464F"/>
                </a:solidFill>
                <a:latin typeface="+mj-lt"/>
                <a:ea typeface="Calibri" pitchFamily="34" charset="-122"/>
                <a:cs typeface="Calibri" pitchFamily="34" charset="-120"/>
              </a:rPr>
              <a:t>Building a Mobility Program at a Growth-Stage Company </a:t>
            </a:r>
          </a:p>
          <a:p>
            <a:pPr>
              <a:buClr>
                <a:srgbClr val="2B3320"/>
              </a:buClr>
              <a:buSzPts val="1068"/>
            </a:pPr>
            <a:r>
              <a:rPr lang="en-US" sz="2000" b="1" dirty="0">
                <a:solidFill>
                  <a:srgbClr val="44464F"/>
                </a:solidFill>
                <a:latin typeface="+mj-lt"/>
                <a:ea typeface="Calibri" pitchFamily="34" charset="-122"/>
                <a:cs typeface="Calibri" pitchFamily="34" charset="-120"/>
              </a:rPr>
              <a:t>(startups and VC-backed companies)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265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Newspaper with solid fill">
            <a:extLst>
              <a:ext uri="{FF2B5EF4-FFF2-40B4-BE49-F238E27FC236}">
                <a16:creationId xmlns:a16="http://schemas.microsoft.com/office/drawing/2014/main" id="{62702193-BF94-2B62-50E4-899B2A8D6B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4829"/>
            <a:ext cx="6833171" cy="683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919F4-A783-77CB-05F7-6C237272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H-1B CAP UPDATE</a:t>
            </a:r>
          </a:p>
        </p:txBody>
      </p:sp>
    </p:spTree>
    <p:extLst>
      <p:ext uri="{BB962C8B-B14F-4D97-AF65-F5344CB8AC3E}">
        <p14:creationId xmlns:p14="http://schemas.microsoft.com/office/powerpoint/2010/main" val="177050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8845-D626-B970-B6C4-EF34872B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CAP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B5DB6-D59C-539E-613B-7D0AA294A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Aft>
                <a:spcPts val="1000"/>
              </a:spcAft>
              <a:buSzPct val="100000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USCIS has received enough petitions to reach both the 65,000 H-1B visa regular cap and the 20,000 H-1B visa U.S. advanced degree exemption (master's cap) for fiscal year 2027.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USCIS will not conduct a second cap lottery selection for H-1B employment in FY 2027.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Non-selected registrations should be reflected as "Not Selected: Not selected – not eligible to file an H-1B cap petition based on this registration." </a:t>
            </a:r>
          </a:p>
          <a:p>
            <a:pPr marL="342900">
              <a:lnSpc>
                <a:spcPct val="120000"/>
              </a:lnSpc>
              <a:spcAft>
                <a:spcPts val="10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Evaluate alternative status options (OPT/STEM OPT expiration dates should be checked closely), cap-exempt employer sponsorship, or plan for the FY 2028 lottery.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DADC-D7D8-E50C-8F52-44CF1A1CC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6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925F9-1983-8833-5282-E4E34D9A7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F973-83C4-B664-5CE6-3CEA8085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CAP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FB64E-E771-C8A3-AE21-67C9B7ABB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>
              <a:lnSpc>
                <a:spcPct val="120000"/>
              </a:lnSpc>
              <a:spcAft>
                <a:spcPts val="1000"/>
              </a:spcAft>
              <a:buSzPct val="100000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USCIS will continue to accept petitions that do not count against the cap, including:</a:t>
            </a:r>
          </a:p>
          <a:p>
            <a:pPr marL="800100" lvl="1">
              <a:lnSpc>
                <a:spcPct val="120000"/>
              </a:lnSpc>
              <a:spcAft>
                <a:spcPts val="10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Extensions of stay for current H-1B workers, </a:t>
            </a:r>
          </a:p>
          <a:p>
            <a:pPr marL="800100" lvl="1">
              <a:lnSpc>
                <a:spcPct val="120000"/>
              </a:lnSpc>
              <a:spcAft>
                <a:spcPts val="10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Amendments to previously approved H-1B employment, </a:t>
            </a:r>
          </a:p>
          <a:p>
            <a:pPr marL="800100" lvl="1">
              <a:lnSpc>
                <a:spcPct val="120000"/>
              </a:lnSpc>
              <a:spcAft>
                <a:spcPts val="10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Changes of employer, or concurrent H-1B employment </a:t>
            </a:r>
          </a:p>
          <a:p>
            <a:pPr marL="800100" lvl="1">
              <a:lnSpc>
                <a:spcPct val="120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ap-exempt when the beneficiary has previously been counted against the cap and continues to qualify.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Petitions filed by cap-exempt employers, such as qualifying institutions of higher education, affiliated nonprofit entities, nonprofit research organizations, and governmental research organizations.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DD1C6-B428-8BB3-2044-18744F21F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4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Information with solid fill">
            <a:extLst>
              <a:ext uri="{FF2B5EF4-FFF2-40B4-BE49-F238E27FC236}">
                <a16:creationId xmlns:a16="http://schemas.microsoft.com/office/drawing/2014/main" id="{68F7B872-732A-3F01-4B74-4A699CA057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FB97B-98FC-3E4C-FF10-4504F487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F-1 AND J-1 DURATION OF STATUS CHANGE</a:t>
            </a:r>
            <a:br>
              <a:rPr lang="en-US" sz="5400" dirty="0">
                <a:solidFill>
                  <a:srgbClr val="4446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91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7FB57-FF61-F06B-A251-1441CFDF8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2507-7D71-FE73-9400-06A52A21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Calibri" pitchFamily="34" charset="-122"/>
                <a:cs typeface="Calibri" pitchFamily="34" charset="-120"/>
              </a:rPr>
              <a:t>ENDING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“DURATION OF STATUS” — KEY PROVISIONS OF THE DHS FINAL RULE FOR F &amp; J NONIMMIGRANTS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9DA41-32BF-064E-D91C-E5C88E000E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C475FE-B46E-AF43-8DC0-981BCEE2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</p:spPr>
        <p:txBody>
          <a:bodyPr>
            <a:noAutofit/>
          </a:bodyPr>
          <a:lstStyle/>
          <a:p>
            <a:pPr marL="342900"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4-Year Admission Cap: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F-1/J-1 admitted for program length on Form I-20/DS-2019, not to exceed 4 years, plus a 30-day arrival and 30-day departure window (neither counts against the cap).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Extension of Stay (EOS) Now Mandatory: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Any F or J nonimmigrant needing more time must file an extension of Stay with USCIS before their admission period expires or depart and seek readmission. </a:t>
            </a:r>
          </a:p>
          <a:p>
            <a:pPr marL="800100" lvl="1">
              <a:lnSpc>
                <a:spcPct val="100000"/>
              </a:lnSpc>
              <a:spcAft>
                <a:spcPts val="10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  <a:ea typeface="Calibri" pitchFamily="34" charset="-122"/>
                <a:cs typeface="Calibri" pitchFamily="34" charset="-120"/>
              </a:rPr>
              <a:t>No new form — DHS will update forms administratively.</a:t>
            </a:r>
            <a:endParaRPr lang="en-US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Shorter Departure Window: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Post-completion grace period cut from 60 to 30 days; early program completion starts a 30-day clock from the new, earlier end date — not the original one.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525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46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07FDC-2D59-E6A6-B250-4F794D330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121E-6EC8-1778-1CDB-31D941EA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Calibri" pitchFamily="34" charset="-122"/>
                <a:cs typeface="Calibri" pitchFamily="34" charset="-120"/>
              </a:rPr>
              <a:t>ENDING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“DURATION OF STATUS” — KEY PROVISIONS OF THE DHS FINAL RULE FOR F &amp; J NONIMMIGRANTS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08AED-8599-050C-B97E-A7E6C92E65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AC87881-D50B-7208-B733-1F8760C10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</p:spPr>
        <p:txBody>
          <a:bodyPr>
            <a:noAutofit/>
          </a:bodyPr>
          <a:lstStyle/>
          <a:p>
            <a:pPr marL="342900"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Tighter Transfer/Major-Change Rules: </a:t>
            </a:r>
          </a:p>
          <a:p>
            <a:pPr marL="800100" lvl="1">
              <a:lnSpc>
                <a:spcPct val="100000"/>
              </a:lnSpc>
              <a:spcAft>
                <a:spcPts val="10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  <a:ea typeface="Calibri" pitchFamily="34" charset="-122"/>
                <a:cs typeface="Calibri" pitchFamily="34" charset="-120"/>
              </a:rPr>
              <a:t>Undergrad F-1 students generally must complete year one before transferring or changing majors. </a:t>
            </a:r>
          </a:p>
          <a:p>
            <a:pPr marL="800100" lvl="1">
              <a:lnSpc>
                <a:spcPct val="100000"/>
              </a:lnSpc>
              <a:spcAft>
                <a:spcPts val="10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  <a:ea typeface="Calibri" pitchFamily="34" charset="-122"/>
                <a:cs typeface="Calibri" pitchFamily="34" charset="-120"/>
              </a:rPr>
              <a:t>Graduate-level F-1 students may never change educational objectives and may transfer only with an SEVP-approved exception.</a:t>
            </a:r>
            <a:endParaRPr lang="en-US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Language-Training Cap: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Aggregate stay for language-training students capped at 24 months, inclusive of breaks and vacation periods.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320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7FBC3-58A3-79CB-A383-8A71715B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277E-B559-3130-2BD3-CD8C0BEC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Calibri" pitchFamily="34" charset="-122"/>
                <a:cs typeface="Calibri" pitchFamily="34" charset="-120"/>
              </a:rPr>
              <a:t>END OF D/S: COMPLIANCE IMPLICATIONS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AF8AC-DC66-FCA4-813F-B97EEAEF03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3DFC8F-E541-EF86-73CB-87AC6A80C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</p:spPr>
        <p:txBody>
          <a:bodyPr>
            <a:noAutofit/>
          </a:bodyPr>
          <a:lstStyle/>
          <a:p>
            <a:pPr marL="342900"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Work-Authorization Bridging: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F-1 (OPT/STEM OPT) and J-1/J-2 with a timely filed EOS may continue authorized employment up to 240 days while pending. </a:t>
            </a:r>
          </a:p>
          <a:p>
            <a:pPr marL="800100" lvl="1">
              <a:lnSpc>
                <a:spcPct val="100000"/>
              </a:lnSpc>
              <a:spcAft>
                <a:spcPts val="10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  <a:ea typeface="Calibri" pitchFamily="34" charset="-122"/>
                <a:cs typeface="Calibri" pitchFamily="34" charset="-120"/>
              </a:rPr>
              <a:t>Tracking expiration dates and managing filing deadlines now critical for F/J workers.</a:t>
            </a:r>
            <a:endParaRPr lang="en-US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One-Time 6-Month Reprieve: F-1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OPT/STEM OPT applicants filing within the first 6 months after the effective date (until March 15, 2027) receive waiver of EOS filing requirement.</a:t>
            </a:r>
          </a:p>
          <a:p>
            <a:pPr marL="800100" lvl="1">
              <a:lnSpc>
                <a:spcPct val="100000"/>
              </a:lnSpc>
              <a:spcAft>
                <a:spcPts val="10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ea typeface="Calibri" pitchFamily="34" charset="-122"/>
                <a:cs typeface="Calibri" pitchFamily="34" charset="-120"/>
              </a:rPr>
              <a:t>transitional accommodation only, not permanent. </a:t>
            </a:r>
          </a:p>
          <a:p>
            <a:pPr marL="800100" lvl="1">
              <a:lnSpc>
                <a:spcPct val="100000"/>
              </a:lnSpc>
              <a:spcAft>
                <a:spcPts val="10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ea typeface="Calibri" pitchFamily="34" charset="-122"/>
                <a:cs typeface="Calibri" pitchFamily="34" charset="-120"/>
              </a:rPr>
              <a:t>J-1: filing EOS within 6 months extends the work/activity bridge through the DS-2019 end date, not just 240 days.	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960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AE599-29C3-5E97-55AE-13F8A097B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42109-0936-26FC-DA6E-18C8E38F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Calibri" pitchFamily="34" charset="-122"/>
                <a:cs typeface="Calibri" pitchFamily="34" charset="-120"/>
              </a:rPr>
              <a:t>END OF D/S: COMPLIANCE IMPLICATIONS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5507A-4470-B7F6-2E48-B3089CBCE1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6FEF267-93F9-ABC0-025E-F7ED86ED5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</p:spPr>
        <p:txBody>
          <a:bodyPr>
            <a:noAutofit/>
          </a:bodyPr>
          <a:lstStyle/>
          <a:p>
            <a:pPr marL="342900"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Transitional Provision for Current D/S Holders: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F/J nonimmigrants validly in D/S on the effective date may remain through their current I-20/DS-2019 end date (capped at 4 years from the effective date), plus 60 days (F) or 30 days (J) to depart.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Audit Current F-1/J-1 Populations: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Confirm I-20/DS-2019 end dates now — these become the operative admission end dates under the transition provision.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>
              <a:lnSpc>
                <a:spcPct val="100000"/>
              </a:lnSpc>
              <a:spcAft>
                <a:spcPts val="10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Flag Long-Cycle Programs: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Multi-year PhD programs and extended J-1 research categories exceeding 4 years will need early EOS planning.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623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Earth globe: Americas with solid fill">
            <a:extLst>
              <a:ext uri="{FF2B5EF4-FFF2-40B4-BE49-F238E27FC236}">
                <a16:creationId xmlns:a16="http://schemas.microsoft.com/office/drawing/2014/main" id="{C3E538E2-0B7A-2E99-C0CA-0DAEEF4D9C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17" y="12405"/>
            <a:ext cx="6969641" cy="6969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BC38A-580C-A103-FF0B-225260A7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6557"/>
            <a:ext cx="7442915" cy="52545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$100K H-1B FEE LITIGATION</a:t>
            </a:r>
            <a:br>
              <a:rPr lang="en-US" sz="5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3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9E4A-DA9B-2B6B-D9A5-A59BDCDE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THE $100,000 H-1B FEE — LITIGATION IN FLUX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8AFD2-867F-9BD2-1B64-A441DA8BD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1498"/>
            <a:ext cx="10515600" cy="5116954"/>
          </a:xfrm>
        </p:spPr>
        <p:txBody>
          <a:bodyPr>
            <a:normAutofit/>
          </a:bodyPr>
          <a:lstStyle/>
          <a:p>
            <a:pPr marL="342900">
              <a:spcAft>
                <a:spcPts val="1400"/>
              </a:spcAft>
              <a:buSzPct val="100000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$100,000 fee is currently being collected. </a:t>
            </a:r>
            <a:endParaRPr lang="en-US" sz="2000" dirty="0">
              <a:solidFill>
                <a:schemeClr val="tx1"/>
              </a:solidFill>
              <a:latin typeface="+mn-lt"/>
              <a:ea typeface="Calibri" pitchFamily="34" charset="-122"/>
              <a:cs typeface="Calibri" pitchFamily="34" charset="-120"/>
            </a:endParaRPr>
          </a:p>
          <a:p>
            <a:pPr marL="800100" lvl="1">
              <a:spcAft>
                <a:spcPts val="1400"/>
              </a:spcAft>
              <a:buSzPct val="10000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A federal court struck down the fee as an unlawful tax on employers.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800100" lvl="1">
              <a:spcAft>
                <a:spcPts val="1400"/>
              </a:spcAft>
              <a:buSzPct val="10000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The same court then temporarily stayed its own ruling pending appeal.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342900">
              <a:spcAft>
                <a:spcPts val="14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The legal status of the fee remains unsettled as of this session.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342900">
              <a:spcAft>
                <a:spcPts val="2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Action Items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800100" lvl="1">
              <a:spcAft>
                <a:spcPts val="2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Audit pending and planned filings: flag any petition that will require consular notification (as opposed to change-of-status or extension)</a:t>
            </a:r>
          </a:p>
          <a:p>
            <a:pPr marL="800100" lvl="1">
              <a:spcAft>
                <a:spcPts val="2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Confirm fee does not apply before any H-1B worker travels abroad </a:t>
            </a:r>
          </a:p>
          <a:p>
            <a:pPr marL="800100" lvl="1">
              <a:spcAft>
                <a:spcPts val="2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Build budgeting scenarios for both outcomes, </a:t>
            </a:r>
          </a:p>
          <a:p>
            <a:pPr marL="800100" lvl="1">
              <a:spcAft>
                <a:spcPts val="2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Watch for news on national interest waivers and other potential carve-outs</a:t>
            </a:r>
            <a:endParaRPr lang="en-US" sz="2000" dirty="0">
              <a:solidFill>
                <a:schemeClr val="tx1"/>
              </a:solidFill>
              <a:latin typeface="+mn-lt"/>
              <a:ea typeface="Calibri" pitchFamily="34" charset="-122"/>
              <a:cs typeface="Calibri" pitchFamily="34" charset="-120"/>
            </a:endParaRPr>
          </a:p>
          <a:p>
            <a:pPr marL="800100" lvl="1">
              <a:spcAft>
                <a:spcPts val="200"/>
              </a:spcAft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Monitor the litigation actively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9CB58-58E5-241A-45F4-0DF95DD95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9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Employee badge with solid fill">
            <a:extLst>
              <a:ext uri="{FF2B5EF4-FFF2-40B4-BE49-F238E27FC236}">
                <a16:creationId xmlns:a16="http://schemas.microsoft.com/office/drawing/2014/main" id="{5BA131E5-94D0-4785-D58C-6F13FD32AB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4CC70-A188-CD40-F306-56B27E34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TPS SUPREME COURT RULING  AND EMPLOYMENT AUTHORIZATION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1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5769-0C92-E288-118C-8037DC8E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mbria" pitchFamily="34" charset="-122"/>
                <a:cs typeface="Cambria" pitchFamily="34" charset="-120"/>
              </a:rPr>
              <a:t>SUPREME COURT RULING ON TPS: WHAT IT MEANS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5410C-3363-A21B-F3F7-3BA6AE8E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268856"/>
            <a:ext cx="10515600" cy="515442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Mullin v. Doe — decided June 25, 2026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Courts can no longer second-guess these decisions.</a:t>
            </a:r>
            <a:r>
              <a:rPr lang="en-US" sz="2000" dirty="0">
                <a:solidFill>
                  <a:schemeClr val="tx1"/>
                </a:solidFill>
              </a:rPr>
              <a:t> The Supreme Court ruled that federal courts generally cannot review the government's decisions to end Temporary Protected Status (TPS) for a country — even if the decision seems procedurally flawed.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Haiti and Syria terminations are cleared to proceed.</a:t>
            </a:r>
            <a:r>
              <a:rPr lang="en-US" sz="2000" dirty="0">
                <a:solidFill>
                  <a:schemeClr val="tx1"/>
                </a:solidFill>
              </a:rPr>
              <a:t> Lower-court orders that had been blocking the end of TPS for these two countries were reversed, immediately clearing the way for their terminations.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Weakens protections for TPS holders everywhere.</a:t>
            </a:r>
            <a:r>
              <a:rPr lang="en-US" sz="2000" dirty="0">
                <a:solidFill>
                  <a:schemeClr val="tx1"/>
                </a:solidFill>
              </a:rPr>
              <a:t> The same legal theory was used in court orders for several other countries. Those orders are now vulnerable and could be lifted at any time.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Work permits are expiring on a short, rolling basis.</a:t>
            </a:r>
            <a:r>
              <a:rPr lang="en-US" sz="2000" dirty="0">
                <a:solidFill>
                  <a:schemeClr val="tx1"/>
                </a:solidFill>
              </a:rPr>
              <a:t> Rather than one hard cutoff, USCIS is extending affected work permits in small increments while litigation plays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57B0F-F903-CB10-375F-32AAB69C84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95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1F4A9-A3BF-0489-EF7E-BC5BBF799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">
            <a:extLst>
              <a:ext uri="{FF2B5EF4-FFF2-40B4-BE49-F238E27FC236}">
                <a16:creationId xmlns:a16="http://schemas.microsoft.com/office/drawing/2014/main" id="{41C98CE5-F71D-99D5-548A-E467F01208B2}"/>
              </a:ext>
            </a:extLst>
          </p:cNvPr>
          <p:cNvSpPr/>
          <p:nvPr/>
        </p:nvSpPr>
        <p:spPr>
          <a:xfrm>
            <a:off x="1063557" y="1480541"/>
            <a:ext cx="6689525" cy="4671043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/>
            </a:solidFill>
          </a:ln>
          <a:effectLst>
            <a:outerShdw blurRad="76200" dist="25400" dir="5400000" algn="bl" rotWithShape="0">
              <a:srgbClr val="8CA0C9">
                <a:alpha val="2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3A9BA-CCC7-E564-76A9-BBBD80F7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mbria" pitchFamily="34" charset="-122"/>
                <a:cs typeface="Cambria" pitchFamily="34" charset="-120"/>
              </a:rPr>
              <a:t>SUPREME COURT RULING ON TPS: WHAT IT MEANS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FE020-84CA-9BE1-3BCD-77CAEB14A3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1D11EDE1-09D7-B159-A22B-8EEB65372F58}"/>
              </a:ext>
            </a:extLst>
          </p:cNvPr>
          <p:cNvSpPr/>
          <p:nvPr/>
        </p:nvSpPr>
        <p:spPr>
          <a:xfrm>
            <a:off x="1195160" y="1603424"/>
            <a:ext cx="6802620" cy="11694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  <a:latin typeface="+mn-lt"/>
                <a:ea typeface="Cambria" pitchFamily="34" charset="-122"/>
                <a:cs typeface="Cambria" pitchFamily="34" charset="-120"/>
              </a:rPr>
              <a:t>TPS WORK-PERMIT EXPIRATION DATES</a:t>
            </a:r>
            <a:endParaRPr lang="en-US" sz="18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941391AF-221F-95D6-37AB-E87ED80E045D}"/>
              </a:ext>
            </a:extLst>
          </p:cNvPr>
          <p:cNvSpPr/>
          <p:nvPr/>
        </p:nvSpPr>
        <p:spPr>
          <a:xfrm>
            <a:off x="1195160" y="1893963"/>
            <a:ext cx="6802620" cy="93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Current placeholder dates — as of </a:t>
            </a:r>
            <a:r>
              <a:rPr lang="en-US" sz="1800" b="1" i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July 17, 2026 </a:t>
            </a:r>
            <a:r>
              <a:rPr lang="en-US" sz="1800" i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update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935C3DF2-F613-0CB2-538A-ABB146EBEA84}"/>
              </a:ext>
            </a:extLst>
          </p:cNvPr>
          <p:cNvSpPr/>
          <p:nvPr/>
        </p:nvSpPr>
        <p:spPr>
          <a:xfrm>
            <a:off x="1286600" y="2347815"/>
            <a:ext cx="3980256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Haiti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 12">
            <a:extLst>
              <a:ext uri="{FF2B5EF4-FFF2-40B4-BE49-F238E27FC236}">
                <a16:creationId xmlns:a16="http://schemas.microsoft.com/office/drawing/2014/main" id="{0B2A7275-EE8F-46FD-0356-0A30351AF589}"/>
              </a:ext>
            </a:extLst>
          </p:cNvPr>
          <p:cNvSpPr/>
          <p:nvPr/>
        </p:nvSpPr>
        <p:spPr>
          <a:xfrm>
            <a:off x="3801199" y="2347815"/>
            <a:ext cx="2605259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libri" pitchFamily="34" charset="-122"/>
                <a:cs typeface="Calibri" pitchFamily="34" charset="-120"/>
              </a:rPr>
              <a:t>July 24, 2026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Text 13">
            <a:extLst>
              <a:ext uri="{FF2B5EF4-FFF2-40B4-BE49-F238E27FC236}">
                <a16:creationId xmlns:a16="http://schemas.microsoft.com/office/drawing/2014/main" id="{F9601B34-21DB-D94C-DCA9-79D87E377614}"/>
              </a:ext>
            </a:extLst>
          </p:cNvPr>
          <p:cNvSpPr/>
          <p:nvPr/>
        </p:nvSpPr>
        <p:spPr>
          <a:xfrm>
            <a:off x="1286600" y="2805015"/>
            <a:ext cx="3980256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Syria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 14">
            <a:extLst>
              <a:ext uri="{FF2B5EF4-FFF2-40B4-BE49-F238E27FC236}">
                <a16:creationId xmlns:a16="http://schemas.microsoft.com/office/drawing/2014/main" id="{2E4D8705-F0CC-D3FA-6583-3B46E41D9579}"/>
              </a:ext>
            </a:extLst>
          </p:cNvPr>
          <p:cNvSpPr/>
          <p:nvPr/>
        </p:nvSpPr>
        <p:spPr>
          <a:xfrm>
            <a:off x="3801199" y="2805015"/>
            <a:ext cx="2605259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libri" pitchFamily="34" charset="-122"/>
                <a:cs typeface="Calibri" pitchFamily="34" charset="-120"/>
              </a:rPr>
              <a:t>July 24, 2026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" name="Text 16">
            <a:extLst>
              <a:ext uri="{FF2B5EF4-FFF2-40B4-BE49-F238E27FC236}">
                <a16:creationId xmlns:a16="http://schemas.microsoft.com/office/drawing/2014/main" id="{13185C26-3B27-C8BA-4622-FDD87C8EEF46}"/>
              </a:ext>
            </a:extLst>
          </p:cNvPr>
          <p:cNvSpPr/>
          <p:nvPr/>
        </p:nvSpPr>
        <p:spPr>
          <a:xfrm>
            <a:off x="1286600" y="3262215"/>
            <a:ext cx="3980256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Somalia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Text 17">
            <a:extLst>
              <a:ext uri="{FF2B5EF4-FFF2-40B4-BE49-F238E27FC236}">
                <a16:creationId xmlns:a16="http://schemas.microsoft.com/office/drawing/2014/main" id="{7E0CD0DD-EC93-B35D-BEE6-1D4B4E428E9D}"/>
              </a:ext>
            </a:extLst>
          </p:cNvPr>
          <p:cNvSpPr/>
          <p:nvPr/>
        </p:nvSpPr>
        <p:spPr>
          <a:xfrm>
            <a:off x="3801199" y="3262215"/>
            <a:ext cx="2605259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libri" pitchFamily="34" charset="-122"/>
                <a:cs typeface="Calibri" pitchFamily="34" charset="-120"/>
              </a:rPr>
              <a:t>July 24, 2026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3" name="Text 18">
            <a:extLst>
              <a:ext uri="{FF2B5EF4-FFF2-40B4-BE49-F238E27FC236}">
                <a16:creationId xmlns:a16="http://schemas.microsoft.com/office/drawing/2014/main" id="{3646B1AF-6933-C854-E749-F3465747DA02}"/>
              </a:ext>
            </a:extLst>
          </p:cNvPr>
          <p:cNvSpPr/>
          <p:nvPr/>
        </p:nvSpPr>
        <p:spPr>
          <a:xfrm>
            <a:off x="1286600" y="3719415"/>
            <a:ext cx="3980256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Yemen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ext 19">
            <a:extLst>
              <a:ext uri="{FF2B5EF4-FFF2-40B4-BE49-F238E27FC236}">
                <a16:creationId xmlns:a16="http://schemas.microsoft.com/office/drawing/2014/main" id="{AAB16420-23C9-F4F1-B143-063C6E646D02}"/>
              </a:ext>
            </a:extLst>
          </p:cNvPr>
          <p:cNvSpPr/>
          <p:nvPr/>
        </p:nvSpPr>
        <p:spPr>
          <a:xfrm>
            <a:off x="3801199" y="3719415"/>
            <a:ext cx="2605259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libri" pitchFamily="34" charset="-122"/>
                <a:cs typeface="Calibri" pitchFamily="34" charset="-120"/>
              </a:rPr>
              <a:t>July 24, 2026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0" name="Text 21">
            <a:extLst>
              <a:ext uri="{FF2B5EF4-FFF2-40B4-BE49-F238E27FC236}">
                <a16:creationId xmlns:a16="http://schemas.microsoft.com/office/drawing/2014/main" id="{57B6003D-68E2-ECEA-FD16-89EC609F5C0E}"/>
              </a:ext>
            </a:extLst>
          </p:cNvPr>
          <p:cNvSpPr/>
          <p:nvPr/>
        </p:nvSpPr>
        <p:spPr>
          <a:xfrm>
            <a:off x="1286600" y="4176615"/>
            <a:ext cx="3980256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Burma (Myanmar)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Text 22">
            <a:extLst>
              <a:ext uri="{FF2B5EF4-FFF2-40B4-BE49-F238E27FC236}">
                <a16:creationId xmlns:a16="http://schemas.microsoft.com/office/drawing/2014/main" id="{B30D45EF-221D-8D8A-A2A9-18219236B0E1}"/>
              </a:ext>
            </a:extLst>
          </p:cNvPr>
          <p:cNvSpPr/>
          <p:nvPr/>
        </p:nvSpPr>
        <p:spPr>
          <a:xfrm>
            <a:off x="3801199" y="4176615"/>
            <a:ext cx="2605259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libri" pitchFamily="34" charset="-122"/>
                <a:cs typeface="Calibri" pitchFamily="34" charset="-120"/>
              </a:rPr>
              <a:t>July 27, 2026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4" name="Text 23">
            <a:extLst>
              <a:ext uri="{FF2B5EF4-FFF2-40B4-BE49-F238E27FC236}">
                <a16:creationId xmlns:a16="http://schemas.microsoft.com/office/drawing/2014/main" id="{9F79363A-1FBF-CC74-BCD4-308CFD14F566}"/>
              </a:ext>
            </a:extLst>
          </p:cNvPr>
          <p:cNvSpPr/>
          <p:nvPr/>
        </p:nvSpPr>
        <p:spPr>
          <a:xfrm>
            <a:off x="1286600" y="4633815"/>
            <a:ext cx="3980256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Ethiopia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Text 24">
            <a:extLst>
              <a:ext uri="{FF2B5EF4-FFF2-40B4-BE49-F238E27FC236}">
                <a16:creationId xmlns:a16="http://schemas.microsoft.com/office/drawing/2014/main" id="{68F19807-5921-1183-9041-06362471F69C}"/>
              </a:ext>
            </a:extLst>
          </p:cNvPr>
          <p:cNvSpPr/>
          <p:nvPr/>
        </p:nvSpPr>
        <p:spPr>
          <a:xfrm>
            <a:off x="3801199" y="4633815"/>
            <a:ext cx="2605259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libri" pitchFamily="34" charset="-122"/>
                <a:cs typeface="Calibri" pitchFamily="34" charset="-120"/>
              </a:rPr>
              <a:t>July 30, 2026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8" name="Text 26">
            <a:extLst>
              <a:ext uri="{FF2B5EF4-FFF2-40B4-BE49-F238E27FC236}">
                <a16:creationId xmlns:a16="http://schemas.microsoft.com/office/drawing/2014/main" id="{8CB76B60-29B2-62E0-8888-31BB8086D944}"/>
              </a:ext>
            </a:extLst>
          </p:cNvPr>
          <p:cNvSpPr/>
          <p:nvPr/>
        </p:nvSpPr>
        <p:spPr>
          <a:xfrm>
            <a:off x="1286600" y="5091015"/>
            <a:ext cx="3980256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South Sudan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Text 27">
            <a:extLst>
              <a:ext uri="{FF2B5EF4-FFF2-40B4-BE49-F238E27FC236}">
                <a16:creationId xmlns:a16="http://schemas.microsoft.com/office/drawing/2014/main" id="{DB66FF58-75A8-F461-C707-95D91F75A9AE}"/>
              </a:ext>
            </a:extLst>
          </p:cNvPr>
          <p:cNvSpPr/>
          <p:nvPr/>
        </p:nvSpPr>
        <p:spPr>
          <a:xfrm>
            <a:off x="3801199" y="5091015"/>
            <a:ext cx="2605259" cy="1670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libri" pitchFamily="34" charset="-122"/>
                <a:cs typeface="Calibri" pitchFamily="34" charset="-120"/>
              </a:rPr>
              <a:t>July 30, 2026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2" name="Text 28">
            <a:extLst>
              <a:ext uri="{FF2B5EF4-FFF2-40B4-BE49-F238E27FC236}">
                <a16:creationId xmlns:a16="http://schemas.microsoft.com/office/drawing/2014/main" id="{511EEF30-53DF-78C2-DF15-89AB85CDD7C4}"/>
              </a:ext>
            </a:extLst>
          </p:cNvPr>
          <p:cNvSpPr/>
          <p:nvPr/>
        </p:nvSpPr>
        <p:spPr>
          <a:xfrm>
            <a:off x="1286600" y="5400780"/>
            <a:ext cx="6802620" cy="2338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10000"/>
              </a:lnSpc>
            </a:pPr>
            <a:r>
              <a:rPr lang="en-US" sz="1800" b="1" dirty="0">
                <a:latin typeface="+mn-lt"/>
              </a:rPr>
              <a:t>El Salvador, Ukraine, Sudan, Lebanon</a:t>
            </a:r>
            <a:r>
              <a:rPr lang="en-US" sz="1800" dirty="0">
                <a:latin typeface="+mn-lt"/>
              </a:rPr>
              <a:t> — active designations, unaffected, no new dates.</a:t>
            </a:r>
          </a:p>
        </p:txBody>
      </p:sp>
    </p:spTree>
    <p:extLst>
      <p:ext uri="{BB962C8B-B14F-4D97-AF65-F5344CB8AC3E}">
        <p14:creationId xmlns:p14="http://schemas.microsoft.com/office/powerpoint/2010/main" val="3603030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25BB9-3568-44B3-DBF1-824F64117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Newspaper with solid fill">
            <a:extLst>
              <a:ext uri="{FF2B5EF4-FFF2-40B4-BE49-F238E27FC236}">
                <a16:creationId xmlns:a16="http://schemas.microsoft.com/office/drawing/2014/main" id="{12F83C79-A4F7-D826-9B41-A6A988FD74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4829"/>
            <a:ext cx="6833171" cy="683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C6FB8-3A58-82E7-CD30-5E428BDA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2B3320"/>
              </a:buClr>
              <a:buSzPts val="1068"/>
            </a:pPr>
            <a:r>
              <a:rPr lang="en-US" sz="54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TRAVEL &amp; ADJUDICATION BANS  </a:t>
            </a:r>
          </a:p>
        </p:txBody>
      </p:sp>
    </p:spTree>
    <p:extLst>
      <p:ext uri="{BB962C8B-B14F-4D97-AF65-F5344CB8AC3E}">
        <p14:creationId xmlns:p14="http://schemas.microsoft.com/office/powerpoint/2010/main" val="2159652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59F19-3504-FE18-4223-6B517E0C6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459A-55E2-6187-E606-783633E2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mbria" pitchFamily="34" charset="-122"/>
                <a:cs typeface="Cambria" pitchFamily="34" charset="-120"/>
              </a:rPr>
              <a:t>39-COUNTRY TRAVEL BAN: PROCESSING HOLD STRUCK DOWN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4340E-62C0-5F4B-5782-CD336F07B9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747C5DCD-E3D4-DDF7-6F85-A1295A03F932}"/>
              </a:ext>
            </a:extLst>
          </p:cNvPr>
          <p:cNvSpPr/>
          <p:nvPr/>
        </p:nvSpPr>
        <p:spPr>
          <a:xfrm>
            <a:off x="860310" y="853947"/>
            <a:ext cx="10316039" cy="11882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12000"/>
              </a:lnSpc>
            </a:pPr>
            <a:r>
              <a:rPr lang="en-US" sz="2000" b="1" i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Dorcas Int'l Institute of Rhode Island v. USCIS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— decided June 5, 2026; stay denied </a:t>
            </a:r>
          </a:p>
          <a:p>
            <a:pPr>
              <a:lnSpc>
                <a:spcPct val="112000"/>
              </a:lnSpc>
            </a:pPr>
            <a:r>
              <a:rPr lang="en-US" sz="2000" i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July 15, 2026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A federal court struck down USCIS's internal policy of freezing green card, work permit, naturalization, and asylum decisions for people from 39 countries. USCIS is now processing those cases normally — but this is separate from the entry ban itself, which is unaffected.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C102C3C5-F1A1-B08A-2676-9A02E6D53C22}"/>
              </a:ext>
            </a:extLst>
          </p:cNvPr>
          <p:cNvSpPr/>
          <p:nvPr/>
        </p:nvSpPr>
        <p:spPr>
          <a:xfrm>
            <a:off x="860311" y="2674683"/>
            <a:ext cx="4487058" cy="432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5"/>
                </a:solidFill>
                <a:latin typeface="+mn-lt"/>
                <a:ea typeface="Cambria" pitchFamily="34" charset="-122"/>
                <a:cs typeface="Cambria" pitchFamily="34" charset="-120"/>
              </a:rPr>
              <a:t>ENTRY TRAVEL BAN — UNCHANGED</a:t>
            </a:r>
            <a:endParaRPr lang="en-US" sz="18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57A3F5C5-937B-91DA-A7F6-5E4010C91A1E}"/>
              </a:ext>
            </a:extLst>
          </p:cNvPr>
          <p:cNvSpPr/>
          <p:nvPr/>
        </p:nvSpPr>
        <p:spPr>
          <a:xfrm>
            <a:off x="860310" y="3130596"/>
            <a:ext cx="4806394" cy="27936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10000"/>
              </a:lnSpc>
              <a:spcAft>
                <a:spcPts val="1000"/>
              </a:spcAft>
              <a:buSzPct val="10000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Presidential Proclamations 10949 &amp; 10998 restrict entry to the U.S. for nationals of 39 countries under INA § 212(f).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SzPct val="10000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Not challenged in this case and remains fully in effect.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SzPct val="10000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Department policy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governs who can enter the country — a border/visa-issuance restriction.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C0461CE9-1F90-6DD6-49EF-AD60EC448655}"/>
              </a:ext>
            </a:extLst>
          </p:cNvPr>
          <p:cNvSpPr/>
          <p:nvPr/>
        </p:nvSpPr>
        <p:spPr>
          <a:xfrm>
            <a:off x="6026158" y="2674683"/>
            <a:ext cx="4487058" cy="432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mbria" pitchFamily="34" charset="-122"/>
                <a:cs typeface="Cambria" pitchFamily="34" charset="-120"/>
              </a:rPr>
              <a:t>USCIS PROCESSING HOLD — VACATED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1E5DF6B0-F31F-E180-5571-C8119202D1ED}"/>
              </a:ext>
            </a:extLst>
          </p:cNvPr>
          <p:cNvSpPr/>
          <p:nvPr/>
        </p:nvSpPr>
        <p:spPr>
          <a:xfrm>
            <a:off x="5894020" y="3053322"/>
            <a:ext cx="5143174" cy="30641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10000"/>
              </a:lnSpc>
              <a:spcAft>
                <a:spcPts val="1000"/>
              </a:spcAft>
              <a:buSzPct val="10000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Internal USCIS policies froze green cards, work permits, naturalization, and asylum decisions for people from these countries already in the U.S.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SzPct val="10000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Struck down June 5, 2026 as unlawful; government's request to pause the ruling was denied July 15, 2026.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SzPct val="10000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USCIS is adjudicating these cases again — appeal still pending at the First Circuit.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88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EF09-4FB8-D1FD-D0A3-ED594237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41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4E801-BAF3-5FEB-73E9-202A5E16D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E883-3018-F6DB-359F-18EA8646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mbria" pitchFamily="34" charset="-122"/>
                <a:cs typeface="Cambria" pitchFamily="34" charset="-120"/>
              </a:rPr>
              <a:t>39-COUNTRY TRAVEL BAN: PROCESSING HOLD STRUCK DOWN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1CE55-5A1A-AE7A-5DBB-70E746F55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6A798877-5B42-536B-EFE8-C7A1C3237379}"/>
              </a:ext>
            </a:extLst>
          </p:cNvPr>
          <p:cNvSpPr/>
          <p:nvPr/>
        </p:nvSpPr>
        <p:spPr>
          <a:xfrm>
            <a:off x="812403" y="1673990"/>
            <a:ext cx="8760063" cy="4329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Treat previously “frozen” cases as active — follow up on stalled applications now.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/>
              </a:solidFill>
              <a:latin typeface="+mn-lt"/>
              <a:ea typeface="Calibri" pitchFamily="34" charset="-122"/>
              <a:cs typeface="Calibri" pitchFamily="34" charset="-12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Act promptly — this relief could be reversed if the appeal succeeds.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/>
              </a:solidFill>
              <a:latin typeface="+mn-lt"/>
              <a:ea typeface="Calibri" pitchFamily="34" charset="-122"/>
              <a:cs typeface="Calibri" pitchFamily="34" charset="-12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Distinguish Scenarios: the entry ban still applies even though the processing hold does not.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/>
              </a:solidFill>
              <a:latin typeface="+mn-lt"/>
              <a:ea typeface="Calibri" pitchFamily="34" charset="-122"/>
              <a:cs typeface="Calibri" pitchFamily="34" charset="-12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State Department </a:t>
            </a:r>
            <a:r>
              <a:rPr lang="en-US" sz="2000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75-country immigrant-visa processing freeze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pausing green card issuance while the government reviews public-charge assessments, remains in effect.</a:t>
            </a:r>
            <a:endParaRPr lang="en-US" sz="2000" dirty="0">
              <a:solidFill>
                <a:schemeClr val="tx1"/>
              </a:solidFill>
              <a:latin typeface="+mn-lt"/>
              <a:ea typeface="Calibri" pitchFamily="34" charset="-122"/>
              <a:cs typeface="Calibri" pitchFamily="34" charset="-12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9">
            <a:extLst>
              <a:ext uri="{FF2B5EF4-FFF2-40B4-BE49-F238E27FC236}">
                <a16:creationId xmlns:a16="http://schemas.microsoft.com/office/drawing/2014/main" id="{50536CFC-ECF3-FA94-6E2C-EDD26DA64669}"/>
              </a:ext>
            </a:extLst>
          </p:cNvPr>
          <p:cNvSpPr/>
          <p:nvPr/>
        </p:nvSpPr>
        <p:spPr>
          <a:xfrm>
            <a:off x="812403" y="1309329"/>
            <a:ext cx="472345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  <a:latin typeface="+mn-lt"/>
                <a:ea typeface="Cambria" pitchFamily="34" charset="-122"/>
                <a:cs typeface="Cambria" pitchFamily="34" charset="-120"/>
              </a:rPr>
              <a:t>PRACTICAL GUIDANCE</a:t>
            </a:r>
            <a:endParaRPr lang="en-US" sz="2000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9638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EF0B2-D4F6-923C-340E-1CFF41846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Information with solid fill">
            <a:extLst>
              <a:ext uri="{FF2B5EF4-FFF2-40B4-BE49-F238E27FC236}">
                <a16:creationId xmlns:a16="http://schemas.microsoft.com/office/drawing/2014/main" id="{B6C883C1-BDD8-8E7E-2D5A-099BDF4BFB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AE47F-CBDF-0D27-1F32-6DAE70AA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DOL PREVAILING WAGE OVERHAUL</a:t>
            </a:r>
            <a:br>
              <a:rPr lang="en-US" sz="5400" dirty="0">
                <a:solidFill>
                  <a:srgbClr val="4446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81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67952-45CB-B347-C69D-206727D30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5E08-9023-0A9B-9621-292C7D52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mbria" pitchFamily="34" charset="-122"/>
                <a:cs typeface="Cambria" pitchFamily="34" charset="-120"/>
              </a:rPr>
              <a:t>DOL PREVAILING WAGE OVERHAUL OF H-1B/H-1B1,  E-3 &amp; PERM PREVAILING WAGE METHODOLOGY</a:t>
            </a:r>
            <a:endParaRPr lang="en-US" dirty="0">
              <a:latin typeface="+mn-lt"/>
            </a:endParaRPr>
          </a:p>
        </p:txBody>
      </p:sp>
      <p:sp>
        <p:nvSpPr>
          <p:cNvPr id="100" name="Shape 2">
            <a:extLst>
              <a:ext uri="{FF2B5EF4-FFF2-40B4-BE49-F238E27FC236}">
                <a16:creationId xmlns:a16="http://schemas.microsoft.com/office/drawing/2014/main" id="{EEE5B8D3-B8A8-B9FB-2E22-866DF6B51409}"/>
              </a:ext>
            </a:extLst>
          </p:cNvPr>
          <p:cNvSpPr/>
          <p:nvPr/>
        </p:nvSpPr>
        <p:spPr>
          <a:xfrm>
            <a:off x="856437" y="1056359"/>
            <a:ext cx="10181852" cy="125089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201FB-993B-ED02-8FCB-2019FD97B6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2" name="Text 4">
            <a:extLst>
              <a:ext uri="{FF2B5EF4-FFF2-40B4-BE49-F238E27FC236}">
                <a16:creationId xmlns:a16="http://schemas.microsoft.com/office/drawing/2014/main" id="{ACB8B3EA-7C1C-3989-9A78-CF47EEE2E6CE}"/>
              </a:ext>
            </a:extLst>
          </p:cNvPr>
          <p:cNvSpPr/>
          <p:nvPr/>
        </p:nvSpPr>
        <p:spPr>
          <a:xfrm>
            <a:off x="1085037" y="1475145"/>
            <a:ext cx="5132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104" name="Text 5">
            <a:extLst>
              <a:ext uri="{FF2B5EF4-FFF2-40B4-BE49-F238E27FC236}">
                <a16:creationId xmlns:a16="http://schemas.microsoft.com/office/drawing/2014/main" id="{4C0073B0-B9BF-CA11-0484-0068C0BB2BA1}"/>
              </a:ext>
            </a:extLst>
          </p:cNvPr>
          <p:cNvSpPr/>
          <p:nvPr/>
        </p:nvSpPr>
        <p:spPr>
          <a:xfrm>
            <a:off x="997162" y="1173393"/>
            <a:ext cx="902294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Comment period closed — DOL now reviewing submitted comments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6" name="Text 6">
            <a:extLst>
              <a:ext uri="{FF2B5EF4-FFF2-40B4-BE49-F238E27FC236}">
                <a16:creationId xmlns:a16="http://schemas.microsoft.com/office/drawing/2014/main" id="{AB36BBFD-839B-C9B7-6401-C5A6C7B575C5}"/>
              </a:ext>
            </a:extLst>
          </p:cNvPr>
          <p:cNvSpPr/>
          <p:nvPr/>
        </p:nvSpPr>
        <p:spPr>
          <a:xfrm>
            <a:off x="997162" y="1647400"/>
            <a:ext cx="902294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Public comments closed May 26, 2026. DOL is reviewing comments and drafting a final rule. The rule is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not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 yet in effect.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Shape 7">
            <a:extLst>
              <a:ext uri="{FF2B5EF4-FFF2-40B4-BE49-F238E27FC236}">
                <a16:creationId xmlns:a16="http://schemas.microsoft.com/office/drawing/2014/main" id="{92F06521-BC98-E948-6730-30B6F8689C01}"/>
              </a:ext>
            </a:extLst>
          </p:cNvPr>
          <p:cNvSpPr/>
          <p:nvPr/>
        </p:nvSpPr>
        <p:spPr>
          <a:xfrm>
            <a:off x="856437" y="2581569"/>
            <a:ext cx="281450" cy="310896"/>
          </a:xfrm>
          <a:prstGeom prst="ellipse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110" name="Text 8">
            <a:extLst>
              <a:ext uri="{FF2B5EF4-FFF2-40B4-BE49-F238E27FC236}">
                <a16:creationId xmlns:a16="http://schemas.microsoft.com/office/drawing/2014/main" id="{E1C4E84F-EFBA-4E95-BBBC-FFDED187E1C5}"/>
              </a:ext>
            </a:extLst>
          </p:cNvPr>
          <p:cNvSpPr/>
          <p:nvPr/>
        </p:nvSpPr>
        <p:spPr>
          <a:xfrm>
            <a:off x="856437" y="2581569"/>
            <a:ext cx="28145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+mn-lt"/>
                <a:ea typeface="Calibri" pitchFamily="34" charset="-122"/>
                <a:cs typeface="Calibri" pitchFamily="34" charset="-120"/>
              </a:rPr>
              <a:t>✓</a:t>
            </a:r>
            <a:endParaRPr lang="en-US" sz="1800" dirty="0">
              <a:latin typeface="+mn-lt"/>
            </a:endParaRPr>
          </a:p>
        </p:txBody>
      </p:sp>
      <p:sp>
        <p:nvSpPr>
          <p:cNvPr id="112" name="Text 9">
            <a:extLst>
              <a:ext uri="{FF2B5EF4-FFF2-40B4-BE49-F238E27FC236}">
                <a16:creationId xmlns:a16="http://schemas.microsoft.com/office/drawing/2014/main" id="{C2905D03-04B2-3E21-0960-AAEB506ACD88}"/>
              </a:ext>
            </a:extLst>
          </p:cNvPr>
          <p:cNvSpPr/>
          <p:nvPr/>
        </p:nvSpPr>
        <p:spPr>
          <a:xfrm>
            <a:off x="1277061" y="2563281"/>
            <a:ext cx="6622343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libri" pitchFamily="34" charset="-122"/>
                <a:cs typeface="Calibri" pitchFamily="34" charset="-120"/>
              </a:rPr>
              <a:t>Key Action Items for Employers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4" name="Shape 10">
            <a:extLst>
              <a:ext uri="{FF2B5EF4-FFF2-40B4-BE49-F238E27FC236}">
                <a16:creationId xmlns:a16="http://schemas.microsoft.com/office/drawing/2014/main" id="{1452FBE4-B553-380E-2197-9CEDB900158C}"/>
              </a:ext>
            </a:extLst>
          </p:cNvPr>
          <p:cNvSpPr/>
          <p:nvPr/>
        </p:nvSpPr>
        <p:spPr>
          <a:xfrm>
            <a:off x="856437" y="3084489"/>
            <a:ext cx="9354059" cy="530352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/>
            </a:solidFill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6" name="Shape 11">
            <a:extLst>
              <a:ext uri="{FF2B5EF4-FFF2-40B4-BE49-F238E27FC236}">
                <a16:creationId xmlns:a16="http://schemas.microsoft.com/office/drawing/2014/main" id="{67D3B946-1059-633D-9ABE-BDA109B1ACA2}"/>
              </a:ext>
            </a:extLst>
          </p:cNvPr>
          <p:cNvSpPr/>
          <p:nvPr/>
        </p:nvSpPr>
        <p:spPr>
          <a:xfrm>
            <a:off x="1021029" y="3194217"/>
            <a:ext cx="281450" cy="310896"/>
          </a:xfrm>
          <a:prstGeom prst="roundRect">
            <a:avLst>
              <a:gd name="adj" fmla="val 17647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8" name="Text 12">
            <a:extLst>
              <a:ext uri="{FF2B5EF4-FFF2-40B4-BE49-F238E27FC236}">
                <a16:creationId xmlns:a16="http://schemas.microsoft.com/office/drawing/2014/main" id="{54DE749D-D22E-5988-6725-57D0868D58B9}"/>
              </a:ext>
            </a:extLst>
          </p:cNvPr>
          <p:cNvSpPr/>
          <p:nvPr/>
        </p:nvSpPr>
        <p:spPr>
          <a:xfrm>
            <a:off x="1021029" y="3194217"/>
            <a:ext cx="281450" cy="310896"/>
          </a:xfrm>
          <a:prstGeom prst="rect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0" name="Text 13">
            <a:extLst>
              <a:ext uri="{FF2B5EF4-FFF2-40B4-BE49-F238E27FC236}">
                <a16:creationId xmlns:a16="http://schemas.microsoft.com/office/drawing/2014/main" id="{74A967B2-3C14-7E20-F9BF-BD3571EC6B5A}"/>
              </a:ext>
            </a:extLst>
          </p:cNvPr>
          <p:cNvSpPr/>
          <p:nvPr/>
        </p:nvSpPr>
        <p:spPr>
          <a:xfrm>
            <a:off x="1496517" y="3084489"/>
            <a:ext cx="8650435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File LCAs / PWD requests now for renewals due in the next 6 months to lock in current wage levels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2" name="Shape 14">
            <a:extLst>
              <a:ext uri="{FF2B5EF4-FFF2-40B4-BE49-F238E27FC236}">
                <a16:creationId xmlns:a16="http://schemas.microsoft.com/office/drawing/2014/main" id="{38A0C602-110E-2E80-32F7-7C54C55903B9}"/>
              </a:ext>
            </a:extLst>
          </p:cNvPr>
          <p:cNvSpPr/>
          <p:nvPr/>
        </p:nvSpPr>
        <p:spPr>
          <a:xfrm>
            <a:off x="856437" y="3742857"/>
            <a:ext cx="9354059" cy="530352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/>
            </a:solidFill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4" name="Shape 15">
            <a:extLst>
              <a:ext uri="{FF2B5EF4-FFF2-40B4-BE49-F238E27FC236}">
                <a16:creationId xmlns:a16="http://schemas.microsoft.com/office/drawing/2014/main" id="{15D8AAC3-8FBB-B086-E07F-96BCD2D67FE6}"/>
              </a:ext>
            </a:extLst>
          </p:cNvPr>
          <p:cNvSpPr/>
          <p:nvPr/>
        </p:nvSpPr>
        <p:spPr>
          <a:xfrm>
            <a:off x="1021029" y="3852585"/>
            <a:ext cx="281450" cy="310896"/>
          </a:xfrm>
          <a:prstGeom prst="roundRect">
            <a:avLst>
              <a:gd name="adj" fmla="val 17647"/>
            </a:avLst>
          </a:prstGeom>
          <a:solidFill>
            <a:schemeClr val="accent1"/>
          </a:solidFill>
          <a:ln/>
        </p:spPr>
        <p:txBody>
          <a:bodyPr/>
          <a:lstStyle/>
          <a:p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6" name="Text 16">
            <a:extLst>
              <a:ext uri="{FF2B5EF4-FFF2-40B4-BE49-F238E27FC236}">
                <a16:creationId xmlns:a16="http://schemas.microsoft.com/office/drawing/2014/main" id="{EF0C1723-D798-7361-190C-469713BC25D0}"/>
              </a:ext>
            </a:extLst>
          </p:cNvPr>
          <p:cNvSpPr/>
          <p:nvPr/>
        </p:nvSpPr>
        <p:spPr>
          <a:xfrm>
            <a:off x="1021029" y="3852585"/>
            <a:ext cx="28145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8" name="Text 17">
            <a:extLst>
              <a:ext uri="{FF2B5EF4-FFF2-40B4-BE49-F238E27FC236}">
                <a16:creationId xmlns:a16="http://schemas.microsoft.com/office/drawing/2014/main" id="{2F44BD82-8A02-5FC4-9B99-38CC1FE28EAB}"/>
              </a:ext>
            </a:extLst>
          </p:cNvPr>
          <p:cNvSpPr/>
          <p:nvPr/>
        </p:nvSpPr>
        <p:spPr>
          <a:xfrm>
            <a:off x="1496517" y="3742857"/>
            <a:ext cx="8650435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Compare current occupations/wage levels with proposed levels and flag roles that may no longer satisfy required wage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0" name="Shape 18">
            <a:extLst>
              <a:ext uri="{FF2B5EF4-FFF2-40B4-BE49-F238E27FC236}">
                <a16:creationId xmlns:a16="http://schemas.microsoft.com/office/drawing/2014/main" id="{F66DEE7B-39D5-9A0D-C6B8-2AE8CFDB06CC}"/>
              </a:ext>
            </a:extLst>
          </p:cNvPr>
          <p:cNvSpPr/>
          <p:nvPr/>
        </p:nvSpPr>
        <p:spPr>
          <a:xfrm>
            <a:off x="856437" y="4401225"/>
            <a:ext cx="9354059" cy="530352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/>
            </a:solidFill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2" name="Shape 19">
            <a:extLst>
              <a:ext uri="{FF2B5EF4-FFF2-40B4-BE49-F238E27FC236}">
                <a16:creationId xmlns:a16="http://schemas.microsoft.com/office/drawing/2014/main" id="{1C74C3DC-BC82-5D16-CA48-90A994D337AF}"/>
              </a:ext>
            </a:extLst>
          </p:cNvPr>
          <p:cNvSpPr/>
          <p:nvPr/>
        </p:nvSpPr>
        <p:spPr>
          <a:xfrm>
            <a:off x="1021029" y="4510953"/>
            <a:ext cx="281450" cy="310896"/>
          </a:xfrm>
          <a:prstGeom prst="roundRect">
            <a:avLst>
              <a:gd name="adj" fmla="val 17647"/>
            </a:avLst>
          </a:prstGeom>
          <a:solidFill>
            <a:schemeClr val="accent1"/>
          </a:solidFill>
          <a:ln/>
        </p:spPr>
        <p:txBody>
          <a:bodyPr/>
          <a:lstStyle/>
          <a:p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4" name="Text 20">
            <a:extLst>
              <a:ext uri="{FF2B5EF4-FFF2-40B4-BE49-F238E27FC236}">
                <a16:creationId xmlns:a16="http://schemas.microsoft.com/office/drawing/2014/main" id="{33B8CDCD-F82C-86CE-4B5A-2F6377E1DABC}"/>
              </a:ext>
            </a:extLst>
          </p:cNvPr>
          <p:cNvSpPr/>
          <p:nvPr/>
        </p:nvSpPr>
        <p:spPr>
          <a:xfrm>
            <a:off x="1021029" y="4510953"/>
            <a:ext cx="28145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6" name="Text 21">
            <a:extLst>
              <a:ext uri="{FF2B5EF4-FFF2-40B4-BE49-F238E27FC236}">
                <a16:creationId xmlns:a16="http://schemas.microsoft.com/office/drawing/2014/main" id="{26400BA8-9EFB-82AA-01BB-8BCC0ABD41D7}"/>
              </a:ext>
            </a:extLst>
          </p:cNvPr>
          <p:cNvSpPr/>
          <p:nvPr/>
        </p:nvSpPr>
        <p:spPr>
          <a:xfrm>
            <a:off x="1496517" y="4401225"/>
            <a:ext cx="8650435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Prioritize review of  entry-level (Level I) roles — steepest percentage increase proposed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8" name="Shape 22">
            <a:extLst>
              <a:ext uri="{FF2B5EF4-FFF2-40B4-BE49-F238E27FC236}">
                <a16:creationId xmlns:a16="http://schemas.microsoft.com/office/drawing/2014/main" id="{CF759B15-9BFE-CADD-6273-E9389E9B6F00}"/>
              </a:ext>
            </a:extLst>
          </p:cNvPr>
          <p:cNvSpPr/>
          <p:nvPr/>
        </p:nvSpPr>
        <p:spPr>
          <a:xfrm>
            <a:off x="856437" y="5059593"/>
            <a:ext cx="9354059" cy="530352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/>
            </a:solidFill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0" name="Shape 23">
            <a:extLst>
              <a:ext uri="{FF2B5EF4-FFF2-40B4-BE49-F238E27FC236}">
                <a16:creationId xmlns:a16="http://schemas.microsoft.com/office/drawing/2014/main" id="{FB66494E-4548-46D7-5DD8-6E9B74A342D5}"/>
              </a:ext>
            </a:extLst>
          </p:cNvPr>
          <p:cNvSpPr/>
          <p:nvPr/>
        </p:nvSpPr>
        <p:spPr>
          <a:xfrm>
            <a:off x="1021029" y="5169321"/>
            <a:ext cx="281450" cy="310896"/>
          </a:xfrm>
          <a:prstGeom prst="roundRect">
            <a:avLst>
              <a:gd name="adj" fmla="val 17647"/>
            </a:avLst>
          </a:prstGeom>
          <a:solidFill>
            <a:schemeClr val="accent1"/>
          </a:solidFill>
          <a:ln/>
        </p:spPr>
        <p:txBody>
          <a:bodyPr/>
          <a:lstStyle/>
          <a:p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2" name="Text 24">
            <a:extLst>
              <a:ext uri="{FF2B5EF4-FFF2-40B4-BE49-F238E27FC236}">
                <a16:creationId xmlns:a16="http://schemas.microsoft.com/office/drawing/2014/main" id="{1902836A-9D67-F5D5-EA9E-6BE2D4BC5631}"/>
              </a:ext>
            </a:extLst>
          </p:cNvPr>
          <p:cNvSpPr/>
          <p:nvPr/>
        </p:nvSpPr>
        <p:spPr>
          <a:xfrm>
            <a:off x="1021029" y="5169321"/>
            <a:ext cx="28145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4" name="Text 25">
            <a:extLst>
              <a:ext uri="{FF2B5EF4-FFF2-40B4-BE49-F238E27FC236}">
                <a16:creationId xmlns:a16="http://schemas.microsoft.com/office/drawing/2014/main" id="{7D39B0AE-6B38-F7F3-B872-19BD4CE96CBF}"/>
              </a:ext>
            </a:extLst>
          </p:cNvPr>
          <p:cNvSpPr/>
          <p:nvPr/>
        </p:nvSpPr>
        <p:spPr>
          <a:xfrm>
            <a:off x="1496517" y="5059593"/>
            <a:ext cx="8650435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Review  pending PERM / PWD requests for potential impact of a new methodology.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359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6ECDAC-086D-0129-53E2-CC0DB078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2B3320"/>
              </a:buClr>
              <a:buSzPts val="1068"/>
            </a:pPr>
            <a:r>
              <a:rPr lang="en-US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THE TRUMP AGENDA 2026-27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56547-B7B6-E899-945A-F9BF5EFC30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08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89192C-B902-4BA7-3902-423E46A3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libri" pitchFamily="34" charset="-122"/>
                <a:cs typeface="Calibri" pitchFamily="34" charset="-120"/>
              </a:rPr>
              <a:t>THE TRUMP IMMIGRATION AGENDA 2026-27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55D9D-62B0-FF9F-77BF-071E8E3B0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>
              <a:spcAft>
                <a:spcPts val="14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H-1B Program Reforms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: proposed changes to cap-exempt eligibility, third-party placement rules, and employer compliance scrutiny.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>
              <a:spcAft>
                <a:spcPts val="14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B-1/B-2 Visa Bond Pilot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: temporary visa-bond program for select countries expected to become a permanent fixture.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>
              <a:spcAft>
                <a:spcPts val="14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DOL Prevailing Wage Finalization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: final rule expected to raise required wage levels 21–33% across H-1B, H-1B1, E-3, and PERM cases.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>
              <a:spcAft>
                <a:spcPts val="14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PERM Labor Market Test Modernization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: proposed overhaul of PERM recruitment standards largely unchanged since 2004.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>
              <a:spcAft>
                <a:spcPts val="1400"/>
              </a:spcAft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F-1 Practical Training Restrictions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: proposed limits on OPT, STEM OPT, and CPT work authorization for international students.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07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83C06-A155-F946-AF1B-9C7C859030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E7EFB-667D-FDEF-F693-CB188D91EA3F}"/>
              </a:ext>
            </a:extLst>
          </p:cNvPr>
          <p:cNvSpPr txBox="1"/>
          <p:nvPr/>
        </p:nvSpPr>
        <p:spPr>
          <a:xfrm>
            <a:off x="778833" y="2614094"/>
            <a:ext cx="10078057" cy="2677913"/>
          </a:xfrm>
          <a:prstGeom prst="rect">
            <a:avLst/>
          </a:prstGeom>
          <a:noFill/>
          <a:effectLst>
            <a:reflection stA="45000" endPos="1000" dist="50800" dir="5400000" sy="-100000" algn="bl" rotWithShape="0"/>
            <a:softEdge rad="0"/>
          </a:effectLst>
        </p:spPr>
        <p:txBody>
          <a:bodyPr wrap="square">
            <a:spAutoFit/>
          </a:bodyPr>
          <a:lstStyle/>
          <a:p>
            <a:pPr marL="0" indent="0">
              <a:lnSpc>
                <a:spcPts val="46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+mn-lt"/>
                <a:ea typeface="Cambria" pitchFamily="34" charset="-122"/>
                <a:cs typeface="Cambria" pitchFamily="34" charset="-120"/>
              </a:rPr>
              <a:t>BUILDING A STRONG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ts val="46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+mn-lt"/>
                <a:ea typeface="Cambria" pitchFamily="34" charset="-122"/>
                <a:cs typeface="Cambria" pitchFamily="34" charset="-120"/>
              </a:rPr>
              <a:t>IN-HOUSE GLOBAL MOBILITY PROGRAM</a:t>
            </a:r>
          </a:p>
          <a:p>
            <a:pPr marL="0" indent="0">
              <a:lnSpc>
                <a:spcPts val="4600"/>
              </a:lnSpc>
              <a:buNone/>
            </a:pPr>
            <a:endParaRPr lang="en-US" sz="3600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ts val="2100"/>
              </a:lnSpc>
              <a:buNone/>
            </a:pP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2000" i="1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A practical playbook for founders and HR leaders: the facts, the pitfalls, and the roadmap for sponsoring and retaining global talent while capital is scarce.</a:t>
            </a:r>
            <a:endParaRPr lang="en-US" sz="20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F03CC-D250-ECCE-8629-A9D12A7FE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17" y="616686"/>
            <a:ext cx="3572546" cy="14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7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1176020"/>
            <a:ext cx="10607040" cy="92286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For an early-stage company, immigration is not a back-office compliance task — it is frequently the difference between hiring the specialist you need and losing them to a competitor who can sponsor faster.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48640" y="2331720"/>
            <a:ext cx="3410712" cy="356616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68680" y="2651760"/>
            <a:ext cx="640080" cy="64008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age 0" descr="/home/claude/mobility_deck/icons/shield_white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840" y="2788920"/>
            <a:ext cx="685800" cy="685800"/>
          </a:xfrm>
          <a:prstGeom prst="rect">
            <a:avLst/>
          </a:prstGeom>
          <a:noFill/>
        </p:spPr>
      </p:pic>
      <p:sp>
        <p:nvSpPr>
          <p:cNvPr id="8" name="Text 5"/>
          <p:cNvSpPr/>
          <p:nvPr/>
        </p:nvSpPr>
        <p:spPr>
          <a:xfrm>
            <a:off x="868680" y="3474720"/>
            <a:ext cx="277063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Cambria" pitchFamily="34" charset="-122"/>
                <a:cs typeface="Cambria" pitchFamily="34" charset="-120"/>
              </a:rPr>
              <a:t>Beyond Compliance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868680" y="4023360"/>
            <a:ext cx="2770632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65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Move past transactional, case-by-case filings toward a program with documented policy, budget, and ownership — built before volume forces the issue.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142232" y="2331720"/>
            <a:ext cx="3410712" cy="356616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4462272" y="2651760"/>
            <a:ext cx="640080" cy="64008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Image 1" descr="/home/claude/mobility_deck/icons/compass_white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9431" y="2788919"/>
            <a:ext cx="564679" cy="564679"/>
          </a:xfrm>
          <a:prstGeom prst="rect">
            <a:avLst/>
          </a:prstGeom>
          <a:noFill/>
        </p:spPr>
      </p:pic>
      <p:sp>
        <p:nvSpPr>
          <p:cNvPr id="13" name="Text 9"/>
          <p:cNvSpPr/>
          <p:nvPr/>
        </p:nvSpPr>
        <p:spPr>
          <a:xfrm>
            <a:off x="4462272" y="3474720"/>
            <a:ext cx="277063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Cambria" pitchFamily="34" charset="-122"/>
                <a:cs typeface="Cambria" pitchFamily="34" charset="-120"/>
              </a:rPr>
              <a:t>Aligned With the Business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462272" y="4023360"/>
            <a:ext cx="2770632" cy="15529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65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Connect visa strategy directly to the hiring plan, fundraising runway, and headcount model, not just to whichever case is most urgent.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7735824" y="2331720"/>
            <a:ext cx="3410712" cy="356616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8055864" y="2651760"/>
            <a:ext cx="640080" cy="64008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Image 2" descr="/home/claude/mobility_deck/icons/trending_white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024" y="2788920"/>
            <a:ext cx="685800" cy="685800"/>
          </a:xfrm>
          <a:prstGeom prst="rect">
            <a:avLst/>
          </a:prstGeom>
          <a:noFill/>
        </p:spPr>
      </p:pic>
      <p:sp>
        <p:nvSpPr>
          <p:cNvPr id="18" name="Text 13"/>
          <p:cNvSpPr/>
          <p:nvPr/>
        </p:nvSpPr>
        <p:spPr>
          <a:xfrm>
            <a:off x="8055864" y="3474720"/>
            <a:ext cx="277063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Cambria" pitchFamily="34" charset="-122"/>
                <a:cs typeface="Cambria" pitchFamily="34" charset="-120"/>
              </a:rPr>
              <a:t>Executive Visibility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8055864" y="4023360"/>
            <a:ext cx="2770632" cy="130564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65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Give the CEO, board, and finance leaders a clear read on hiring risk, cost exposure, and timeline.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21" name="Text 16"/>
          <p:cNvSpPr/>
          <p:nvPr/>
        </p:nvSpPr>
        <p:spPr>
          <a:xfrm>
            <a:off x="11277295" y="6473952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894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00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37EE2A3-8D2F-5775-823A-AFF50B2E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Cambria" pitchFamily="34" charset="-122"/>
                <a:cs typeface="Cambria" pitchFamily="34" charset="-120"/>
              </a:rPr>
              <a:t>POSITIONING MOBILITY AS A STRATEGIC HR FUNCTION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986941"/>
            <a:ext cx="10728655" cy="6955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5B6B82"/>
                </a:solidFill>
                <a:latin typeface="+mj-lt"/>
                <a:ea typeface="Calibri" pitchFamily="34" charset="-122"/>
                <a:cs typeface="Calibri" pitchFamily="34" charset="-120"/>
              </a:rPr>
              <a:t>Common pathways relevant to a mobility program, aligned with hiring plans and organizational growth stages.</a:t>
            </a:r>
            <a:endParaRPr lang="en-US" sz="2000" dirty="0">
              <a:latin typeface="+mj-lt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48640" y="2057400"/>
            <a:ext cx="3410712" cy="3200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prstDash val="solid"/>
          </a:ln>
        </p:spPr>
        <p:txBody>
          <a:bodyPr/>
          <a:lstStyle/>
          <a:p>
            <a:endParaRPr lang="en-US" sz="1800" dirty="0">
              <a:latin typeface="+mj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22960" y="1856232"/>
            <a:ext cx="914400" cy="40233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n-US" sz="1800" dirty="0">
              <a:latin typeface="+mj-lt"/>
            </a:endParaRPr>
          </a:p>
        </p:txBody>
      </p:sp>
      <p:sp>
        <p:nvSpPr>
          <p:cNvPr id="7" name="Text 5"/>
          <p:cNvSpPr/>
          <p:nvPr/>
        </p:nvSpPr>
        <p:spPr>
          <a:xfrm>
            <a:off x="822960" y="1837944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+mj-lt"/>
                <a:ea typeface="Cambria" pitchFamily="34" charset="-122"/>
                <a:cs typeface="Cambria" pitchFamily="34" charset="-120"/>
              </a:rPr>
              <a:t>1</a:t>
            </a:r>
            <a:endParaRPr lang="en-US" sz="1800" dirty="0">
              <a:latin typeface="+mj-lt"/>
            </a:endParaRPr>
          </a:p>
        </p:txBody>
      </p:sp>
      <p:pic>
        <p:nvPicPr>
          <p:cNvPr id="8" name="Image 0" descr="/home/claude/mobility_deck/icons/flag_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225" y="2377439"/>
            <a:ext cx="653087" cy="65308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22960" y="2423160"/>
            <a:ext cx="286207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j-lt"/>
                <a:ea typeface="Cambria" pitchFamily="34" charset="-122"/>
                <a:cs typeface="Cambria" pitchFamily="34" charset="-120"/>
              </a:rPr>
              <a:t>Early Stage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22960" y="2807208"/>
            <a:ext cx="28620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+mj-lt"/>
                <a:ea typeface="Calibri" pitchFamily="34" charset="-122"/>
                <a:cs typeface="Calibri" pitchFamily="34" charset="-120"/>
              </a:rPr>
              <a:t>~1–20 employees</a:t>
            </a:r>
            <a:endParaRPr 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22960" y="3200400"/>
            <a:ext cx="2862072" cy="1920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55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O-1A, E-2, and cap-exempt pathways (nonprofit, higher-ed, or research affiliations) for founders and early hires — no lottery, faster timelines.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142232" y="2057400"/>
            <a:ext cx="3410712" cy="3200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prstDash val="solid"/>
          </a:ln>
        </p:spPr>
        <p:txBody>
          <a:bodyPr/>
          <a:lstStyle/>
          <a:p>
            <a:endParaRPr lang="en-US" sz="1800" dirty="0">
              <a:latin typeface="+mj-lt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416552" y="1856232"/>
            <a:ext cx="914400" cy="40233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n-US" sz="1800" dirty="0">
              <a:latin typeface="+mj-lt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416552" y="1837944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+mj-lt"/>
                <a:ea typeface="Cambria" pitchFamily="34" charset="-122"/>
                <a:cs typeface="Cambria" pitchFamily="34" charset="-120"/>
              </a:rPr>
              <a:t>2</a:t>
            </a:r>
            <a:endParaRPr lang="en-US" sz="1800" dirty="0">
              <a:latin typeface="+mj-lt"/>
            </a:endParaRPr>
          </a:p>
        </p:txBody>
      </p:sp>
      <p:pic>
        <p:nvPicPr>
          <p:cNvPr id="15" name="Image 1" descr="/home/claude/mobility_deck/icons/trending_nav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272" y="2377440"/>
            <a:ext cx="560632" cy="56063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4416552" y="2423160"/>
            <a:ext cx="286207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j-lt"/>
                <a:ea typeface="Cambria" pitchFamily="34" charset="-122"/>
                <a:cs typeface="Cambria" pitchFamily="34" charset="-120"/>
              </a:rPr>
              <a:t>Growth Stage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4416552" y="2807208"/>
            <a:ext cx="28620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+mj-lt"/>
                <a:ea typeface="Calibri" pitchFamily="34" charset="-122"/>
                <a:cs typeface="Calibri" pitchFamily="34" charset="-120"/>
              </a:rPr>
              <a:t>~20–150 employees</a:t>
            </a:r>
            <a:endParaRPr 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4416552" y="3200400"/>
            <a:ext cx="2862072" cy="1920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55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H-1B sponsorship as headcount scales — now impacted by the wage-weighted lottery and the $100,000 fee for overseas filings.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7735824" y="2057400"/>
            <a:ext cx="3410712" cy="3200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2"/>
            </a:solidFill>
            <a:prstDash val="solid"/>
          </a:ln>
        </p:spPr>
        <p:txBody>
          <a:bodyPr/>
          <a:lstStyle/>
          <a:p>
            <a:endParaRPr lang="en-US" sz="1800" dirty="0">
              <a:latin typeface="+mj-lt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8010144" y="1856232"/>
            <a:ext cx="914400" cy="40233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n-US" sz="1800" dirty="0">
              <a:latin typeface="+mj-lt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010144" y="1837944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+mj-lt"/>
                <a:ea typeface="Cambria" pitchFamily="34" charset="-122"/>
                <a:cs typeface="Cambria" pitchFamily="34" charset="-120"/>
              </a:rPr>
              <a:t>3</a:t>
            </a:r>
            <a:endParaRPr lang="en-US" sz="1800" dirty="0">
              <a:latin typeface="+mj-lt"/>
            </a:endParaRPr>
          </a:p>
        </p:txBody>
      </p:sp>
      <p:pic>
        <p:nvPicPr>
          <p:cNvPr id="22" name="Image 2" descr="/home/claude/mobility_deck/icons/award_nav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410" y="2377440"/>
            <a:ext cx="653086" cy="653086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8010144" y="2423160"/>
            <a:ext cx="286207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j-lt"/>
                <a:ea typeface="Cambria" pitchFamily="34" charset="-122"/>
                <a:cs typeface="Cambria" pitchFamily="34" charset="-120"/>
              </a:rPr>
              <a:t>Maturity Stage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ext 19"/>
          <p:cNvSpPr/>
          <p:nvPr/>
        </p:nvSpPr>
        <p:spPr>
          <a:xfrm>
            <a:off x="8010144" y="2807208"/>
            <a:ext cx="28620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+mj-lt"/>
                <a:ea typeface="Calibri" pitchFamily="34" charset="-122"/>
                <a:cs typeface="Calibri" pitchFamily="34" charset="-120"/>
              </a:rPr>
              <a:t>150+ employees</a:t>
            </a:r>
            <a:endParaRPr 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Text 20"/>
          <p:cNvSpPr/>
          <p:nvPr/>
        </p:nvSpPr>
        <p:spPr>
          <a:xfrm>
            <a:off x="8010144" y="3200400"/>
            <a:ext cx="2862072" cy="1920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55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Green card sponsorship (PERM, EB-1/EB-2/EB-3) to support long-term retention and reduce dependence on temporary status.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Shape 21"/>
          <p:cNvSpPr/>
          <p:nvPr/>
        </p:nvSpPr>
        <p:spPr>
          <a:xfrm>
            <a:off x="548640" y="5397534"/>
            <a:ext cx="10543032" cy="0"/>
          </a:xfrm>
          <a:prstGeom prst="line">
            <a:avLst/>
          </a:prstGeom>
          <a:noFill/>
          <a:ln w="12700">
            <a:solidFill>
              <a:srgbClr val="B4903A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Text 22"/>
          <p:cNvSpPr/>
          <p:nvPr/>
        </p:nvSpPr>
        <p:spPr>
          <a:xfrm>
            <a:off x="548640" y="5567408"/>
            <a:ext cx="10607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Design the program so each transition — early → growth → maturity — is a planned handoff, not a scramble triggered by a Series B close or a visa denial.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Text 23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29" name="Text 24"/>
          <p:cNvSpPr/>
          <p:nvPr/>
        </p:nvSpPr>
        <p:spPr>
          <a:xfrm>
            <a:off x="11277295" y="6473952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894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900" dirty="0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1F3CD74C-26B3-75CB-60EE-BE677EA9C7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latin typeface="+mn-lt"/>
                <a:ea typeface="Cambria" pitchFamily="34" charset="-122"/>
                <a:cs typeface="Cambria" pitchFamily="34" charset="-120"/>
              </a:rPr>
              <a:t>VISA STRATEGY ACROSS THE EMPLOYEE LIFECYCLE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805183"/>
            <a:ext cx="10607040" cy="8059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Unlike the H-1B, none of these require winning a lottery — but each has narrow eligibility that founders often overestimate.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48640" y="1759896"/>
            <a:ext cx="10543032" cy="1298448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5"/>
            </a:solidFill>
            <a:prstDash val="solid"/>
          </a:ln>
        </p:spPr>
        <p:txBody>
          <a:bodyPr/>
          <a:lstStyle/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77240" y="2134800"/>
            <a:ext cx="548640" cy="54864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age 0" descr="/home/claude/mobility_deck/icons/award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29" y="2211300"/>
            <a:ext cx="292608" cy="29260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51560" y="1879279"/>
            <a:ext cx="2618917" cy="1078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Cambria" pitchFamily="34" charset="-122"/>
                <a:cs typeface="Cambria" pitchFamily="34" charset="-120"/>
              </a:rPr>
              <a:t>O-1A — Extraordinary Ability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3565383" y="1897321"/>
            <a:ext cx="3799269" cy="11155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What it is: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For founders/key hires with sustained national or international acclaim. Requires meeting 3 of 8 USCIS criteria (awards, press, judging others' work, high salary, critical role at a distinguished org, etc.).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65236" y="1851336"/>
            <a:ext cx="3525852" cy="111556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/>
        </p:spPr>
        <p:txBody>
          <a:bodyPr/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05286" y="1897056"/>
            <a:ext cx="3525852" cy="1024128"/>
          </a:xfrm>
          <a:prstGeom prst="rect">
            <a:avLst/>
          </a:prstGeom>
          <a:solidFill>
            <a:schemeClr val="accent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Startup pitfall: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Highly subjective adjudication; RFE rates rise for founders without a strong publication or award record.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48640" y="3222936"/>
            <a:ext cx="10543032" cy="1298448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5"/>
            </a:solidFill>
            <a:prstDash val="solid"/>
          </a:ln>
        </p:spPr>
        <p:txBody>
          <a:bodyPr/>
          <a:lstStyle/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77240" y="3597840"/>
            <a:ext cx="548640" cy="54864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Image 1" descr="/home/claude/mobility_deck/icons/globe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29" y="3749959"/>
            <a:ext cx="292608" cy="292608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100328" y="3332664"/>
            <a:ext cx="2651760" cy="1078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Cambria" pitchFamily="34" charset="-122"/>
                <a:cs typeface="Cambria" pitchFamily="34" charset="-120"/>
              </a:rPr>
              <a:t>E-2 — Treaty Investor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670476" y="3325644"/>
            <a:ext cx="3794760" cy="11155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What it is: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For nationals of treaty countries who have made a substantial investment in a US business they direct or develop. No annual cap; renewable indefinitely.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7465236" y="3314376"/>
            <a:ext cx="3525852" cy="111556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/>
        </p:spPr>
        <p:txBody>
          <a:bodyPr/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548640" y="4685975"/>
            <a:ext cx="10543032" cy="1512457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5"/>
            </a:solidFill>
            <a:prstDash val="solid"/>
          </a:ln>
        </p:spPr>
        <p:txBody>
          <a:bodyPr/>
          <a:lstStyle/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777240" y="5060880"/>
            <a:ext cx="548640" cy="54864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Image 2" descr="/home/claude/mobility_deck/icons/shield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08" y="5205060"/>
            <a:ext cx="292608" cy="292608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049455" y="4835369"/>
            <a:ext cx="2651760" cy="1078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6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Cambria" pitchFamily="34" charset="-122"/>
                <a:cs typeface="Cambria" pitchFamily="34" charset="-120"/>
              </a:rPr>
              <a:t>Cap-Exempt H-1B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 18"/>
          <p:cNvSpPr/>
          <p:nvPr/>
        </p:nvSpPr>
        <p:spPr>
          <a:xfrm>
            <a:off x="3569892" y="4874648"/>
            <a:ext cx="3794760" cy="11155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400"/>
              </a:lnSpc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What it is: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Available through bona fide affiliation with a university, nonprofit research entity, or government research org — files anytime, no lottery.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Shape 19"/>
          <p:cNvSpPr/>
          <p:nvPr/>
        </p:nvSpPr>
        <p:spPr>
          <a:xfrm>
            <a:off x="7465236" y="4777415"/>
            <a:ext cx="3525852" cy="133857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/>
        </p:spPr>
        <p:txBody>
          <a:bodyPr/>
          <a:lstStyle/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 20"/>
          <p:cNvSpPr/>
          <p:nvPr/>
        </p:nvSpPr>
        <p:spPr>
          <a:xfrm>
            <a:off x="7515528" y="4828927"/>
            <a:ext cx="3525852" cy="1161289"/>
          </a:xfrm>
          <a:prstGeom prst="rect">
            <a:avLst/>
          </a:prstGeom>
          <a:solidFill>
            <a:schemeClr val="accent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Startup pitfall: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USCIS scrutinizes affiliation and 'primary purpose' closely; loosely structured partnerships invite denials and program-integrity risk.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21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27" name="Text 22"/>
          <p:cNvSpPr/>
          <p:nvPr/>
        </p:nvSpPr>
        <p:spPr>
          <a:xfrm>
            <a:off x="11277295" y="6473952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894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900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99C10DB0-1980-8335-B4F6-F5684DDCC9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latin typeface="+mn-lt"/>
                <a:ea typeface="Cambria" pitchFamily="34" charset="-122"/>
                <a:cs typeface="Cambria" pitchFamily="34" charset="-120"/>
              </a:rPr>
              <a:t>THE THREE PATHWAYS EVERY EARLY-STAGE COMPANY SHOULD KNOW</a:t>
            </a:r>
            <a:endParaRPr lang="en-US" dirty="0">
              <a:latin typeface="+mn-lt"/>
            </a:endParaRPr>
          </a:p>
        </p:txBody>
      </p:sp>
      <p:sp>
        <p:nvSpPr>
          <p:cNvPr id="29" name="Text 14">
            <a:extLst>
              <a:ext uri="{FF2B5EF4-FFF2-40B4-BE49-F238E27FC236}">
                <a16:creationId xmlns:a16="http://schemas.microsoft.com/office/drawing/2014/main" id="{B012AB9D-610E-0F4C-7CAD-F9B2A593C872}"/>
              </a:ext>
            </a:extLst>
          </p:cNvPr>
          <p:cNvSpPr/>
          <p:nvPr/>
        </p:nvSpPr>
        <p:spPr>
          <a:xfrm>
            <a:off x="7465236" y="3360096"/>
            <a:ext cx="3525852" cy="1024128"/>
          </a:xfrm>
          <a:prstGeom prst="rect">
            <a:avLst/>
          </a:prstGeom>
          <a:solidFill>
            <a:schemeClr val="accent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Startup pitfall: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Calibri" pitchFamily="34" charset="-122"/>
                <a:cs typeface="Calibri" pitchFamily="34" charset="-120"/>
              </a:rPr>
              <a:t>Not a path to a green card by itself, and unavailable to nationals of non-treaty countries (e.g., India, China).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931788" y="1525506"/>
            <a:ext cx="502920" cy="50292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890916" y="1386961"/>
            <a:ext cx="29535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Cambria" pitchFamily="34" charset="-122"/>
                <a:cs typeface="Cambria" pitchFamily="34" charset="-120"/>
              </a:rPr>
              <a:t>Single point of failure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 5"/>
          <p:cNvSpPr/>
          <p:nvPr/>
        </p:nvSpPr>
        <p:spPr>
          <a:xfrm>
            <a:off x="890916" y="2074616"/>
            <a:ext cx="2953512" cy="1538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One HR generalist or the founder personally tracks every case in email — no backup, no institutional memory when they leave.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190526" y="1525506"/>
            <a:ext cx="502920" cy="50292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035980" y="1365486"/>
            <a:ext cx="29535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Cambria" pitchFamily="34" charset="-122"/>
                <a:cs typeface="Cambria" pitchFamily="34" charset="-120"/>
              </a:rPr>
              <a:t>Unbudgeted fee shock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 9"/>
          <p:cNvSpPr/>
          <p:nvPr/>
        </p:nvSpPr>
        <p:spPr>
          <a:xfrm>
            <a:off x="4035980" y="2327824"/>
            <a:ext cx="2953512" cy="11011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The $100,000 H-1B fee, premium processing ($2,965), and counsel fees are treated as one-off costs instead of a forecasted line item.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7423516" y="1448232"/>
            <a:ext cx="502920" cy="50292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7181043" y="1365486"/>
            <a:ext cx="3964143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Cambria" pitchFamily="34" charset="-122"/>
                <a:cs typeface="Cambria" pitchFamily="34" charset="-120"/>
              </a:rPr>
              <a:t>Loose cap-exempt affiliations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7181043" y="2246046"/>
            <a:ext cx="3195983" cy="12841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Structuring a 'partnership' with a university or nonprofit mainly to dodge the lottery invites denials and audits rather than the intended relief.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Text 26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35" name="Text 27"/>
          <p:cNvSpPr/>
          <p:nvPr/>
        </p:nvSpPr>
        <p:spPr>
          <a:xfrm>
            <a:off x="11277295" y="6473952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894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900" dirty="0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C486EFBD-416C-4202-9D82-10B36794C7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latin typeface="+mj-lt"/>
                <a:ea typeface="Cambria" pitchFamily="34" charset="-122"/>
                <a:cs typeface="Cambria" pitchFamily="34" charset="-120"/>
              </a:rPr>
              <a:t>COMMON PITFALLS FOR EARLY-STAGE COMPANIES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A15A12-785B-47FC-4C71-09FA5DDA2C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46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EE304-4809-D189-5447-563334BC8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B935918-4BD4-0F3C-A2C2-BE7AAD031B5F}"/>
              </a:ext>
            </a:extLst>
          </p:cNvPr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F3AC463C-7A42-1F65-B571-7B6C7193FA49}"/>
              </a:ext>
            </a:extLst>
          </p:cNvPr>
          <p:cNvSpPr/>
          <p:nvPr/>
        </p:nvSpPr>
        <p:spPr>
          <a:xfrm>
            <a:off x="7268843" y="1519392"/>
            <a:ext cx="33689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Cambria" pitchFamily="34" charset="-122"/>
                <a:cs typeface="Cambria" pitchFamily="34" charset="-120"/>
              </a:rPr>
              <a:t>Ignoring layoff requirements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642AF5F6-CB40-C1C8-B2B9-6D6C17F1C5D8}"/>
              </a:ext>
            </a:extLst>
          </p:cNvPr>
          <p:cNvSpPr/>
          <p:nvPr/>
        </p:nvSpPr>
        <p:spPr>
          <a:xfrm>
            <a:off x="7268843" y="2086320"/>
            <a:ext cx="3368980" cy="3924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After a layoff, H-1B/L-1 employees are entitled to employer funded transportation home and get a short grace period to change status, find new sponsorship, or depart. Employers need to manage their LCA obligations; unmanaged; this becomes a legal and reputational risk during a reduction in force.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hape 15">
            <a:extLst>
              <a:ext uri="{FF2B5EF4-FFF2-40B4-BE49-F238E27FC236}">
                <a16:creationId xmlns:a16="http://schemas.microsoft.com/office/drawing/2014/main" id="{ADF70421-C4F2-1B1C-DAC7-24D513FB7839}"/>
              </a:ext>
            </a:extLst>
          </p:cNvPr>
          <p:cNvSpPr/>
          <p:nvPr/>
        </p:nvSpPr>
        <p:spPr>
          <a:xfrm>
            <a:off x="931788" y="1770852"/>
            <a:ext cx="502920" cy="50292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hape 19">
            <a:extLst>
              <a:ext uri="{FF2B5EF4-FFF2-40B4-BE49-F238E27FC236}">
                <a16:creationId xmlns:a16="http://schemas.microsoft.com/office/drawing/2014/main" id="{9CAE3838-F31E-AB5F-6BBE-A8596982E3B4}"/>
              </a:ext>
            </a:extLst>
          </p:cNvPr>
          <p:cNvSpPr/>
          <p:nvPr/>
        </p:nvSpPr>
        <p:spPr>
          <a:xfrm>
            <a:off x="4190526" y="1770852"/>
            <a:ext cx="502920" cy="50292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Text 20">
            <a:extLst>
              <a:ext uri="{FF2B5EF4-FFF2-40B4-BE49-F238E27FC236}">
                <a16:creationId xmlns:a16="http://schemas.microsoft.com/office/drawing/2014/main" id="{75CE52BE-69DD-D995-6305-66F1FF1F6DA6}"/>
              </a:ext>
            </a:extLst>
          </p:cNvPr>
          <p:cNvSpPr/>
          <p:nvPr/>
        </p:nvSpPr>
        <p:spPr>
          <a:xfrm>
            <a:off x="890916" y="1565112"/>
            <a:ext cx="29535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Cambria" pitchFamily="34" charset="-122"/>
                <a:cs typeface="Cambria" pitchFamily="34" charset="-120"/>
              </a:rPr>
              <a:t>Remote-first blind spots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 21">
            <a:extLst>
              <a:ext uri="{FF2B5EF4-FFF2-40B4-BE49-F238E27FC236}">
                <a16:creationId xmlns:a16="http://schemas.microsoft.com/office/drawing/2014/main" id="{AA6AEA52-C051-7B98-9E72-8076CAF2EEC8}"/>
              </a:ext>
            </a:extLst>
          </p:cNvPr>
          <p:cNvSpPr/>
          <p:nvPr/>
        </p:nvSpPr>
        <p:spPr>
          <a:xfrm>
            <a:off x="890916" y="1803305"/>
            <a:ext cx="2953512" cy="31811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Hiring an international remote worker without an entity, EOR, or proper visa creates payroll tax, permanent-establishment, and work-authorization exposure.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hape 23">
            <a:extLst>
              <a:ext uri="{FF2B5EF4-FFF2-40B4-BE49-F238E27FC236}">
                <a16:creationId xmlns:a16="http://schemas.microsoft.com/office/drawing/2014/main" id="{A7ACF826-3011-556A-BFF8-A2A75FA83DB7}"/>
              </a:ext>
            </a:extLst>
          </p:cNvPr>
          <p:cNvSpPr/>
          <p:nvPr/>
        </p:nvSpPr>
        <p:spPr>
          <a:xfrm>
            <a:off x="9276551" y="1615039"/>
            <a:ext cx="502920" cy="50292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" name="Image 5" descr="/home/claude/mobility_deck/icons/barChart_white.png">
            <a:extLst>
              <a:ext uri="{FF2B5EF4-FFF2-40B4-BE49-F238E27FC236}">
                <a16:creationId xmlns:a16="http://schemas.microsoft.com/office/drawing/2014/main" id="{F3E903D7-3E84-F498-BD01-9A29C9467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244" y="1803306"/>
            <a:ext cx="283464" cy="283464"/>
          </a:xfrm>
          <a:prstGeom prst="rect">
            <a:avLst/>
          </a:prstGeom>
          <a:noFill/>
        </p:spPr>
      </p:pic>
      <p:sp>
        <p:nvSpPr>
          <p:cNvPr id="32" name="Text 24">
            <a:extLst>
              <a:ext uri="{FF2B5EF4-FFF2-40B4-BE49-F238E27FC236}">
                <a16:creationId xmlns:a16="http://schemas.microsoft.com/office/drawing/2014/main" id="{F234CE11-5795-1C5D-2D40-7872B34E82B8}"/>
              </a:ext>
            </a:extLst>
          </p:cNvPr>
          <p:cNvSpPr/>
          <p:nvPr/>
        </p:nvSpPr>
        <p:spPr>
          <a:xfrm>
            <a:off x="3974910" y="1565112"/>
            <a:ext cx="29535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Cambria" pitchFamily="34" charset="-122"/>
                <a:cs typeface="Cambria" pitchFamily="34" charset="-120"/>
              </a:rPr>
              <a:t>No wage-level strategy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Text 25">
            <a:extLst>
              <a:ext uri="{FF2B5EF4-FFF2-40B4-BE49-F238E27FC236}">
                <a16:creationId xmlns:a16="http://schemas.microsoft.com/office/drawing/2014/main" id="{CA22F6E0-C1B2-93CB-7284-90F3EDE99303}"/>
              </a:ext>
            </a:extLst>
          </p:cNvPr>
          <p:cNvSpPr/>
          <p:nvPr/>
        </p:nvSpPr>
        <p:spPr>
          <a:xfrm>
            <a:off x="3999101" y="2022312"/>
            <a:ext cx="2953513" cy="30593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Under the new weighted lottery, registering entry-level roles at Wage Level I cuts selection odds to roughly a quarter of Level IV — few startups plan strategically on this issue.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Text 26">
            <a:extLst>
              <a:ext uri="{FF2B5EF4-FFF2-40B4-BE49-F238E27FC236}">
                <a16:creationId xmlns:a16="http://schemas.microsoft.com/office/drawing/2014/main" id="{EE22C6F7-E4A4-7CF0-79A9-9D268E6A2905}"/>
              </a:ext>
            </a:extLst>
          </p:cNvPr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35" name="Text 27">
            <a:extLst>
              <a:ext uri="{FF2B5EF4-FFF2-40B4-BE49-F238E27FC236}">
                <a16:creationId xmlns:a16="http://schemas.microsoft.com/office/drawing/2014/main" id="{C9D05355-4C2F-9B1E-C799-4E0B81E1819A}"/>
              </a:ext>
            </a:extLst>
          </p:cNvPr>
          <p:cNvSpPr/>
          <p:nvPr/>
        </p:nvSpPr>
        <p:spPr>
          <a:xfrm>
            <a:off x="11277295" y="6473952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894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900" dirty="0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BCD08BF3-1340-9E9F-CCFE-AB72D4CE91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>
                <a:latin typeface="+mj-lt"/>
                <a:ea typeface="Cambria" pitchFamily="34" charset="-122"/>
                <a:cs typeface="Cambria" pitchFamily="34" charset="-120"/>
              </a:rPr>
              <a:t>COMMON PITFALLS FOR EARLY-STAGE COMPANIES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5195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841246"/>
            <a:ext cx="11076232" cy="7589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Three operational pillars to build before case volume outpaces your ability to manage it manually.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48640" y="1737358"/>
            <a:ext cx="3410712" cy="4279395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3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22960" y="2011679"/>
            <a:ext cx="566928" cy="566928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age 0" descr="/home/claude/mobility_deck/icons/dollar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" y="1892807"/>
            <a:ext cx="566928" cy="56692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22960" y="2424732"/>
            <a:ext cx="286207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3"/>
                </a:solidFill>
                <a:latin typeface="+mn-lt"/>
                <a:ea typeface="Cambria" pitchFamily="34" charset="-122"/>
                <a:cs typeface="Cambria" pitchFamily="34" charset="-120"/>
              </a:rPr>
              <a:t>Budgeting</a:t>
            </a:r>
            <a:endParaRPr lang="en-US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822960" y="3000131"/>
            <a:ext cx="2862072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45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Forecast case volume and cost across visa categories as the program grows.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22960" y="3777371"/>
            <a:ext cx="2862072" cy="0"/>
          </a:xfrm>
          <a:prstGeom prst="line">
            <a:avLst/>
          </a:prstGeom>
          <a:noFill/>
          <a:ln w="12700">
            <a:solidFill>
              <a:srgbClr val="DCE1E9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22960" y="3838889"/>
            <a:ext cx="3044952" cy="1992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Recommendation: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Model cost-per-hire including the $100,000 H-1B fee, premium processing, and counsel spend; build a rolling reserve rather than approving fees deal-by-deal.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142232" y="1737359"/>
            <a:ext cx="3410712" cy="4279394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5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416552" y="2011679"/>
            <a:ext cx="566928" cy="566928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Image 1" descr="/home/claude/mobility_deck/icons/userChec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24" y="1892807"/>
            <a:ext cx="566928" cy="566928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416552" y="2505755"/>
            <a:ext cx="286207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5"/>
                </a:solidFill>
                <a:latin typeface="+mn-lt"/>
                <a:ea typeface="Cambria" pitchFamily="34" charset="-122"/>
                <a:cs typeface="Cambria" pitchFamily="34" charset="-120"/>
              </a:rPr>
              <a:t>Vendor &amp; Counsel Selection</a:t>
            </a:r>
            <a:endParaRPr lang="en-US" sz="18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416552" y="3000131"/>
            <a:ext cx="2862072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45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Choose outside counsel and vendors suited to your scale and case mix.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4416552" y="3777371"/>
            <a:ext cx="2862072" cy="0"/>
          </a:xfrm>
          <a:prstGeom prst="line">
            <a:avLst/>
          </a:prstGeom>
          <a:noFill/>
          <a:ln w="12700">
            <a:solidFill>
              <a:srgbClr val="DCE1E9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4416552" y="3813347"/>
            <a:ext cx="2862072" cy="20178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Recommendation: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At under ~50 cases/year, a boutique immigration firm on flat-fee pricing usually beats a big-law hourly retainer; revisit the choice at each funding round.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7735824" y="1737359"/>
            <a:ext cx="3410712" cy="4279394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8010144" y="2011679"/>
            <a:ext cx="566928" cy="566928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Image 2" descr="/home/claude/mobility_deck/icons/clipboard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016" y="2011679"/>
            <a:ext cx="448056" cy="448056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8010144" y="2442798"/>
            <a:ext cx="286207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mbria" pitchFamily="34" charset="-122"/>
                <a:cs typeface="Cambria" pitchFamily="34" charset="-120"/>
              </a:rPr>
              <a:t>Internal Workflow Design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Text 18"/>
          <p:cNvSpPr/>
          <p:nvPr/>
        </p:nvSpPr>
        <p:spPr>
          <a:xfrm>
            <a:off x="8010144" y="3000131"/>
            <a:ext cx="2862072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45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Document intake, approval, and tracking processes so they don't rely on one person.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Shape 19"/>
          <p:cNvSpPr/>
          <p:nvPr/>
        </p:nvSpPr>
        <p:spPr>
          <a:xfrm>
            <a:off x="8010144" y="3777371"/>
            <a:ext cx="2862072" cy="0"/>
          </a:xfrm>
          <a:prstGeom prst="line">
            <a:avLst/>
          </a:prstGeom>
          <a:noFill/>
          <a:ln w="12700">
            <a:solidFill>
              <a:srgbClr val="DCE1E9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 20"/>
          <p:cNvSpPr/>
          <p:nvPr/>
        </p:nvSpPr>
        <p:spPr>
          <a:xfrm>
            <a:off x="8010144" y="3823091"/>
            <a:ext cx="2862072" cy="20368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Recommendation: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Put a simple intake form, an approval matrix (who signs off on spend above $X), and a shared case tracker in place before headcount 25 — not after.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 21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27" name="Text 22"/>
          <p:cNvSpPr/>
          <p:nvPr/>
        </p:nvSpPr>
        <p:spPr>
          <a:xfrm>
            <a:off x="11277295" y="6473952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894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900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224F6687-308F-0381-8FB3-10B629E1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Cambria" pitchFamily="34" charset="-122"/>
                <a:cs typeface="Cambria" pitchFamily="34" charset="-120"/>
              </a:rPr>
              <a:t>SCALING YOUR MOBILITY PROGRAM OPERATIONS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960120"/>
            <a:ext cx="1078992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With a single H-1B filing now capable of exceeding $110,000 in government fees alone, ad hoc approval is no longer viable — mobility spend needs the same discipline as any other capital allocation.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78027" y="2148840"/>
            <a:ext cx="5175504" cy="187452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22960" y="2423160"/>
            <a:ext cx="548640" cy="54864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age 0" descr="/home/claude/mobility_deck/icons/dollar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" y="2542032"/>
            <a:ext cx="310896" cy="310896"/>
          </a:xfrm>
          <a:prstGeom prst="rect">
            <a:avLst/>
          </a:prstGeom>
          <a:noFill/>
        </p:spPr>
      </p:pic>
      <p:sp>
        <p:nvSpPr>
          <p:cNvPr id="8" name="Text 5"/>
          <p:cNvSpPr/>
          <p:nvPr/>
        </p:nvSpPr>
        <p:spPr>
          <a:xfrm>
            <a:off x="1554480" y="2377440"/>
            <a:ext cx="38953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+mn-lt"/>
                <a:ea typeface="Cambria" pitchFamily="34" charset="-122"/>
                <a:cs typeface="Cambria" pitchFamily="34" charset="-120"/>
              </a:rPr>
              <a:t>Establish a reserve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08760" y="2743200"/>
            <a:ext cx="3895344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Set aside a per-hire immigration reserve (government fees + counsel + buffer) inside the annual people budget, reforecast each hiring cycle.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907024" y="2148840"/>
            <a:ext cx="5175504" cy="187452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5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181344" y="2423160"/>
            <a:ext cx="548640" cy="54864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Image 1" descr="/home/claude/mobility_deck/icons/clipboard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216" y="2542032"/>
            <a:ext cx="310896" cy="310896"/>
          </a:xfrm>
          <a:prstGeom prst="rect">
            <a:avLst/>
          </a:prstGeom>
          <a:noFill/>
        </p:spPr>
      </p:pic>
      <p:sp>
        <p:nvSpPr>
          <p:cNvPr id="13" name="Text 9"/>
          <p:cNvSpPr/>
          <p:nvPr/>
        </p:nvSpPr>
        <p:spPr>
          <a:xfrm>
            <a:off x="6912864" y="2377440"/>
            <a:ext cx="38953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5"/>
                </a:solidFill>
                <a:latin typeface="+mn-lt"/>
                <a:ea typeface="Cambria" pitchFamily="34" charset="-122"/>
                <a:cs typeface="Cambria" pitchFamily="34" charset="-120"/>
              </a:rPr>
              <a:t>Tiered approval matrix</a:t>
            </a:r>
            <a:endParaRPr lang="en-US" sz="18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912864" y="2770632"/>
            <a:ext cx="3895344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Define who signs off at each spend threshold — e.g. manager for standard filings, finance + CEO above the $50K mark.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548640" y="4206240"/>
            <a:ext cx="5175504" cy="187452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3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822960" y="4480560"/>
            <a:ext cx="548640" cy="54864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Image 2" descr="/home/claude/mobility_deck/icons/repeat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32" y="4599432"/>
            <a:ext cx="310896" cy="310896"/>
          </a:xfrm>
          <a:prstGeom prst="rect">
            <a:avLst/>
          </a:prstGeom>
          <a:noFill/>
        </p:spPr>
      </p:pic>
      <p:sp>
        <p:nvSpPr>
          <p:cNvPr id="18" name="Text 13"/>
          <p:cNvSpPr/>
          <p:nvPr/>
        </p:nvSpPr>
        <p:spPr>
          <a:xfrm>
            <a:off x="1554480" y="4434840"/>
            <a:ext cx="38953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3"/>
                </a:solidFill>
                <a:latin typeface="+mn-lt"/>
                <a:ea typeface="Cambria" pitchFamily="34" charset="-122"/>
                <a:cs typeface="Cambria" pitchFamily="34" charset="-120"/>
              </a:rPr>
              <a:t>Quarterly policy review</a:t>
            </a:r>
            <a:endParaRPr lang="en-US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1554480" y="4828032"/>
            <a:ext cx="3895344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Given the pace of 2025–2026 rule changes, review sponsorship policy and cost assumptions every quarter, not annually.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Shape 15"/>
          <p:cNvSpPr/>
          <p:nvPr/>
        </p:nvSpPr>
        <p:spPr>
          <a:xfrm>
            <a:off x="5907024" y="4206240"/>
            <a:ext cx="5175504" cy="187452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1" name="Shape 16"/>
          <p:cNvSpPr/>
          <p:nvPr/>
        </p:nvSpPr>
        <p:spPr>
          <a:xfrm>
            <a:off x="6181344" y="4480560"/>
            <a:ext cx="548640" cy="54864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" name="Image 3" descr="/home/claude/mobility_deck/icons/barChart_white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00216" y="4599432"/>
            <a:ext cx="310896" cy="310896"/>
          </a:xfrm>
          <a:prstGeom prst="rect">
            <a:avLst/>
          </a:prstGeom>
          <a:noFill/>
        </p:spPr>
      </p:pic>
      <p:sp>
        <p:nvSpPr>
          <p:cNvPr id="23" name="Text 17"/>
          <p:cNvSpPr/>
          <p:nvPr/>
        </p:nvSpPr>
        <p:spPr>
          <a:xfrm>
            <a:off x="6912864" y="4434840"/>
            <a:ext cx="38953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+mn-lt"/>
                <a:ea typeface="Cambria" pitchFamily="34" charset="-122"/>
                <a:cs typeface="Cambria" pitchFamily="34" charset="-120"/>
              </a:rPr>
              <a:t>Report risk to the board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 18"/>
          <p:cNvSpPr/>
          <p:nvPr/>
        </p:nvSpPr>
        <p:spPr>
          <a:xfrm>
            <a:off x="6912864" y="4828032"/>
            <a:ext cx="3895344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Track headcount on temporary status, upcoming renewal dates, and cap-lottery exposure as a standing people-risk metric.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 19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26" name="Text 20"/>
          <p:cNvSpPr/>
          <p:nvPr/>
        </p:nvSpPr>
        <p:spPr>
          <a:xfrm>
            <a:off x="11277295" y="6473952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894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900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DD4F500E-7F26-C49C-1E8D-1FD0A5D68E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>
                <a:latin typeface="+mn-lt"/>
                <a:ea typeface="Cambria" pitchFamily="34" charset="-122"/>
                <a:cs typeface="Cambria" pitchFamily="34" charset="-120"/>
              </a:rPr>
              <a:t>BUDGET &amp; GOVERNANCE FRAMEWORK</a:t>
            </a:r>
            <a:endParaRPr lang="en-US" dirty="0">
              <a:latin typeface="+mn-lt"/>
            </a:endParaRPr>
          </a:p>
        </p:txBody>
      </p:sp>
      <p:pic>
        <p:nvPicPr>
          <p:cNvPr id="28" name="Image 1" descr="/home/claude/mobility_deck/icons/clipboard_white.png">
            <a:extLst>
              <a:ext uri="{FF2B5EF4-FFF2-40B4-BE49-F238E27FC236}">
                <a16:creationId xmlns:a16="http://schemas.microsoft.com/office/drawing/2014/main" id="{DE81A0C7-25F3-8304-2BD2-96D717BF3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76" y="4480560"/>
            <a:ext cx="310896" cy="310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767583" y="968587"/>
            <a:ext cx="10543032" cy="131418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prstDash val="solid"/>
          </a:ln>
        </p:spPr>
        <p:txBody>
          <a:bodyPr/>
          <a:lstStyle/>
          <a:p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87623" y="960120"/>
            <a:ext cx="9966960" cy="1322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19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Cambria" pitchFamily="34" charset="-122"/>
                <a:cs typeface="Cambria" pitchFamily="34" charset="-120"/>
              </a:rPr>
              <a:t>The core idea: a well-run mobility program supports recruiting and retention in competitive, globally-sourced hiring markets — especially now that sponsorship has become scarcer and more expensive industry-wide.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7583" y="2557095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What Leadership Increasingly Expects From HR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67583" y="3014295"/>
            <a:ext cx="3410712" cy="256032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023615" y="3270327"/>
            <a:ext cx="502920" cy="50292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latin typeface="+mn-lt"/>
            </a:endParaRPr>
          </a:p>
        </p:txBody>
      </p:sp>
      <p:pic>
        <p:nvPicPr>
          <p:cNvPr id="9" name="Image 0" descr="/home/claude/mobility_deck/icons/target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37" y="3199122"/>
            <a:ext cx="649224" cy="64922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023615" y="3852389"/>
            <a:ext cx="289864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+mn-lt"/>
                <a:ea typeface="Cambria" pitchFamily="34" charset="-122"/>
                <a:cs typeface="Cambria" pitchFamily="34" charset="-120"/>
              </a:rPr>
              <a:t>Clear visibility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23615" y="4312743"/>
            <a:ext cx="2898648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Into workforce immigration risk — who's on temporary status, when it expires, and what's next.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361175" y="3014295"/>
            <a:ext cx="3410712" cy="256032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3"/>
            </a:solidFill>
            <a:prstDash val="solid"/>
          </a:ln>
        </p:spPr>
        <p:txBody>
          <a:bodyPr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617207" y="3270327"/>
            <a:ext cx="502920" cy="50292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latin typeface="+mn-lt"/>
            </a:endParaRPr>
          </a:p>
        </p:txBody>
      </p:sp>
      <p:pic>
        <p:nvPicPr>
          <p:cNvPr id="14" name="Image 1" descr="/home/claude/mobility_deck/icons/zap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207" y="3199122"/>
            <a:ext cx="576072" cy="57607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617207" y="3844452"/>
            <a:ext cx="289864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3"/>
                </a:solidFill>
                <a:latin typeface="+mn-lt"/>
                <a:ea typeface="Cambria" pitchFamily="34" charset="-122"/>
                <a:cs typeface="Cambria" pitchFamily="34" charset="-120"/>
              </a:rPr>
              <a:t>Fast, informed response</a:t>
            </a:r>
            <a:endParaRPr lang="en-US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617207" y="4312743"/>
            <a:ext cx="2898648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To policy changes like the 2025–2026 fee and lottery overhaul, without scrambling case-by-case.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7954767" y="3014295"/>
            <a:ext cx="3410712" cy="256032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4"/>
            </a:solidFill>
            <a:prstDash val="solid"/>
          </a:ln>
        </p:spPr>
        <p:txBody>
          <a:bodyPr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8210799" y="3270327"/>
            <a:ext cx="502920" cy="502920"/>
          </a:xfrm>
          <a:prstGeom prst="line">
            <a:avLst/>
          </a:prstGeom>
          <a:solidFill>
            <a:srgbClr val="132A4C"/>
          </a:solidFill>
          <a:ln/>
        </p:spPr>
        <p:txBody>
          <a:bodyPr/>
          <a:lstStyle/>
          <a:p>
            <a:endParaRPr lang="en-US" sz="1800" dirty="0">
              <a:latin typeface="+mn-lt"/>
            </a:endParaRPr>
          </a:p>
        </p:txBody>
      </p:sp>
      <p:pic>
        <p:nvPicPr>
          <p:cNvPr id="19" name="Image 2" descr="/home/claude/mobility_deck/icons/users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083" y="3199646"/>
            <a:ext cx="576072" cy="57607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210799" y="3867158"/>
            <a:ext cx="289864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5"/>
                </a:solidFill>
                <a:latin typeface="+mn-lt"/>
                <a:ea typeface="Cambria" pitchFamily="34" charset="-122"/>
                <a:cs typeface="Cambria" pitchFamily="34" charset="-120"/>
              </a:rPr>
              <a:t>Cross-functional coordination</a:t>
            </a:r>
            <a:endParaRPr lang="en-US" sz="18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8210799" y="4312743"/>
            <a:ext cx="2898648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itchFamily="34" charset="-122"/>
                <a:cs typeface="Calibri" pitchFamily="34" charset="-120"/>
              </a:rPr>
              <a:t>Tight alignment with legal, recruiting, and finance so immigration isn't a surprise line item.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23" name="Text 18"/>
          <p:cNvSpPr/>
          <p:nvPr/>
        </p:nvSpPr>
        <p:spPr>
          <a:xfrm>
            <a:off x="11277295" y="6473952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894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8C094DBA-B0F1-9144-4BD5-4B65144DED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>
                <a:latin typeface="+mj-lt"/>
                <a:ea typeface="Cambria" pitchFamily="34" charset="-122"/>
                <a:cs typeface="Cambria" pitchFamily="34" charset="-120"/>
              </a:rPr>
              <a:t>IMMIGRATION AS A TALENT &amp; RETENTION DIFFERENTIATOR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8DE1E-9E61-EC86-7A45-B6FFCAA83F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34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7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94" cy="525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</a:pPr>
            <a:r>
              <a:rPr lang="en-US" dirty="0"/>
              <a:t>     QUESTIONS?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812" name="Google Shape;812;p3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742326"/>
            <a:ext cx="927652" cy="927652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37"/>
          <p:cNvSpPr txBox="1"/>
          <p:nvPr/>
        </p:nvSpPr>
        <p:spPr>
          <a:xfrm>
            <a:off x="838200" y="1956683"/>
            <a:ext cx="6237754" cy="448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MATTHEW HELLRUNG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Co-Founder and Managing Partner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mhellrung@meltzerhellrung.com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lang="en-US" u="sng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Clr>
                <a:srgbClr val="DA7841"/>
              </a:buClr>
              <a:buSzPts val="3200"/>
              <a:defRPr/>
            </a:pPr>
            <a:r>
              <a:rPr lang="en-US" b="1" dirty="0">
                <a:solidFill>
                  <a:srgbClr val="DA7841"/>
                </a:solidFill>
              </a:rPr>
              <a:t>MATTHEW MELTZER</a:t>
            </a:r>
            <a:endParaRPr lang="en-US" dirty="0"/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400"/>
              <a:defRPr/>
            </a:pPr>
            <a:r>
              <a:rPr lang="en-US" b="1" dirty="0">
                <a:solidFill>
                  <a:srgbClr val="FFFFFF"/>
                </a:solidFill>
              </a:rPr>
              <a:t>Co-Founder and Managing Partner </a:t>
            </a:r>
            <a:endParaRPr lang="en-US" dirty="0"/>
          </a:p>
          <a:p>
            <a:pPr lvl="0">
              <a:lnSpc>
                <a:spcPct val="125000"/>
              </a:lnSpc>
              <a:spcBef>
                <a:spcPts val="1000"/>
              </a:spcBef>
              <a:buClr>
                <a:srgbClr val="FFFFFF"/>
              </a:buClr>
              <a:buSzPts val="2400"/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u="sng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mmeltzer@meltzerhellrung.com</a:t>
            </a:r>
            <a:endParaRPr lang="en-US" u="sng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DA784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MICHAEL TURANSICK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Senior Counsel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mturansick@meltzerhellrung,com</a:t>
            </a:r>
            <a:endParaRPr kumimoji="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4" name="Google Shape;814;p37" descr="Logo, icon&#10;&#10;Description automatically generated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3961" y="5981802"/>
            <a:ext cx="344557" cy="3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5954" y="5981803"/>
            <a:ext cx="344557" cy="3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07946" y="5981804"/>
            <a:ext cx="344557" cy="3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20060" y="5983435"/>
            <a:ext cx="364435" cy="36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32174" y="5983436"/>
            <a:ext cx="364435" cy="36443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7"/>
          <p:cNvSpPr txBox="1"/>
          <p:nvPr/>
        </p:nvSpPr>
        <p:spPr>
          <a:xfrm>
            <a:off x="5568450" y="5593498"/>
            <a:ext cx="13198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Follow us on: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3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5B63"/>
                </a:buClr>
                <a:buSzPts val="800"/>
                <a:buFont typeface="Arial"/>
                <a:buNone/>
                <a:tabLst/>
                <a:defRPr/>
              </a:pPr>
              <a:t>45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F3B1B9-BA19-C163-B73D-CD15F087C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30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E3EBD-BC51-EDF2-D183-B88F0B39CD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1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11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9E25BC-D921-EA1D-205F-80E61469FD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2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hat with solid fill">
            <a:extLst>
              <a:ext uri="{FF2B5EF4-FFF2-40B4-BE49-F238E27FC236}">
                <a16:creationId xmlns:a16="http://schemas.microsoft.com/office/drawing/2014/main" id="{4F7D4985-DD89-80F8-4255-F63BF161FD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6852920" cy="6852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78DB6-32AE-29F0-A0F6-D232BD25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887837"/>
            <a:ext cx="7182300" cy="5254500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321640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CB60B55A-5613-503A-8C15-CD8A81604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7296a242a3_0_372">
            <a:extLst>
              <a:ext uri="{FF2B5EF4-FFF2-40B4-BE49-F238E27FC236}">
                <a16:creationId xmlns:a16="http://schemas.microsoft.com/office/drawing/2014/main" id="{1A1E8720-7D33-C038-1DF6-FFA93291D984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11966575" y="6245225"/>
            <a:ext cx="22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5B63"/>
                </a:buClr>
                <a:buSzPts val="800"/>
                <a:buFont typeface="Arial"/>
                <a:buNone/>
                <a:tabLst/>
                <a:defRPr/>
              </a:pPr>
              <a:t>9</a:t>
            </a:fld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AD3781D7-D107-E4CD-8EFB-7BDBC02703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681" y="510496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7296a242a3_0_372">
            <a:extLst>
              <a:ext uri="{FF2B5EF4-FFF2-40B4-BE49-F238E27FC236}">
                <a16:creationId xmlns:a16="http://schemas.microsoft.com/office/drawing/2014/main" id="{59B3AD95-E937-572D-44D6-F6124F1899D9}"/>
              </a:ext>
            </a:extLst>
          </p:cNvPr>
          <p:cNvSpPr txBox="1"/>
          <p:nvPr/>
        </p:nvSpPr>
        <p:spPr>
          <a:xfrm>
            <a:off x="906090" y="1525756"/>
            <a:ext cx="6169267" cy="40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ea typeface="+mn-ea"/>
                <a:cs typeface="Arial"/>
                <a:sym typeface="Arial"/>
              </a:rPr>
              <a:t>MATTHEW HELLRUNG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ea typeface="+mn-ea"/>
                <a:cs typeface="Arial"/>
                <a:sym typeface="Arial"/>
              </a:rPr>
              <a:t>Co-Founder and Managing Partner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ea typeface="+mn-ea"/>
                <a:cs typeface="Arial"/>
                <a:sym typeface="Arial"/>
              </a:rPr>
              <a:t>Specializes in scaling immigration programs for high-growth clients via immigration policy creation and stakeholder training. Matthew has represented clients from a variety of industries, including information technology, engineering, education, manufacturing, and entertainment industries.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8E6D1DF-B788-F5B7-F57D-CD07E537D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07" y="681873"/>
            <a:ext cx="3630006" cy="3630006"/>
          </a:xfrm>
          <a:prstGeom prst="ellipse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4" name="Google Shape;403;g27296a242a3_0_372">
            <a:extLst>
              <a:ext uri="{FF2B5EF4-FFF2-40B4-BE49-F238E27FC236}">
                <a16:creationId xmlns:a16="http://schemas.microsoft.com/office/drawing/2014/main" id="{3AD66BAD-5420-DFDA-D48B-B742906F66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4588" y="510497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8275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EC414B1A-A217-4AE9-85B0-21820BC21A0A}"/>
    </a:ext>
  </a:extLst>
</a:theme>
</file>

<file path=ppt/theme/theme10.xml><?xml version="1.0" encoding="utf-8"?>
<a:theme xmlns:a="http://schemas.openxmlformats.org/drawingml/2006/main" name="7_Content Slide with Watermark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tional Travel Guidance for Foreign Nationals 5-28-25 (1)" id="{A876D7C3-B16A-4A4C-A5BE-3248AA536A7A}" vid="{C065C664-827F-4C5F-BBD7-8EBB1E0DD696}"/>
    </a:ext>
  </a:extLst>
</a:theme>
</file>

<file path=ppt/theme/theme11.xml><?xml version="1.0" encoding="utf-8"?>
<a:theme xmlns:a="http://schemas.openxmlformats.org/drawingml/2006/main" name="Plain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Dark Grey Divider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tional Travel Guidance for Foreign Nationals 5-28-25 (1)" id="{A876D7C3-B16A-4A4C-A5BE-3248AA536A7A}" vid="{8A2506A1-2AB5-4E76-8415-3F0EA83F12B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itle Slide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8EE18FA8-9E13-45FC-93EA-EFA2CC610C5B}"/>
    </a:ext>
  </a:extLst>
</a:theme>
</file>

<file path=ppt/theme/theme3.xml><?xml version="1.0" encoding="utf-8"?>
<a:theme xmlns:a="http://schemas.openxmlformats.org/drawingml/2006/main" name="1_Dark Grey Divider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C86645BD-7983-461B-B5DD-01DDE094550D}"/>
    </a:ext>
  </a:extLst>
</a:theme>
</file>

<file path=ppt/theme/theme4.xml><?xml version="1.0" encoding="utf-8"?>
<a:theme xmlns:a="http://schemas.openxmlformats.org/drawingml/2006/main" name="1_Orange Divider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CC81763A-DE47-47D0-8916-C73BAA7D941A}"/>
    </a:ext>
  </a:extLst>
</a:theme>
</file>

<file path=ppt/theme/theme5.xml><?xml version="1.0" encoding="utf-8"?>
<a:theme xmlns:a="http://schemas.openxmlformats.org/drawingml/2006/main" name="2_Orange Divider">
  <a:themeElements>
    <a:clrScheme name="Custom 1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79986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CD61F3BE-4F48-4FCF-9283-D5C14669FE4A}"/>
    </a:ext>
  </a:extLst>
</a:theme>
</file>

<file path=ppt/theme/theme6.xml><?xml version="1.0" encoding="utf-8"?>
<a:theme xmlns:a="http://schemas.openxmlformats.org/drawingml/2006/main" name="3_Orange Divider">
  <a:themeElements>
    <a:clrScheme name="Custom 2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C59A2C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44184F38-95B5-4EE2-936E-74906EB1742A}"/>
    </a:ext>
  </a:extLst>
</a:theme>
</file>

<file path=ppt/theme/theme7.xml><?xml version="1.0" encoding="utf-8"?>
<a:theme xmlns:a="http://schemas.openxmlformats.org/drawingml/2006/main" name="4_Orange Divider">
  <a:themeElements>
    <a:clrScheme name="Custom 3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48786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DB64F12A-4143-4855-82A0-6C1B141CEC26}"/>
    </a:ext>
  </a:extLst>
</a:theme>
</file>

<file path=ppt/theme/theme8.xml><?xml version="1.0" encoding="utf-8"?>
<a:theme xmlns:a="http://schemas.openxmlformats.org/drawingml/2006/main" name="6_Orange Divider">
  <a:themeElements>
    <a:clrScheme name="MH Blue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546587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B9328AA5-1224-4B56-BA3A-2A36542F7B78}"/>
    </a:ext>
  </a:extLst>
</a:theme>
</file>

<file path=ppt/theme/theme9.xml><?xml version="1.0" encoding="utf-8"?>
<a:theme xmlns:a="http://schemas.openxmlformats.org/drawingml/2006/main" name="6_Content Slide with Watermark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737B6486-4324-4B28-B813-457F6DA4D1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7793</TotalTime>
  <Words>2980</Words>
  <Application>Microsoft Office PowerPoint</Application>
  <PresentationFormat>Widescreen</PresentationFormat>
  <Paragraphs>283</Paragraphs>
  <Slides>45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Arial</vt:lpstr>
      <vt:lpstr>Proxima Nova</vt:lpstr>
      <vt:lpstr>Calibri</vt:lpstr>
      <vt:lpstr>Wingdings</vt:lpstr>
      <vt:lpstr>Georgia</vt:lpstr>
      <vt:lpstr>Title Slide</vt:lpstr>
      <vt:lpstr>1_Title Slide</vt:lpstr>
      <vt:lpstr>1_Dark Grey Divider</vt:lpstr>
      <vt:lpstr>1_Orange Divider</vt:lpstr>
      <vt:lpstr>2_Orange Divider</vt:lpstr>
      <vt:lpstr>3_Orange Divider</vt:lpstr>
      <vt:lpstr>4_Orange Divider</vt:lpstr>
      <vt:lpstr>6_Orange Divider</vt:lpstr>
      <vt:lpstr>6_Content Slide with Watermark</vt:lpstr>
      <vt:lpstr>7_Content Slide with Watermark</vt:lpstr>
      <vt:lpstr>Plain Layout</vt:lpstr>
      <vt:lpstr>2_Dark Grey Divider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PRESENTERS</vt:lpstr>
      <vt:lpstr>PRESENTERS</vt:lpstr>
      <vt:lpstr>PRESENTERS</vt:lpstr>
      <vt:lpstr>PowerPoint Presentation</vt:lpstr>
      <vt:lpstr>VOYAGER®</vt:lpstr>
      <vt:lpstr>AGENDA</vt:lpstr>
      <vt:lpstr>AGENDA</vt:lpstr>
      <vt:lpstr>H-1B CAP UPDATE</vt:lpstr>
      <vt:lpstr>H-1B CAP UPDATE</vt:lpstr>
      <vt:lpstr>H-1B CAP UPDATE</vt:lpstr>
      <vt:lpstr>F-1 AND J-1 DURATION OF STATUS CHANGE </vt:lpstr>
      <vt:lpstr>ENDING “DURATION OF STATUS” — KEY PROVISIONS OF THE DHS FINAL RULE FOR F &amp; J NONIMMIGRANTS</vt:lpstr>
      <vt:lpstr>ENDING “DURATION OF STATUS” — KEY PROVISIONS OF THE DHS FINAL RULE FOR F &amp; J NONIMMIGRANTS</vt:lpstr>
      <vt:lpstr>END OF D/S: COMPLIANCE IMPLICATIONS </vt:lpstr>
      <vt:lpstr>END OF D/S: COMPLIANCE IMPLICATIONS </vt:lpstr>
      <vt:lpstr>$100K H-1B FEE LITIGATION </vt:lpstr>
      <vt:lpstr>THE $100,000 H-1B FEE — LITIGATION IN FLUX</vt:lpstr>
      <vt:lpstr>TPS SUPREME COURT RULING  AND EMPLOYMENT AUTHORIZATION</vt:lpstr>
      <vt:lpstr>SUPREME COURT RULING ON TPS: WHAT IT MEANS</vt:lpstr>
      <vt:lpstr>SUPREME COURT RULING ON TPS: WHAT IT MEANS</vt:lpstr>
      <vt:lpstr>TRAVEL &amp; ADJUDICATION BANS  </vt:lpstr>
      <vt:lpstr>39-COUNTRY TRAVEL BAN: PROCESSING HOLD STRUCK DOWN</vt:lpstr>
      <vt:lpstr>39-COUNTRY TRAVEL BAN: PROCESSING HOLD STRUCK DOWN</vt:lpstr>
      <vt:lpstr>DOL PREVAILING WAGE OVERHAUL </vt:lpstr>
      <vt:lpstr>DOL PREVAILING WAGE OVERHAUL OF H-1B/H-1B1,  E-3 &amp; PERM PREVAILING WAGE METHODOLOGY</vt:lpstr>
      <vt:lpstr>THE TRUMP AGENDA 2026-27 </vt:lpstr>
      <vt:lpstr>THE TRUMP IMMIGRATION AGENDA 2026-27</vt:lpstr>
      <vt:lpstr>PowerPoint Presentation</vt:lpstr>
      <vt:lpstr>POSITIONING MOBILITY AS A STRATEGIC HR FUNCTION</vt:lpstr>
      <vt:lpstr>VISA STRATEGY ACROSS THE EMPLOYEE LIFECYCLE</vt:lpstr>
      <vt:lpstr>THE THREE PATHWAYS EVERY EARLY-STAGE COMPANY SHOULD KNOW</vt:lpstr>
      <vt:lpstr>COMMON PITFALLS FOR EARLY-STAGE COMPANIES</vt:lpstr>
      <vt:lpstr>COMMON PITFALLS FOR EARLY-STAGE COMPANIES</vt:lpstr>
      <vt:lpstr>SCALING YOUR MOBILITY PROGRAM OPERATIONS</vt:lpstr>
      <vt:lpstr>BUDGET &amp; GOVERNANCE FRAMEWORK</vt:lpstr>
      <vt:lpstr>IMMIGRATION AS A TALENT &amp; RETENTION DIFFERENTIATOR</vt:lpstr>
      <vt:lpstr>PowerPoint Presentation</vt:lpstr>
      <vt:lpstr>    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Lynda Van Duerm</dc:creator>
  <cp:lastModifiedBy>Rob Glen</cp:lastModifiedBy>
  <cp:revision>23</cp:revision>
  <dcterms:created xsi:type="dcterms:W3CDTF">2022-04-11T20:07:09Z</dcterms:created>
  <dcterms:modified xsi:type="dcterms:W3CDTF">2026-07-22T11:40:50Z</dcterms:modified>
</cp:coreProperties>
</file>