
<file path=[Content_Types].xml><?xml version="1.0" encoding="utf-8"?>
<Types xmlns="http://schemas.openxmlformats.org/package/2006/content-types">
  <Default Extension="jpg" ContentType="image/jpeg"/>
  <Default Extension="mp4" ContentType="video/mp4"/>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5" r:id="rId2"/>
    <p:sldMasterId id="2147483661" r:id="rId3"/>
    <p:sldMasterId id="2147483663" r:id="rId4"/>
    <p:sldMasterId id="2147483668" r:id="rId5"/>
    <p:sldMasterId id="2147483670" r:id="rId6"/>
    <p:sldMasterId id="2147483676" r:id="rId7"/>
    <p:sldMasterId id="2147483689" r:id="rId8"/>
    <p:sldMasterId id="2147483702" r:id="rId9"/>
  </p:sldMasterIdLst>
  <p:notesMasterIdLst>
    <p:notesMasterId r:id="rId42"/>
  </p:notesMasterIdLst>
  <p:sldIdLst>
    <p:sldId id="386" r:id="rId10"/>
    <p:sldId id="342" r:id="rId11"/>
    <p:sldId id="277" r:id="rId12"/>
    <p:sldId id="278" r:id="rId13"/>
    <p:sldId id="279" r:id="rId14"/>
    <p:sldId id="385" r:id="rId15"/>
    <p:sldId id="285" r:id="rId16"/>
    <p:sldId id="303" r:id="rId17"/>
    <p:sldId id="383" r:id="rId18"/>
    <p:sldId id="343" r:id="rId19"/>
    <p:sldId id="344" r:id="rId20"/>
    <p:sldId id="341" r:id="rId21"/>
    <p:sldId id="267" r:id="rId22"/>
    <p:sldId id="381" r:id="rId23"/>
    <p:sldId id="256" r:id="rId24"/>
    <p:sldId id="258" r:id="rId25"/>
    <p:sldId id="259" r:id="rId26"/>
    <p:sldId id="263" r:id="rId27"/>
    <p:sldId id="260" r:id="rId28"/>
    <p:sldId id="261" r:id="rId29"/>
    <p:sldId id="262" r:id="rId30"/>
    <p:sldId id="280" r:id="rId31"/>
    <p:sldId id="281" r:id="rId32"/>
    <p:sldId id="272" r:id="rId33"/>
    <p:sldId id="273" r:id="rId34"/>
    <p:sldId id="274" r:id="rId35"/>
    <p:sldId id="275" r:id="rId36"/>
    <p:sldId id="276" r:id="rId37"/>
    <p:sldId id="257" r:id="rId38"/>
    <p:sldId id="265" r:id="rId39"/>
    <p:sldId id="382" r:id="rId40"/>
    <p:sldId id="375" r:id="rId41"/>
  </p:sldIdLst>
  <p:sldSz cx="12192000" cy="6858000"/>
  <p:notesSz cx="6858000" cy="12192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7750" autoAdjust="0"/>
  </p:normalViewPr>
  <p:slideViewPr>
    <p:cSldViewPr snapToGrid="0" snapToObjects="1">
      <p:cViewPr>
        <p:scale>
          <a:sx n="50" d="100"/>
          <a:sy n="50" d="100"/>
        </p:scale>
        <p:origin x="1260" y="3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Current random selection</c:v>
                </c:pt>
              </c:strCache>
            </c:strRef>
          </c:tx>
          <c:spPr>
            <a:solidFill>
              <a:schemeClr val="accent6"/>
            </a:solidFill>
            <a:ln>
              <a:noFill/>
            </a:ln>
            <a:effectLst/>
          </c:spPr>
          <c:invertIfNegative val="0"/>
          <c:cat>
            <c:strRef>
              <c:f>Sheet1!$A$2:$A$5</c:f>
              <c:strCache>
                <c:ptCount val="4"/>
                <c:pt idx="0">
                  <c:v>Level I</c:v>
                </c:pt>
                <c:pt idx="1">
                  <c:v>Level II</c:v>
                </c:pt>
                <c:pt idx="2">
                  <c:v>Level III</c:v>
                </c:pt>
                <c:pt idx="3">
                  <c:v>Level IV</c:v>
                </c:pt>
              </c:strCache>
            </c:strRef>
          </c:cat>
          <c:val>
            <c:numRef>
              <c:f>Sheet1!$B$2:$B$5</c:f>
              <c:numCache>
                <c:formatCode>General</c:formatCode>
                <c:ptCount val="4"/>
                <c:pt idx="0">
                  <c:v>29.59</c:v>
                </c:pt>
                <c:pt idx="1">
                  <c:v>29.59</c:v>
                </c:pt>
                <c:pt idx="2">
                  <c:v>29.59</c:v>
                </c:pt>
                <c:pt idx="3">
                  <c:v>29.59</c:v>
                </c:pt>
              </c:numCache>
            </c:numRef>
          </c:val>
          <c:extLst>
            <c:ext xmlns:c16="http://schemas.microsoft.com/office/drawing/2014/chart" uri="{C3380CC4-5D6E-409C-BE32-E72D297353CC}">
              <c16:uniqueId val="{00000000-E509-4262-B5A5-DEE54EC78B67}"/>
            </c:ext>
          </c:extLst>
        </c:ser>
        <c:ser>
          <c:idx val="1"/>
          <c:order val="1"/>
          <c:tx>
            <c:strRef>
              <c:f>Sheet1!$C$1</c:f>
              <c:strCache>
                <c:ptCount val="1"/>
                <c:pt idx="0">
                  <c:v>New weighted selection (projected)</c:v>
                </c:pt>
              </c:strCache>
            </c:strRef>
          </c:tx>
          <c:spPr>
            <a:solidFill>
              <a:schemeClr val="accent5"/>
            </a:solidFill>
            <a:ln>
              <a:noFill/>
            </a:ln>
            <a:effectLst/>
          </c:spPr>
          <c:invertIfNegative val="0"/>
          <c:cat>
            <c:strRef>
              <c:f>Sheet1!$A$2:$A$5</c:f>
              <c:strCache>
                <c:ptCount val="4"/>
                <c:pt idx="0">
                  <c:v>Level I</c:v>
                </c:pt>
                <c:pt idx="1">
                  <c:v>Level II</c:v>
                </c:pt>
                <c:pt idx="2">
                  <c:v>Level III</c:v>
                </c:pt>
                <c:pt idx="3">
                  <c:v>Level IV</c:v>
                </c:pt>
              </c:strCache>
            </c:strRef>
          </c:cat>
          <c:val>
            <c:numRef>
              <c:f>Sheet1!$C$2:$C$5</c:f>
              <c:numCache>
                <c:formatCode>General</c:formatCode>
                <c:ptCount val="4"/>
                <c:pt idx="0">
                  <c:v>15.29</c:v>
                </c:pt>
                <c:pt idx="1">
                  <c:v>30.58</c:v>
                </c:pt>
                <c:pt idx="2">
                  <c:v>45.87</c:v>
                </c:pt>
                <c:pt idx="3">
                  <c:v>61.16</c:v>
                </c:pt>
              </c:numCache>
            </c:numRef>
          </c:val>
          <c:extLst>
            <c:ext xmlns:c16="http://schemas.microsoft.com/office/drawing/2014/chart" uri="{C3380CC4-5D6E-409C-BE32-E72D297353CC}">
              <c16:uniqueId val="{00000001-E509-4262-B5A5-DEE54EC78B67}"/>
            </c:ext>
          </c:extLst>
        </c:ser>
        <c:dLbls>
          <c:showLegendKey val="0"/>
          <c:showVal val="0"/>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noFill/>
          <a:ln w="12700" cap="flat" cmpd="sng" algn="ctr">
            <a:solidFill>
              <a:srgbClr val="888888"/>
            </a:solidFill>
            <a:prstDash val="solid"/>
            <a:round/>
          </a:ln>
          <a:effectLst/>
        </c:spPr>
        <c:txPr>
          <a:bodyPr rot="-60000000" spcFirstLastPara="1" vertOverflow="ellipsis" vert="horz" wrap="square" anchor="ctr" anchorCtr="1"/>
          <a:lstStyle/>
          <a:p>
            <a:pPr>
              <a:defRPr sz="1200" b="0" i="0" u="none" strike="noStrike" kern="1200" baseline="0">
                <a:solidFill>
                  <a:srgbClr val="1F2937"/>
                </a:solidFill>
                <a:latin typeface="Arial"/>
                <a:ea typeface="+mn-ea"/>
                <a:cs typeface="+mn-cs"/>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12700" cap="flat" cmpd="sng" algn="ctr">
              <a:solidFill>
                <a:srgbClr val="888888"/>
              </a:solidFill>
              <a:prstDash val="solid"/>
              <a:round/>
            </a:ln>
            <a:effectLst/>
          </c:spPr>
        </c:majorGridlines>
        <c:numFmt formatCode="General" sourceLinked="0"/>
        <c:majorTickMark val="out"/>
        <c:minorTickMark val="none"/>
        <c:tickLblPos val="nextTo"/>
        <c:spPr>
          <a:noFill/>
          <a:ln w="12700" cap="flat" cmpd="sng" algn="ctr">
            <a:solidFill>
              <a:srgbClr val="888888"/>
            </a:solidFill>
            <a:prstDash val="solid"/>
            <a:round/>
          </a:ln>
          <a:effectLst/>
        </c:spPr>
        <c:txPr>
          <a:bodyPr rot="-60000000" spcFirstLastPara="1" vertOverflow="ellipsis" vert="horz" wrap="square" anchor="ctr" anchorCtr="1"/>
          <a:lstStyle/>
          <a:p>
            <a:pPr>
              <a:defRPr sz="1200" b="0" i="0" u="none" strike="noStrike" kern="1200" baseline="0">
                <a:solidFill>
                  <a:srgbClr val="1F2937"/>
                </a:solidFill>
                <a:latin typeface="Arial"/>
                <a:ea typeface="+mn-ea"/>
                <a:cs typeface="+mn-cs"/>
              </a:defRPr>
            </a:pPr>
            <a:endParaRPr lang="en-US"/>
          </a:p>
        </c:txPr>
        <c:crossAx val="209473455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span"/>
    <c:showDLblsOverMax val="1"/>
  </c:chart>
  <c:spPr>
    <a:noFill/>
    <a:ln w="9525" cap="flat" cmpd="sng" algn="ctr">
      <a:noFill/>
      <a:prstDash val="soli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
  <cs:axisTitle>
    <cs:lnRef idx="0"/>
    <cs:fillRef idx="0"/>
    <cs:effectRef idx="0"/>
    <cs:fontRef idx="minor">
      <a:schemeClr val="tx1"/>
    </cs:fontRef>
    <cs:defRPr sz="1000" b="1" kern="1200"/>
  </cs:axisTitle>
  <cs:categoryAxis>
    <cs:lnRef idx="1">
      <a:schemeClr val="tx1"/>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0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573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f95e617128_0_2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71" name="Google Shape;371;g2f95e617128_0_2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latin typeface="Proxima Nova" panose="020B0604020202020204"/>
              </a:rPr>
              <a:t>15</a:t>
            </a:fld>
            <a:endParaRPr lang="en-US">
              <a:latin typeface="Proxima Nova" panose="020B0604020202020204"/>
            </a:endParaRPr>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latin typeface="Proxima Nova" panose="020B0604020202020204"/>
              </a:rPr>
              <a:t>16</a:t>
            </a:fld>
            <a:endParaRPr lang="en-US">
              <a:latin typeface="Proxima Nova" panose="020B0604020202020204"/>
            </a:endParaRPr>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buSzPct val="100000"/>
              <a:buNone/>
            </a:pPr>
            <a:r>
              <a:rPr lang="en-US" b="1" dirty="0"/>
              <a:t>Unfair – Pay to Play</a:t>
            </a:r>
          </a:p>
          <a:p>
            <a:pPr marL="628650" lvl="1" indent="-171450">
              <a:lnSpc>
                <a:spcPct val="115000"/>
              </a:lnSpc>
              <a:buSzPct val="100000"/>
              <a:buFont typeface="Arial" panose="020B0604020202020204" pitchFamily="34" charset="0"/>
              <a:buChar char="•"/>
            </a:pPr>
            <a:r>
              <a:rPr lang="en-US" sz="1200" b="1" dirty="0">
                <a:solidFill>
                  <a:srgbClr val="1F2937"/>
                </a:solidFill>
                <a:latin typeface="Proxima Nova" panose="020B0604020202020204"/>
                <a:ea typeface="Calibri" pitchFamily="34" charset="-122"/>
                <a:cs typeface="Calibri" pitchFamily="34" charset="-120"/>
              </a:rPr>
              <a:t>DHS rejects the framing that the current lottery is “fair.”</a:t>
            </a:r>
            <a:endParaRPr lang="en-US" sz="1200" b="1" dirty="0"/>
          </a:p>
          <a:p>
            <a:pPr marL="660400" lvl="1" indent="-203200">
              <a:lnSpc>
                <a:spcPct val="115000"/>
              </a:lnSpc>
              <a:buSzPct val="100000"/>
              <a:buChar char="•"/>
            </a:pPr>
            <a:r>
              <a:rPr lang="en-US" sz="1200" b="1" dirty="0">
                <a:solidFill>
                  <a:srgbClr val="1F2937"/>
                </a:solidFill>
                <a:latin typeface="Proxima Nova" panose="020B0604020202020204"/>
                <a:ea typeface="Calibri" pitchFamily="34" charset="-122"/>
                <a:cs typeface="Calibri" pitchFamily="34" charset="-120"/>
              </a:rPr>
              <a:t>DHS asserts random selection contributes to systematic exploitation and crowding out.</a:t>
            </a:r>
            <a:endParaRPr lang="en-US" sz="1200" b="1" dirty="0"/>
          </a:p>
          <a:p>
            <a:pPr marL="660400" lvl="1" indent="-203200">
              <a:lnSpc>
                <a:spcPct val="115000"/>
              </a:lnSpc>
              <a:buSzPct val="100000"/>
              <a:buChar char="•"/>
            </a:pPr>
            <a:r>
              <a:rPr lang="en-US" sz="1200" b="1" dirty="0">
                <a:solidFill>
                  <a:srgbClr val="1F2937"/>
                </a:solidFill>
                <a:latin typeface="Proxima Nova" panose="020B0604020202020204"/>
                <a:ea typeface="Calibri" pitchFamily="34" charset="-122"/>
                <a:cs typeface="Calibri" pitchFamily="34" charset="-120"/>
              </a:rPr>
              <a:t>DHS argues weighting incentivizes higher wages and can improve worker bargaining power.</a:t>
            </a:r>
          </a:p>
          <a:p>
            <a:pPr marL="0" lvl="0" indent="0">
              <a:lnSpc>
                <a:spcPct val="115000"/>
              </a:lnSpc>
              <a:buSzPct val="100000"/>
              <a:buNone/>
            </a:pPr>
            <a:endParaRPr lang="en-US" sz="1200" b="1" dirty="0">
              <a:solidFill>
                <a:srgbClr val="1F2937"/>
              </a:solidFill>
              <a:latin typeface="Proxima Nova" panose="020B0604020202020204"/>
              <a:ea typeface="Calibri" pitchFamily="34" charset="-122"/>
              <a:cs typeface="Calibri" pitchFamily="34" charset="-120"/>
            </a:endParaRPr>
          </a:p>
          <a:p>
            <a:pPr marL="0" lvl="0" indent="0">
              <a:lnSpc>
                <a:spcPct val="115000"/>
              </a:lnSpc>
              <a:buSzPct val="100000"/>
              <a:buNone/>
            </a:pPr>
            <a:r>
              <a:rPr lang="en-US" sz="1200" b="1" dirty="0">
                <a:solidFill>
                  <a:srgbClr val="1F2937"/>
                </a:solidFill>
                <a:latin typeface="Proxima Nova" panose="020B0604020202020204"/>
                <a:ea typeface="Calibri" pitchFamily="34" charset="-122"/>
                <a:cs typeface="Calibri" pitchFamily="34" charset="-120"/>
              </a:rPr>
              <a:t>Wage DN equal Skill - Arbitrary</a:t>
            </a:r>
          </a:p>
          <a:p>
            <a:pPr marL="203200" indent="-203200">
              <a:lnSpc>
                <a:spcPct val="115000"/>
              </a:lnSpc>
              <a:buSzPct val="100000"/>
              <a:buChar char="•"/>
            </a:pPr>
            <a:r>
              <a:rPr lang="en-US" sz="1600" b="1" dirty="0">
                <a:solidFill>
                  <a:srgbClr val="1F2937"/>
                </a:solidFill>
                <a:latin typeface="Proxima Nova" panose="020B0604020202020204"/>
                <a:ea typeface="Calibri" pitchFamily="34" charset="-122"/>
                <a:cs typeface="Calibri" pitchFamily="34" charset="-120"/>
              </a:rPr>
              <a:t>DHS maintains wage levels are a reasonable proxy for skill/value for program purposes.</a:t>
            </a:r>
            <a:endParaRPr lang="en-US" sz="1600" b="1" dirty="0"/>
          </a:p>
          <a:p>
            <a:pPr marL="203200" indent="-203200">
              <a:lnSpc>
                <a:spcPct val="115000"/>
              </a:lnSpc>
              <a:buSzPct val="100000"/>
              <a:buChar char="•"/>
            </a:pPr>
            <a:r>
              <a:rPr lang="en-US" sz="1600" b="1" dirty="0">
                <a:solidFill>
                  <a:srgbClr val="1F2937"/>
                </a:solidFill>
                <a:latin typeface="Proxima Nova" panose="020B0604020202020204"/>
                <a:ea typeface="Calibri" pitchFamily="34" charset="-122"/>
                <a:cs typeface="Calibri" pitchFamily="34" charset="-120"/>
              </a:rPr>
              <a:t>DHS disputes that Level I is excluded; it remains eligible but with lower odds.</a:t>
            </a:r>
            <a:endParaRPr lang="en-US" sz="1600" b="1" dirty="0"/>
          </a:p>
          <a:p>
            <a:pPr marL="203200" indent="-203200">
              <a:lnSpc>
                <a:spcPct val="115000"/>
              </a:lnSpc>
              <a:buSzPct val="100000"/>
              <a:buChar char="•"/>
            </a:pPr>
            <a:r>
              <a:rPr lang="en-US" sz="1600" b="1" dirty="0">
                <a:solidFill>
                  <a:srgbClr val="1F2937"/>
                </a:solidFill>
                <a:latin typeface="Proxima Nova" panose="020B0604020202020204"/>
                <a:ea typeface="Calibri" pitchFamily="34" charset="-122"/>
                <a:cs typeface="Calibri" pitchFamily="34" charset="-120"/>
              </a:rPr>
              <a:t>DHS alleges legislative purpose and national‑interest rationale for prioritizing higher wage levels.</a:t>
            </a:r>
            <a:endParaRPr lang="en-US" sz="1600" b="1" dirty="0"/>
          </a:p>
          <a:p>
            <a:pPr marL="660400" lvl="1" indent="-203200">
              <a:lnSpc>
                <a:spcPct val="115000"/>
              </a:lnSpc>
              <a:buSzPct val="100000"/>
              <a:buChar char="•"/>
            </a:pPr>
            <a:endParaRPr lang="en-US" sz="1200" b="1" dirty="0"/>
          </a:p>
          <a:p>
            <a:pPr marL="0" marR="0" lvl="0" indent="0" algn="l" defTabSz="914400" rtl="0" eaLnBrk="1" fontAlgn="auto" latinLnBrk="0" hangingPunct="1">
              <a:lnSpc>
                <a:spcPct val="115000"/>
              </a:lnSpc>
              <a:spcBef>
                <a:spcPts val="0"/>
              </a:spcBef>
              <a:spcAft>
                <a:spcPts val="0"/>
              </a:spcAft>
              <a:buClrTx/>
              <a:buSzPct val="100000"/>
              <a:buFontTx/>
              <a:buNone/>
              <a:tabLst/>
              <a:defRPr/>
            </a:pPr>
            <a:r>
              <a:rPr lang="en-US" sz="1200" b="1" dirty="0">
                <a:solidFill>
                  <a:srgbClr val="1F2937"/>
                </a:solidFill>
                <a:latin typeface="Proxima Nova" panose="020B0604020202020204"/>
                <a:ea typeface="Calibri" pitchFamily="34" charset="-122"/>
                <a:cs typeface="Calibri" pitchFamily="34" charset="-120"/>
              </a:rPr>
              <a:t>Harms Small Firms/NFP/Entry level professionals </a:t>
            </a:r>
            <a:endParaRPr lang="en-US" sz="1200" b="1" dirty="0"/>
          </a:p>
          <a:p>
            <a:pPr marL="203200" indent="-203200">
              <a:lnSpc>
                <a:spcPct val="115000"/>
              </a:lnSpc>
              <a:buSzPct val="100000"/>
              <a:buChar char="•"/>
            </a:pPr>
            <a:r>
              <a:rPr lang="en-US" sz="1200" b="1" dirty="0">
                <a:solidFill>
                  <a:srgbClr val="1F2937"/>
                </a:solidFill>
                <a:latin typeface="Proxima Nova" panose="020B0604020202020204"/>
                <a:ea typeface="Calibri" pitchFamily="34" charset="-122"/>
                <a:cs typeface="Calibri" pitchFamily="34" charset="-120"/>
              </a:rPr>
              <a:t>DHS acknowledges potential distributional effects but concludes benefits outweigh costs.</a:t>
            </a:r>
            <a:endParaRPr lang="en-US" sz="1200" b="1" dirty="0"/>
          </a:p>
          <a:p>
            <a:pPr marL="203200" indent="-203200">
              <a:lnSpc>
                <a:spcPct val="115000"/>
              </a:lnSpc>
              <a:buSzPct val="100000"/>
              <a:buChar char="•"/>
            </a:pPr>
            <a:r>
              <a:rPr lang="en-US" sz="1200" b="1" dirty="0">
                <a:solidFill>
                  <a:srgbClr val="1F2937"/>
                </a:solidFill>
                <a:latin typeface="Proxima Nova" panose="020B0604020202020204"/>
                <a:ea typeface="Calibri" pitchFamily="34" charset="-122"/>
                <a:cs typeface="Calibri" pitchFamily="34" charset="-120"/>
              </a:rPr>
              <a:t>DHS emphasizes all wage levels remain in the pool and selection remains randomized.</a:t>
            </a:r>
            <a:endParaRPr lang="en-US" sz="1200" b="1" dirty="0"/>
          </a:p>
          <a:p>
            <a:pPr marL="203200" indent="-203200">
              <a:lnSpc>
                <a:spcPct val="115000"/>
              </a:lnSpc>
              <a:buSzPct val="100000"/>
              <a:buChar char="•"/>
            </a:pPr>
            <a:r>
              <a:rPr lang="en-US" sz="1200" b="1" dirty="0">
                <a:solidFill>
                  <a:srgbClr val="1F2937"/>
                </a:solidFill>
                <a:latin typeface="Proxima Nova" panose="020B0604020202020204"/>
                <a:ea typeface="Calibri" pitchFamily="34" charset="-122"/>
                <a:cs typeface="Calibri" pitchFamily="34" charset="-120"/>
              </a:rPr>
              <a:t>DHS projects higher wage levels receive greater share of selections under weighted system.</a:t>
            </a:r>
            <a:endParaRPr lang="en-US" sz="1200" b="1"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latin typeface="Proxima Nova" panose="020B0604020202020204"/>
              </a:rPr>
              <a:t>17</a:t>
            </a:fld>
            <a:endParaRPr lang="en-US">
              <a:latin typeface="Proxima Nova" panose="020B0604020202020204"/>
            </a:endParaRPr>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latin typeface="Proxima Nova" panose="020B0604020202020204"/>
              </a:rPr>
              <a:t>18</a:t>
            </a:fld>
            <a:endParaRPr lang="en-US">
              <a:latin typeface="Proxima Nova" panose="020B0604020202020204"/>
            </a:endParaRPr>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F2937"/>
                </a:solidFill>
                <a:latin typeface="Proxima Nova" panose="020B0604020202020204"/>
                <a:ea typeface="Calibri" pitchFamily="34" charset="-122"/>
                <a:cs typeface="Calibri" pitchFamily="34" charset="-120"/>
              </a:rPr>
              <a:t>DHS uses historical petition/LCA wage distributions as a proxy for registration wage distributions; projections may represent an upper bound if proffered wages exceed LCA wage levels. DHS also uses simulation for weighted receipts because selection is without replacement.</a:t>
            </a:r>
            <a:endParaRPr lang="en-US" sz="1200" dirty="0"/>
          </a:p>
          <a:p>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latin typeface="Proxima Nova" panose="020B0604020202020204"/>
              </a:rPr>
              <a:t>19</a:t>
            </a:fld>
            <a:endParaRPr lang="en-US">
              <a:latin typeface="Proxima Nova" panose="020B0604020202020204"/>
            </a:endParaRPr>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latin typeface="Proxima Nova" panose="020B0604020202020204"/>
              </a:rPr>
              <a:t>20</a:t>
            </a:fld>
            <a:endParaRPr lang="en-US">
              <a:latin typeface="Proxima Nova" panose="020B0604020202020204"/>
            </a:endParaRPr>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F2937"/>
                </a:solidFill>
                <a:latin typeface="Proxima Nova" panose="020B0604020202020204"/>
                <a:ea typeface="Calibri" pitchFamily="34" charset="-122"/>
                <a:cs typeface="Calibri" pitchFamily="34" charset="-120"/>
              </a:rPr>
              <a:t>The rule uses OEWS prevailing wage levels (I–IV) tied to SOC and geographic area of intended employment. Weighting is based on the highest level the offered wage equals or exceeds.</a:t>
            </a:r>
            <a:endParaRPr lang="en-US" sz="1200" dirty="0"/>
          </a:p>
          <a:p>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latin typeface="Proxima Nova" panose="020B0604020202020204"/>
              </a:rPr>
              <a:t>21</a:t>
            </a:fld>
            <a:endParaRPr lang="en-US">
              <a:latin typeface="Proxima Nova" panose="020B0604020202020204"/>
            </a:endParaRPr>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CEF71-8CEC-C179-309B-6C641DE50E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D35609-245B-E601-29C2-8580B65B4D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68B15F-CF43-1BC9-EAD0-0B573A355BB4}"/>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A6B12E29-B747-AB4C-BFC4-93717067E011}"/>
              </a:ext>
            </a:extLst>
          </p:cNvPr>
          <p:cNvSpPr>
            <a:spLocks noGrp="1"/>
          </p:cNvSpPr>
          <p:nvPr>
            <p:ph type="sldNum" sz="quarter" idx="10"/>
          </p:nvPr>
        </p:nvSpPr>
        <p:spPr/>
        <p:txBody>
          <a:bodyPr/>
          <a:lstStyle/>
          <a:p>
            <a:fld id="{F7021451-1387-4CA6-816F-3879F97B5CBC}" type="slidenum">
              <a:rPr lang="en-US">
                <a:latin typeface="Proxima Nova" panose="020B0604020202020204"/>
              </a:rPr>
              <a:t>22</a:t>
            </a:fld>
            <a:endParaRPr lang="en-US">
              <a:latin typeface="Proxima Nova" panose="020B0604020202020204"/>
            </a:endParaRPr>
          </a:p>
        </p:txBody>
      </p:sp>
    </p:spTree>
    <p:extLst>
      <p:ext uri="{BB962C8B-B14F-4D97-AF65-F5344CB8AC3E}">
        <p14:creationId xmlns:p14="http://schemas.microsoft.com/office/powerpoint/2010/main" val="785009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81B02-C7CC-B630-B4DB-6FC08100FB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A3691-28D5-E323-40C0-9EB719C49A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96A75B-EAE5-494D-26C8-F42B430B882B}"/>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AF12B127-150A-42FF-11B3-0186684E16FD}"/>
              </a:ext>
            </a:extLst>
          </p:cNvPr>
          <p:cNvSpPr>
            <a:spLocks noGrp="1"/>
          </p:cNvSpPr>
          <p:nvPr>
            <p:ph type="sldNum" sz="quarter" idx="10"/>
          </p:nvPr>
        </p:nvSpPr>
        <p:spPr/>
        <p:txBody>
          <a:bodyPr/>
          <a:lstStyle/>
          <a:p>
            <a:fld id="{F7021451-1387-4CA6-816F-3879F97B5CBC}" type="slidenum">
              <a:rPr lang="en-US">
                <a:latin typeface="Proxima Nova" panose="020B0604020202020204"/>
              </a:rPr>
              <a:t>23</a:t>
            </a:fld>
            <a:endParaRPr lang="en-US">
              <a:latin typeface="Proxima Nova" panose="020B0604020202020204"/>
            </a:endParaRPr>
          </a:p>
        </p:txBody>
      </p:sp>
    </p:spTree>
    <p:extLst>
      <p:ext uri="{BB962C8B-B14F-4D97-AF65-F5344CB8AC3E}">
        <p14:creationId xmlns:p14="http://schemas.microsoft.com/office/powerpoint/2010/main" val="3827821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latin typeface="Proxima Nova" panose="020B0604020202020204"/>
              </a:rPr>
              <a:t>24</a:t>
            </a:fld>
            <a:endParaRPr lang="en-US">
              <a:latin typeface="Proxima Nova" panose="020B0604020202020204"/>
            </a:endParaRPr>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f95e617128_0_2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78" name="Google Shape;378;g2f95e617128_0_2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latin typeface="Proxima Nova" panose="020B0604020202020204"/>
              </a:rPr>
              <a:t>25</a:t>
            </a:fld>
            <a:endParaRPr lang="en-US">
              <a:latin typeface="Proxima Nova" panose="020B0604020202020204"/>
            </a:endParaRPr>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latin typeface="Proxima Nova" panose="020B0604020202020204"/>
              </a:rPr>
              <a:t>26</a:t>
            </a:fld>
            <a:endParaRPr lang="en-US">
              <a:latin typeface="Proxima Nova" panose="020B0604020202020204"/>
            </a:endParaRPr>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latin typeface="Proxima Nova" panose="020B0604020202020204"/>
              </a:rPr>
              <a:t>27</a:t>
            </a:fld>
            <a:endParaRPr lang="en-US">
              <a:latin typeface="Proxima Nova" panose="020B0604020202020204"/>
            </a:endParaRPr>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latin typeface="Proxima Nova" panose="020B0604020202020204"/>
              </a:rPr>
              <a:t>28</a:t>
            </a:fld>
            <a:endParaRPr lang="en-US">
              <a:latin typeface="Proxima Nova" panose="020B0604020202020204"/>
            </a:endParaRPr>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b="1" dirty="0">
                <a:solidFill>
                  <a:srgbClr val="0B1F3A"/>
                </a:solidFill>
                <a:latin typeface="Proxima Nova" panose="020B0604020202020204"/>
                <a:ea typeface="Calibri" pitchFamily="34" charset="-122"/>
                <a:cs typeface="Calibri" pitchFamily="34" charset="-120"/>
              </a:rPr>
              <a:t>Holding 1 — Proclamation is within INA delegations</a:t>
            </a:r>
          </a:p>
          <a:p>
            <a:pPr marL="189865" indent="-189865">
              <a:spcAft>
                <a:spcPts val="600"/>
              </a:spcAft>
              <a:buSzPct val="100000"/>
              <a:buChar char="•"/>
            </a:pPr>
            <a:r>
              <a:rPr lang="en-US" sz="1200" dirty="0">
                <a:solidFill>
                  <a:srgbClr val="1C2430"/>
                </a:solidFill>
                <a:latin typeface="Proxima Nova" panose="020B0604020202020204"/>
                <a:ea typeface="Calibri" pitchFamily="34" charset="-122"/>
                <a:cs typeface="Calibri" pitchFamily="34" charset="-120"/>
              </a:rPr>
              <a:t>Court finds the Proclamation satisfies § 1182(f) prerequisites (finding detriment; temporary duration; entry-based scope for aliens outside the U.S.).</a:t>
            </a:r>
            <a:endParaRPr lang="en-US" sz="1200" dirty="0"/>
          </a:p>
          <a:p>
            <a:pPr marL="189865" indent="-189865">
              <a:spcAft>
                <a:spcPts val="600"/>
              </a:spcAft>
              <a:buSzPct val="100000"/>
              <a:buChar char="•"/>
            </a:pPr>
            <a:r>
              <a:rPr lang="en-US" sz="1200" dirty="0">
                <a:solidFill>
                  <a:srgbClr val="1C2430"/>
                </a:solidFill>
                <a:latin typeface="Proxima Nova" panose="020B0604020202020204"/>
                <a:ea typeface="Calibri" pitchFamily="34" charset="-122"/>
                <a:cs typeface="Calibri" pitchFamily="34" charset="-120"/>
              </a:rPr>
              <a:t>Court treats § 1185(a)(1) as overlapping with § 1182(f), and reads them harmoniously.</a:t>
            </a:r>
          </a:p>
          <a:p>
            <a:pPr marL="189865" indent="-189865">
              <a:spcAft>
                <a:spcPts val="600"/>
              </a:spcAft>
              <a:buSzPct val="100000"/>
              <a:buChar char="•"/>
            </a:pPr>
            <a:endParaRPr lang="en-US" sz="1200" dirty="0">
              <a:solidFill>
                <a:srgbClr val="1C2430"/>
              </a:solidFill>
              <a:latin typeface="Proxima Nova" panose="020B0604020202020204"/>
              <a:ea typeface="Calibri" pitchFamily="34" charset="-122"/>
              <a:cs typeface="Calibri" pitchFamily="34" charset="-120"/>
            </a:endParaRPr>
          </a:p>
          <a:p>
            <a:pPr marL="0" marR="0" lvl="0" indent="0" algn="l" defTabSz="914400" rtl="0" eaLnBrk="1" fontAlgn="auto" latinLnBrk="0" hangingPunct="1">
              <a:lnSpc>
                <a:spcPct val="100000"/>
              </a:lnSpc>
              <a:spcBef>
                <a:spcPts val="0"/>
              </a:spcBef>
              <a:spcAft>
                <a:spcPts val="600"/>
              </a:spcAft>
              <a:buClrTx/>
              <a:buSzPct val="100000"/>
              <a:buFontTx/>
              <a:buNone/>
              <a:tabLst/>
              <a:defRPr/>
            </a:pPr>
            <a:r>
              <a:rPr lang="en-US" sz="1200" b="1" dirty="0">
                <a:solidFill>
                  <a:srgbClr val="0B1F3A"/>
                </a:solidFill>
                <a:latin typeface="Proxima Nova" panose="020B0604020202020204"/>
                <a:ea typeface="Calibri" pitchFamily="34" charset="-122"/>
                <a:cs typeface="Calibri" pitchFamily="34" charset="-120"/>
              </a:rPr>
              <a:t>Holding 2 — APA claim fails even assuming reviewability</a:t>
            </a:r>
          </a:p>
          <a:p>
            <a:pPr marL="189865" indent="-189865">
              <a:spcAft>
                <a:spcPts val="600"/>
              </a:spcAft>
              <a:buSzPct val="100000"/>
              <a:buChar char="•"/>
            </a:pPr>
            <a:r>
              <a:rPr lang="en-US" sz="1200" dirty="0">
                <a:solidFill>
                  <a:srgbClr val="1C2430"/>
                </a:solidFill>
                <a:latin typeface="Proxima Nova" panose="020B0604020202020204"/>
                <a:ea typeface="Calibri" pitchFamily="34" charset="-122"/>
                <a:cs typeface="Calibri" pitchFamily="34" charset="-120"/>
              </a:rPr>
              <a:t>Agencies’ “mere implementation” of a lawful proclamation is not arbitrary/capricious or contrary to law.</a:t>
            </a:r>
            <a:endParaRPr lang="en-US" sz="1200" dirty="0"/>
          </a:p>
          <a:p>
            <a:pPr marL="189865" indent="-189865">
              <a:spcAft>
                <a:spcPts val="600"/>
              </a:spcAft>
              <a:buSzPct val="100000"/>
              <a:buChar char="•"/>
            </a:pPr>
            <a:r>
              <a:rPr lang="en-US" sz="1200" dirty="0">
                <a:solidFill>
                  <a:srgbClr val="1C2430"/>
                </a:solidFill>
                <a:latin typeface="Proxima Nova" panose="020B0604020202020204"/>
                <a:ea typeface="Calibri" pitchFamily="34" charset="-122"/>
                <a:cs typeface="Calibri" pitchFamily="34" charset="-120"/>
              </a:rPr>
              <a:t>Because agencies lack discretion to deviate, any alleged notice-and-comment defect is harmless error.</a:t>
            </a:r>
            <a:endParaRPr lang="en-US" sz="1200" dirty="0"/>
          </a:p>
          <a:p>
            <a:pPr marL="189865" indent="-189865">
              <a:spcAft>
                <a:spcPts val="600"/>
              </a:spcAft>
              <a:buSzPct val="100000"/>
              <a:buChar char="•"/>
            </a:pPr>
            <a:r>
              <a:rPr lang="en-US" sz="1200" dirty="0">
                <a:solidFill>
                  <a:srgbClr val="1C2430"/>
                </a:solidFill>
                <a:latin typeface="Proxima Nova" panose="020B0604020202020204"/>
                <a:ea typeface="Calibri" pitchFamily="34" charset="-122"/>
                <a:cs typeface="Calibri" pitchFamily="34" charset="-120"/>
              </a:rPr>
              <a:t>Result: plaintiffs’ summary judgment denied; government’s cross-motion granted.</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204470" indent="-204470">
              <a:spcAft>
                <a:spcPts val="600"/>
              </a:spcAft>
              <a:buSzPct val="100000"/>
              <a:buChar char="•"/>
            </a:pPr>
            <a:r>
              <a:rPr lang="en-US" sz="1100" dirty="0">
                <a:solidFill>
                  <a:srgbClr val="1C2430"/>
                </a:solidFill>
                <a:latin typeface="Proxima Nova" panose="020B0604020202020204"/>
                <a:ea typeface="Calibri" pitchFamily="34" charset="-122"/>
                <a:cs typeface="Calibri" pitchFamily="34" charset="-120"/>
              </a:rPr>
              <a:t>§ 1182(f) allows the President to suspend entry or impose “any restrictions” on entry when he finds entry would be detrimental to U.S. interests; the opinion emphasizes this is highly deferential.</a:t>
            </a:r>
            <a:endParaRPr lang="en-US" sz="1100" dirty="0"/>
          </a:p>
          <a:p>
            <a:pPr marL="204470" indent="-204470">
              <a:spcAft>
                <a:spcPts val="600"/>
              </a:spcAft>
              <a:buSzPct val="100000"/>
              <a:buChar char="•"/>
            </a:pPr>
            <a:r>
              <a:rPr lang="en-US" sz="1100" dirty="0">
                <a:solidFill>
                  <a:srgbClr val="1C2430"/>
                </a:solidFill>
                <a:latin typeface="Proxima Nova" panose="020B0604020202020204"/>
                <a:ea typeface="Calibri" pitchFamily="34" charset="-122"/>
                <a:cs typeface="Calibri" pitchFamily="34" charset="-120"/>
              </a:rPr>
              <a:t>Court reads § 1185(a)(1) and § 1182(f) “in harmony,” treating satisfaction of § 1182(f) criteria as sufficient for § 1185(a)(1) as well.</a:t>
            </a:r>
            <a:endParaRPr lang="en-US" sz="1100" dirty="0"/>
          </a:p>
          <a:p>
            <a:pPr marL="189865" indent="-189865">
              <a:spcAft>
                <a:spcPts val="600"/>
              </a:spcAft>
              <a:buSzPct val="100000"/>
              <a:buChar char="•"/>
            </a:pPr>
            <a:r>
              <a:rPr lang="en-US" sz="1100" dirty="0">
                <a:solidFill>
                  <a:srgbClr val="1C2430"/>
                </a:solidFill>
                <a:latin typeface="Proxima Nova" panose="020B0604020202020204"/>
                <a:ea typeface="Calibri" pitchFamily="34" charset="-122"/>
                <a:cs typeface="Calibri" pitchFamily="34" charset="-120"/>
              </a:rPr>
              <a:t>Court notes limiting principles: proclamations must be temporary; must apply to aliens outside the U.S. upon entry; and cannot “expressly override” particular INA provisions. Court acknowledges § 1182(f) has not previously been used for a monetary restriction, but says “any restrictions” can include a payment obligation.</a:t>
            </a:r>
            <a:endParaRPr lang="en-US" sz="1100" dirty="0"/>
          </a:p>
          <a:p>
            <a:pPr marL="189865" indent="-189865">
              <a:spcAft>
                <a:spcPts val="600"/>
              </a:spcAft>
              <a:buSzPct val="100000"/>
              <a:buChar char="•"/>
            </a:pPr>
            <a:r>
              <a:rPr lang="en-US" sz="1100" dirty="0">
                <a:solidFill>
                  <a:srgbClr val="1C2430"/>
                </a:solidFill>
                <a:latin typeface="Proxima Nova" panose="020B0604020202020204"/>
                <a:ea typeface="Calibri" pitchFamily="34" charset="-122"/>
                <a:cs typeface="Calibri" pitchFamily="34" charset="-120"/>
              </a:rPr>
              <a:t>Court identifies limits (temporary; aliens outside U.S.; cannot expressly override INA provisions) and holds the Proclamation fits within them.</a:t>
            </a:r>
            <a:endParaRPr lang="en-US" sz="1100" dirty="0"/>
          </a:p>
          <a:p>
            <a:pPr marL="189865" indent="-189865">
              <a:spcAft>
                <a:spcPts val="600"/>
              </a:spcAft>
              <a:buSzPct val="100000"/>
              <a:buChar char="•"/>
            </a:pPr>
            <a:r>
              <a:rPr lang="en-US" sz="1100" dirty="0">
                <a:solidFill>
                  <a:srgbClr val="1C2430"/>
                </a:solidFill>
                <a:latin typeface="Proxima Nova" panose="020B0604020202020204"/>
                <a:ea typeface="Calibri" pitchFamily="34" charset="-122"/>
                <a:cs typeface="Calibri" pitchFamily="34" charset="-120"/>
              </a:rPr>
              <a:t>Practical effect may reduce petitions below cap, but court finds that does not contravene statutory terms or policy.</a:t>
            </a:r>
          </a:p>
          <a:p>
            <a:pPr marL="189865" marR="0" lvl="0" indent="-189865" algn="l" defTabSz="914400" rtl="0" eaLnBrk="1" fontAlgn="auto" latinLnBrk="0" hangingPunct="1">
              <a:lnSpc>
                <a:spcPct val="100000"/>
              </a:lnSpc>
              <a:spcBef>
                <a:spcPts val="0"/>
              </a:spcBef>
              <a:spcAft>
                <a:spcPts val="600"/>
              </a:spcAft>
              <a:buClrTx/>
              <a:buSzPct val="100000"/>
              <a:buFontTx/>
              <a:buChar char="•"/>
              <a:tabLst/>
              <a:defRPr/>
            </a:pPr>
            <a:r>
              <a:rPr lang="en-US" sz="1100" dirty="0">
                <a:solidFill>
                  <a:srgbClr val="1C2430"/>
                </a:solidFill>
                <a:latin typeface="Proxima Nova" panose="020B0604020202020204"/>
                <a:ea typeface="Calibri" pitchFamily="34" charset="-122"/>
                <a:cs typeface="Calibri" pitchFamily="34" charset="-120"/>
              </a:rPr>
              <a:t>Because an H-1B petition by an “importing employer” must be approved before a visa is granted, the court treats the payment requirement on the employer as part of a restriction on entry for H-1B workers abroad.</a:t>
            </a:r>
            <a:endParaRPr lang="en-US" sz="1100" dirty="0"/>
          </a:p>
          <a:p>
            <a:pPr marL="189865" indent="-189865">
              <a:spcAft>
                <a:spcPts val="600"/>
              </a:spcAft>
              <a:buSzPct val="100000"/>
              <a:buChar char="•"/>
            </a:pPr>
            <a:endParaRPr lang="en-US" sz="1100" dirty="0"/>
          </a:p>
          <a:p>
            <a:pPr marL="204470" indent="-204470">
              <a:spcAft>
                <a:spcPts val="600"/>
              </a:spcAft>
              <a:buSzPct val="100000"/>
              <a:buChar char="•"/>
            </a:pPr>
            <a:endParaRPr lang="en-US" sz="1200"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latin typeface="Proxima Nova" panose="020B0604020202020204"/>
              </a:rPr>
              <a:t>29</a:t>
            </a:fld>
            <a:endParaRPr lang="en-US">
              <a:latin typeface="Proxima Nova" panose="020B0604020202020204"/>
            </a:endParaRPr>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coalition of </a:t>
            </a:r>
            <a:r>
              <a:rPr lang="en-US" b="1" dirty="0"/>
              <a:t>20 states</a:t>
            </a:r>
            <a:r>
              <a:rPr lang="en-US" dirty="0"/>
              <a:t>, led by </a:t>
            </a:r>
            <a:r>
              <a:rPr lang="en-US" b="0" dirty="0"/>
              <a:t>California and Massachusetts.</a:t>
            </a:r>
          </a:p>
          <a:p>
            <a:r>
              <a:rPr lang="en-US" b="0" dirty="0"/>
              <a:t>Relief sought: Declaratory relief plus preliminary and permanent injunctive relief </a:t>
            </a:r>
            <a:r>
              <a:rPr lang="en-US" dirty="0"/>
              <a:t>to stop enforcement of the fee and implementing policies.</a:t>
            </a:r>
          </a:p>
          <a:p>
            <a:r>
              <a:rPr lang="en-US" b="1" dirty="0"/>
              <a:t>Theory:</a:t>
            </a:r>
            <a:r>
              <a:rPr lang="en-US" dirty="0"/>
              <a:t> The states argue the fee is </a:t>
            </a:r>
            <a:r>
              <a:rPr lang="en-US" b="0" dirty="0"/>
              <a:t>unauthorized (Congress only permitted cost-recovery fees, not revenue-raising) and violates the APA, among </a:t>
            </a:r>
            <a:r>
              <a:rPr lang="en-US" dirty="0"/>
              <a:t>other claims.</a:t>
            </a:r>
          </a:p>
          <a:p>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latin typeface="Proxima Nova" panose="020B0604020202020204"/>
              </a:rPr>
              <a:t>30</a:t>
            </a:fld>
            <a:endParaRPr lang="en-US">
              <a:latin typeface="Proxima Nova" panose="020B0604020202020204"/>
            </a:endParaRPr>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9" name="Google Shape;80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a:extLst>
            <a:ext uri="{FF2B5EF4-FFF2-40B4-BE49-F238E27FC236}">
              <a16:creationId xmlns:a16="http://schemas.microsoft.com/office/drawing/2014/main" id="{EFE3CEAB-3B39-3474-F0DC-227F3F53A1F1}"/>
            </a:ext>
          </a:extLst>
        </p:cNvPr>
        <p:cNvGrpSpPr/>
        <p:nvPr/>
      </p:nvGrpSpPr>
      <p:grpSpPr>
        <a:xfrm>
          <a:off x="0" y="0"/>
          <a:ext cx="0" cy="0"/>
          <a:chOff x="0" y="0"/>
          <a:chExt cx="0" cy="0"/>
        </a:xfrm>
      </p:grpSpPr>
      <p:sp>
        <p:nvSpPr>
          <p:cNvPr id="377" name="Google Shape;377;g2f95e617128_0_286:notes">
            <a:extLst>
              <a:ext uri="{FF2B5EF4-FFF2-40B4-BE49-F238E27FC236}">
                <a16:creationId xmlns:a16="http://schemas.microsoft.com/office/drawing/2014/main" id="{7F093D3E-24C3-31E3-F0B6-FA6778816D6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g2f95e617128_0_286:notes">
            <a:extLst>
              <a:ext uri="{FF2B5EF4-FFF2-40B4-BE49-F238E27FC236}">
                <a16:creationId xmlns:a16="http://schemas.microsoft.com/office/drawing/2014/main" id="{9EEA3150-F163-5BA1-CB80-DAD17EF56E4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5136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32eed819ebe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27" name="Google Shape;527;g32eed819ebe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a:extLst>
            <a:ext uri="{FF2B5EF4-FFF2-40B4-BE49-F238E27FC236}">
              <a16:creationId xmlns:a16="http://schemas.microsoft.com/office/drawing/2014/main" id="{D9B82E42-1BF6-C99B-6706-DA450A4E084A}"/>
            </a:ext>
          </a:extLst>
        </p:cNvPr>
        <p:cNvGrpSpPr/>
        <p:nvPr/>
      </p:nvGrpSpPr>
      <p:grpSpPr>
        <a:xfrm>
          <a:off x="0" y="0"/>
          <a:ext cx="0" cy="0"/>
          <a:chOff x="0" y="0"/>
          <a:chExt cx="0" cy="0"/>
        </a:xfrm>
      </p:grpSpPr>
      <p:sp>
        <p:nvSpPr>
          <p:cNvPr id="400" name="Google Shape;400;g27296a242a3_0_372:notes">
            <a:extLst>
              <a:ext uri="{FF2B5EF4-FFF2-40B4-BE49-F238E27FC236}">
                <a16:creationId xmlns:a16="http://schemas.microsoft.com/office/drawing/2014/main" id="{73BD636F-27FA-37F0-7C80-5FB88C4D769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g27296a242a3_0_372:notes">
            <a:extLst>
              <a:ext uri="{FF2B5EF4-FFF2-40B4-BE49-F238E27FC236}">
                <a16:creationId xmlns:a16="http://schemas.microsoft.com/office/drawing/2014/main" id="{AF68FB84-661D-6B82-55D4-E86CA42637C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575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a:extLst>
            <a:ext uri="{FF2B5EF4-FFF2-40B4-BE49-F238E27FC236}">
              <a16:creationId xmlns:a16="http://schemas.microsoft.com/office/drawing/2014/main" id="{2A85BE9D-2F29-B93E-29BB-9886E33600B6}"/>
            </a:ext>
          </a:extLst>
        </p:cNvPr>
        <p:cNvGrpSpPr/>
        <p:nvPr/>
      </p:nvGrpSpPr>
      <p:grpSpPr>
        <a:xfrm>
          <a:off x="0" y="0"/>
          <a:ext cx="0" cy="0"/>
          <a:chOff x="0" y="0"/>
          <a:chExt cx="0" cy="0"/>
        </a:xfrm>
      </p:grpSpPr>
      <p:sp>
        <p:nvSpPr>
          <p:cNvPr id="400" name="Google Shape;400;g27296a242a3_0_372:notes">
            <a:extLst>
              <a:ext uri="{FF2B5EF4-FFF2-40B4-BE49-F238E27FC236}">
                <a16:creationId xmlns:a16="http://schemas.microsoft.com/office/drawing/2014/main" id="{67C506F9-2E98-86A2-9BCA-18040042B2C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g27296a242a3_0_372:notes">
            <a:extLst>
              <a:ext uri="{FF2B5EF4-FFF2-40B4-BE49-F238E27FC236}">
                <a16:creationId xmlns:a16="http://schemas.microsoft.com/office/drawing/2014/main" id="{47C57921-070F-D502-5123-8CFF5335452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1929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f95e617128_0_2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86" name="Google Shape;386;g2f95e617128_0_2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f95e617128_0_2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93" name="Google Shape;393;g2f95e617128_0_2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7" name="Google Shape;5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sp>
        <p:nvSpPr>
          <p:cNvPr id="33" name="Google Shape;33;g2f95e617128_0_368"/>
          <p:cNvSpPr txBox="1">
            <a:spLocks noGrp="1"/>
          </p:cNvSpPr>
          <p:nvPr>
            <p:ph type="title"/>
          </p:nvPr>
        </p:nvSpPr>
        <p:spPr>
          <a:xfrm>
            <a:off x="838200" y="806557"/>
            <a:ext cx="7182300" cy="5254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34" name="Google Shape;34;g2f95e617128_0_368"/>
          <p:cNvSpPr txBox="1">
            <a:spLocks noGrp="1"/>
          </p:cNvSpPr>
          <p:nvPr>
            <p:ph type="ftr" idx="11"/>
          </p:nvPr>
        </p:nvSpPr>
        <p:spPr>
          <a:xfrm>
            <a:off x="6872990" y="6245137"/>
            <a:ext cx="4255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chemeClr val="dk1"/>
              </a:buClr>
              <a:buSzPts val="1400"/>
              <a:buFont typeface="Arial"/>
              <a:buNone/>
              <a:defRPr sz="800" b="0" i="0">
                <a:solidFill>
                  <a:schemeClr val="dk1"/>
                </a:solidFill>
                <a:latin typeface="Proxima Nova" panose="020B0604020202020204"/>
                <a:ea typeface="Proxima Nova" panose="020B0604020202020204"/>
                <a:cs typeface="Arial"/>
                <a:sym typeface="Arial"/>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35" name="Google Shape;35;g2f95e617128_0_368"/>
          <p:cNvSpPr txBox="1">
            <a:spLocks noGrp="1"/>
          </p:cNvSpPr>
          <p:nvPr>
            <p:ph type="sldNum" idx="12"/>
          </p:nvPr>
        </p:nvSpPr>
        <p:spPr>
          <a:xfrm>
            <a:off x="11128442" y="6245137"/>
            <a:ext cx="225300" cy="36510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9pPr>
          </a:lstStyle>
          <a:p>
            <a:fld id="{34FF8E29-3CA8-4CC0-890E-EF63C8C8387D}" type="slidenum">
              <a:rPr lang="en-US" smtClean="0"/>
              <a:pPr/>
              <a:t>‹#›</a:t>
            </a:fld>
            <a:endParaRPr lang="en-US" dirty="0"/>
          </a:p>
        </p:txBody>
      </p:sp>
    </p:spTree>
    <p:extLst>
      <p:ext uri="{BB962C8B-B14F-4D97-AF65-F5344CB8AC3E}">
        <p14:creationId xmlns:p14="http://schemas.microsoft.com/office/powerpoint/2010/main" val="262402324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09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67DD5-F2A7-1EA6-8F92-FA84F31F5B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PH"/>
          </a:p>
        </p:txBody>
      </p:sp>
      <p:sp>
        <p:nvSpPr>
          <p:cNvPr id="3" name="Google Shape;40;g2f95e617128_0_588">
            <a:extLst>
              <a:ext uri="{FF2B5EF4-FFF2-40B4-BE49-F238E27FC236}">
                <a16:creationId xmlns:a16="http://schemas.microsoft.com/office/drawing/2014/main" id="{9F6B0FFD-76E3-1EE8-2985-39F864346586}"/>
              </a:ext>
            </a:extLst>
          </p:cNvPr>
          <p:cNvSpPr txBox="1"/>
          <p:nvPr userDrawn="1"/>
        </p:nvSpPr>
        <p:spPr>
          <a:xfrm>
            <a:off x="838200" y="6245137"/>
            <a:ext cx="60348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7A3D"/>
              </a:buClr>
              <a:buSzPts val="1400"/>
              <a:buFont typeface="Arial"/>
              <a:buNone/>
            </a:pPr>
            <a:r>
              <a:rPr lang="en-US" sz="1400" b="1" i="0" u="none" strike="noStrike" cap="none" dirty="0">
                <a:solidFill>
                  <a:srgbClr val="E27A3D"/>
                </a:solidFill>
                <a:latin typeface="Proxima Nova" panose="020B0604020202020204"/>
                <a:ea typeface="Arial"/>
                <a:cs typeface="Arial"/>
                <a:sym typeface="Arial"/>
              </a:rPr>
              <a:t>MELTZER HELLRUNG</a:t>
            </a:r>
            <a:r>
              <a:rPr lang="en-US" sz="1400" b="1" i="0" u="none" strike="noStrike" cap="none" dirty="0">
                <a:solidFill>
                  <a:srgbClr val="5A5B64"/>
                </a:solidFill>
                <a:latin typeface="Proxima Nova"/>
                <a:ea typeface="Proxima Nova"/>
                <a:cs typeface="Proxima Nova"/>
                <a:sym typeface="Proxima Nova"/>
              </a:rPr>
              <a:t> </a:t>
            </a:r>
            <a:r>
              <a:rPr lang="en-US" sz="900" b="1" i="0" u="none" strike="noStrike" cap="none" dirty="0">
                <a:solidFill>
                  <a:srgbClr val="5A5B64"/>
                </a:solidFill>
                <a:latin typeface="Proxima Nova"/>
                <a:ea typeface="Proxima Nova"/>
                <a:cs typeface="Proxima Nova"/>
                <a:sym typeface="Proxima Nova"/>
              </a:rPr>
              <a:t>IMMIGRATION SOLUTIONS</a:t>
            </a:r>
            <a:endParaRPr sz="1400" b="0" i="0" u="none" strike="noStrike" cap="none" dirty="0">
              <a:solidFill>
                <a:srgbClr val="000000"/>
              </a:solidFill>
              <a:latin typeface="Proxima Nova" panose="020B0604020202020204"/>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Proxima Nova" panose="020B0604020202020204"/>
              <a:ea typeface="Calibri"/>
              <a:cs typeface="Calibri"/>
              <a:sym typeface="Calibri"/>
            </a:endParaRPr>
          </a:p>
        </p:txBody>
      </p:sp>
    </p:spTree>
    <p:extLst>
      <p:ext uri="{BB962C8B-B14F-4D97-AF65-F5344CB8AC3E}">
        <p14:creationId xmlns:p14="http://schemas.microsoft.com/office/powerpoint/2010/main" val="2470648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32"/>
        <p:cNvGrpSpPr/>
        <p:nvPr/>
      </p:nvGrpSpPr>
      <p:grpSpPr>
        <a:xfrm>
          <a:off x="0" y="0"/>
          <a:ext cx="0" cy="0"/>
          <a:chOff x="0" y="0"/>
          <a:chExt cx="0" cy="0"/>
        </a:xfrm>
      </p:grpSpPr>
      <p:sp>
        <p:nvSpPr>
          <p:cNvPr id="33" name="Google Shape;33;g2f95e617128_0_368"/>
          <p:cNvSpPr txBox="1">
            <a:spLocks noGrp="1"/>
          </p:cNvSpPr>
          <p:nvPr>
            <p:ph type="title"/>
          </p:nvPr>
        </p:nvSpPr>
        <p:spPr>
          <a:xfrm>
            <a:off x="838200" y="806557"/>
            <a:ext cx="7182300" cy="5254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34" name="Google Shape;34;g2f95e617128_0_368"/>
          <p:cNvSpPr txBox="1">
            <a:spLocks noGrp="1"/>
          </p:cNvSpPr>
          <p:nvPr>
            <p:ph type="ftr" idx="11"/>
          </p:nvPr>
        </p:nvSpPr>
        <p:spPr>
          <a:xfrm>
            <a:off x="6872990" y="6245137"/>
            <a:ext cx="4255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chemeClr val="dk1"/>
              </a:buClr>
              <a:buSzPts val="1400"/>
              <a:buFont typeface="Arial"/>
              <a:buNone/>
              <a:defRPr sz="800" b="0" i="0">
                <a:solidFill>
                  <a:schemeClr val="dk1"/>
                </a:solidFill>
                <a:latin typeface="Proxima Nova" panose="020B0604020202020204"/>
                <a:ea typeface="Proxima Nova" panose="020B0604020202020204"/>
                <a:cs typeface="Arial"/>
                <a:sym typeface="Arial"/>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35" name="Google Shape;35;g2f95e617128_0_368"/>
          <p:cNvSpPr txBox="1">
            <a:spLocks noGrp="1"/>
          </p:cNvSpPr>
          <p:nvPr>
            <p:ph type="sldNum" idx="12"/>
          </p:nvPr>
        </p:nvSpPr>
        <p:spPr>
          <a:xfrm>
            <a:off x="11128442" y="6245137"/>
            <a:ext cx="225300" cy="36510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05356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834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43"/>
        <p:cNvGrpSpPr/>
        <p:nvPr/>
      </p:nvGrpSpPr>
      <p:grpSpPr>
        <a:xfrm>
          <a:off x="0" y="0"/>
          <a:ext cx="0" cy="0"/>
          <a:chOff x="0" y="0"/>
          <a:chExt cx="0" cy="0"/>
        </a:xfrm>
      </p:grpSpPr>
      <p:sp>
        <p:nvSpPr>
          <p:cNvPr id="44" name="Google Shape;44;g2f95e617128_0_595"/>
          <p:cNvSpPr txBox="1">
            <a:spLocks noGrp="1"/>
          </p:cNvSpPr>
          <p:nvPr>
            <p:ph type="title"/>
          </p:nvPr>
        </p:nvSpPr>
        <p:spPr>
          <a:xfrm>
            <a:off x="838200" y="384725"/>
            <a:ext cx="10515600" cy="88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5" name="Google Shape;45;g2f95e617128_0_595"/>
          <p:cNvSpPr txBox="1">
            <a:spLocks noGrp="1"/>
          </p:cNvSpPr>
          <p:nvPr>
            <p:ph type="body" idx="1"/>
          </p:nvPr>
        </p:nvSpPr>
        <p:spPr>
          <a:xfrm>
            <a:off x="838200" y="1268856"/>
            <a:ext cx="10515600" cy="467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Proxima Nova" panose="020B0604020202020204"/>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46" name="Google Shape;46;g2f95e617128_0_595"/>
          <p:cNvSpPr txBox="1">
            <a:spLocks noGrp="1"/>
          </p:cNvSpPr>
          <p:nvPr>
            <p:ph type="ftr" idx="11"/>
          </p:nvPr>
        </p:nvSpPr>
        <p:spPr>
          <a:xfrm>
            <a:off x="6872990" y="6245137"/>
            <a:ext cx="4255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800" b="0" i="0">
                <a:solidFill>
                  <a:schemeClr val="dk1"/>
                </a:solidFill>
                <a:latin typeface="Proxima Nova" panose="020B0604020202020204"/>
                <a:ea typeface="Proxima Nova" panose="020B0604020202020204"/>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47" name="Google Shape;47;g2f95e617128_0_595"/>
          <p:cNvSpPr txBox="1">
            <a:spLocks noGrp="1"/>
          </p:cNvSpPr>
          <p:nvPr>
            <p:ph type="sldNum" idx="12"/>
          </p:nvPr>
        </p:nvSpPr>
        <p:spPr>
          <a:xfrm>
            <a:off x="11128442" y="6245137"/>
            <a:ext cx="225300" cy="36510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447625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with Circle Photos" preserve="1">
  <p:cSld name="Two Content with Circle Photos">
    <p:spTree>
      <p:nvGrpSpPr>
        <p:cNvPr id="1" name="Shape 54"/>
        <p:cNvGrpSpPr/>
        <p:nvPr/>
      </p:nvGrpSpPr>
      <p:grpSpPr>
        <a:xfrm>
          <a:off x="0" y="0"/>
          <a:ext cx="0" cy="0"/>
          <a:chOff x="0" y="0"/>
          <a:chExt cx="0" cy="0"/>
        </a:xfrm>
      </p:grpSpPr>
      <p:sp>
        <p:nvSpPr>
          <p:cNvPr id="55" name="Google Shape;55;g2f95e617128_0_606"/>
          <p:cNvSpPr txBox="1">
            <a:spLocks noGrp="1"/>
          </p:cNvSpPr>
          <p:nvPr>
            <p:ph type="title"/>
          </p:nvPr>
        </p:nvSpPr>
        <p:spPr>
          <a:xfrm>
            <a:off x="838200" y="384725"/>
            <a:ext cx="10515600" cy="88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56" name="Google Shape;56;g2f95e617128_0_606"/>
          <p:cNvSpPr txBox="1">
            <a:spLocks noGrp="1"/>
          </p:cNvSpPr>
          <p:nvPr>
            <p:ph type="body" idx="1"/>
          </p:nvPr>
        </p:nvSpPr>
        <p:spPr>
          <a:xfrm>
            <a:off x="838200" y="2809461"/>
            <a:ext cx="5181600" cy="3134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Proxima Nova" panose="020B0604020202020204"/>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57" name="Google Shape;57;g2f95e617128_0_606"/>
          <p:cNvSpPr txBox="1">
            <a:spLocks noGrp="1"/>
          </p:cNvSpPr>
          <p:nvPr>
            <p:ph type="body" idx="2"/>
          </p:nvPr>
        </p:nvSpPr>
        <p:spPr>
          <a:xfrm>
            <a:off x="6172200" y="2809461"/>
            <a:ext cx="5181600" cy="3134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Proxima Nova" panose="020B0604020202020204"/>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58" name="Google Shape;58;g2f95e617128_0_606"/>
          <p:cNvSpPr txBox="1">
            <a:spLocks noGrp="1"/>
          </p:cNvSpPr>
          <p:nvPr>
            <p:ph type="ftr" idx="11"/>
          </p:nvPr>
        </p:nvSpPr>
        <p:spPr>
          <a:xfrm>
            <a:off x="6872990" y="6245137"/>
            <a:ext cx="4255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800" b="0" i="0">
                <a:solidFill>
                  <a:schemeClr val="dk1"/>
                </a:solidFill>
                <a:latin typeface="Proxima Nova" panose="020B0604020202020204"/>
                <a:ea typeface="Proxima Nova" panose="020B0604020202020204"/>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59" name="Google Shape;59;g2f95e617128_0_606"/>
          <p:cNvSpPr txBox="1">
            <a:spLocks noGrp="1"/>
          </p:cNvSpPr>
          <p:nvPr>
            <p:ph type="sldNum" idx="12"/>
          </p:nvPr>
        </p:nvSpPr>
        <p:spPr>
          <a:xfrm>
            <a:off x="11128442" y="6245137"/>
            <a:ext cx="225300" cy="36510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
        <p:nvSpPr>
          <p:cNvPr id="60" name="Google Shape;60;g2f95e617128_0_606"/>
          <p:cNvSpPr>
            <a:spLocks noGrp="1"/>
          </p:cNvSpPr>
          <p:nvPr>
            <p:ph type="pic" idx="3"/>
          </p:nvPr>
        </p:nvSpPr>
        <p:spPr>
          <a:xfrm>
            <a:off x="917713" y="1268413"/>
            <a:ext cx="1467600" cy="1467600"/>
          </a:xfrm>
          <a:prstGeom prst="ellipse">
            <a:avLst/>
          </a:prstGeom>
          <a:noFill/>
          <a:ln w="9525" cap="flat" cmpd="sng">
            <a:solidFill>
              <a:schemeClr val="lt2"/>
            </a:solidFill>
            <a:prstDash val="solid"/>
            <a:round/>
            <a:headEnd type="none" w="sm" len="sm"/>
            <a:tailEnd type="none" w="sm" len="sm"/>
          </a:ln>
        </p:spPr>
      </p:sp>
      <p:sp>
        <p:nvSpPr>
          <p:cNvPr id="61" name="Google Shape;61;g2f95e617128_0_606"/>
          <p:cNvSpPr>
            <a:spLocks noGrp="1"/>
          </p:cNvSpPr>
          <p:nvPr>
            <p:ph type="pic" idx="4"/>
          </p:nvPr>
        </p:nvSpPr>
        <p:spPr>
          <a:xfrm>
            <a:off x="6096000" y="1268412"/>
            <a:ext cx="1467600" cy="1467600"/>
          </a:xfrm>
          <a:prstGeom prst="ellipse">
            <a:avLst/>
          </a:prstGeom>
          <a:noFill/>
          <a:ln w="9525" cap="flat" cmpd="sng">
            <a:solidFill>
              <a:schemeClr val="lt2"/>
            </a:solidFill>
            <a:prstDash val="solid"/>
            <a:round/>
            <a:headEnd type="none" w="sm" len="sm"/>
            <a:tailEnd type="none" w="sm" len="sm"/>
          </a:ln>
        </p:spPr>
      </p:sp>
    </p:spTree>
    <p:extLst>
      <p:ext uri="{BB962C8B-B14F-4D97-AF65-F5344CB8AC3E}">
        <p14:creationId xmlns:p14="http://schemas.microsoft.com/office/powerpoint/2010/main" val="415715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62"/>
        <p:cNvGrpSpPr/>
        <p:nvPr/>
      </p:nvGrpSpPr>
      <p:grpSpPr>
        <a:xfrm>
          <a:off x="0" y="0"/>
          <a:ext cx="0" cy="0"/>
          <a:chOff x="0" y="0"/>
          <a:chExt cx="0" cy="0"/>
        </a:xfrm>
      </p:grpSpPr>
      <p:sp>
        <p:nvSpPr>
          <p:cNvPr id="63" name="Google Shape;63;g2f95e617128_0_614"/>
          <p:cNvSpPr txBox="1">
            <a:spLocks noGrp="1"/>
          </p:cNvSpPr>
          <p:nvPr>
            <p:ph type="title"/>
          </p:nvPr>
        </p:nvSpPr>
        <p:spPr>
          <a:xfrm>
            <a:off x="838200" y="384725"/>
            <a:ext cx="10515600" cy="88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64" name="Google Shape;64;g2f95e617128_0_614"/>
          <p:cNvSpPr txBox="1">
            <a:spLocks noGrp="1"/>
          </p:cNvSpPr>
          <p:nvPr>
            <p:ph type="ftr" idx="11"/>
          </p:nvPr>
        </p:nvSpPr>
        <p:spPr>
          <a:xfrm>
            <a:off x="6872990" y="6245137"/>
            <a:ext cx="4255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800" b="0" i="0">
                <a:solidFill>
                  <a:schemeClr val="dk1"/>
                </a:solidFill>
                <a:latin typeface="Proxima Nova" panose="020B0604020202020204"/>
                <a:ea typeface="Proxima Nova" panose="020B0604020202020204"/>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65" name="Google Shape;65;g2f95e617128_0_614"/>
          <p:cNvSpPr txBox="1">
            <a:spLocks noGrp="1"/>
          </p:cNvSpPr>
          <p:nvPr>
            <p:ph type="sldNum" idx="12"/>
          </p:nvPr>
        </p:nvSpPr>
        <p:spPr>
          <a:xfrm>
            <a:off x="11128442" y="6245137"/>
            <a:ext cx="225300" cy="36510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835713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66"/>
        <p:cNvGrpSpPr/>
        <p:nvPr/>
      </p:nvGrpSpPr>
      <p:grpSpPr>
        <a:xfrm>
          <a:off x="0" y="0"/>
          <a:ext cx="0" cy="0"/>
          <a:chOff x="0" y="0"/>
          <a:chExt cx="0" cy="0"/>
        </a:xfrm>
      </p:grpSpPr>
      <p:sp>
        <p:nvSpPr>
          <p:cNvPr id="67" name="Google Shape;67;g2f95e617128_0_618"/>
          <p:cNvSpPr txBox="1">
            <a:spLocks noGrp="1"/>
          </p:cNvSpPr>
          <p:nvPr>
            <p:ph type="ftr" idx="11"/>
          </p:nvPr>
        </p:nvSpPr>
        <p:spPr>
          <a:xfrm>
            <a:off x="6872990" y="6245137"/>
            <a:ext cx="4255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800" b="0" i="0">
                <a:solidFill>
                  <a:schemeClr val="dk1"/>
                </a:solidFill>
                <a:latin typeface="Proxima Nova" panose="020B0604020202020204"/>
                <a:ea typeface="Proxima Nova" panose="020B0604020202020204"/>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68" name="Google Shape;68;g2f95e617128_0_618"/>
          <p:cNvSpPr txBox="1">
            <a:spLocks noGrp="1"/>
          </p:cNvSpPr>
          <p:nvPr>
            <p:ph type="sldNum" idx="12"/>
          </p:nvPr>
        </p:nvSpPr>
        <p:spPr>
          <a:xfrm>
            <a:off x="11128442" y="6245137"/>
            <a:ext cx="225300" cy="36510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408941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967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76"/>
        <p:cNvGrpSpPr/>
        <p:nvPr/>
      </p:nvGrpSpPr>
      <p:grpSpPr>
        <a:xfrm>
          <a:off x="0" y="0"/>
          <a:ext cx="0" cy="0"/>
          <a:chOff x="0" y="0"/>
          <a:chExt cx="0" cy="0"/>
        </a:xfrm>
      </p:grpSpPr>
      <p:sp>
        <p:nvSpPr>
          <p:cNvPr id="77" name="Google Shape;77;g2f95e617128_0_412"/>
          <p:cNvSpPr txBox="1">
            <a:spLocks noGrp="1"/>
          </p:cNvSpPr>
          <p:nvPr>
            <p:ph type="title"/>
          </p:nvPr>
        </p:nvSpPr>
        <p:spPr>
          <a:xfrm>
            <a:off x="838200" y="806557"/>
            <a:ext cx="7182300" cy="5254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78" name="Google Shape;78;g2f95e617128_0_412"/>
          <p:cNvSpPr txBox="1">
            <a:spLocks noGrp="1"/>
          </p:cNvSpPr>
          <p:nvPr>
            <p:ph type="ftr" idx="11"/>
          </p:nvPr>
        </p:nvSpPr>
        <p:spPr>
          <a:xfrm>
            <a:off x="6872990" y="6245137"/>
            <a:ext cx="4255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chemeClr val="dk1"/>
              </a:buClr>
              <a:buSzPts val="1400"/>
              <a:buFont typeface="Arial"/>
              <a:buNone/>
              <a:defRPr sz="800" b="0" i="0">
                <a:solidFill>
                  <a:schemeClr val="dk1"/>
                </a:solidFill>
                <a:latin typeface="Proxima Nova" panose="020B0604020202020204"/>
                <a:ea typeface="Proxima Nova" panose="020B0604020202020204"/>
                <a:cs typeface="Arial"/>
                <a:sym typeface="Arial"/>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79" name="Google Shape;79;g2f95e617128_0_412"/>
          <p:cNvSpPr txBox="1">
            <a:spLocks noGrp="1"/>
          </p:cNvSpPr>
          <p:nvPr>
            <p:ph type="sldNum" idx="12"/>
          </p:nvPr>
        </p:nvSpPr>
        <p:spPr>
          <a:xfrm>
            <a:off x="11128442" y="6245137"/>
            <a:ext cx="225300" cy="36510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57391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5E49-2F46-7189-4340-B88F8AFE09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67F564-626B-F4A8-DF43-8D580F7AA813}"/>
              </a:ext>
            </a:extLst>
          </p:cNvPr>
          <p:cNvSpPr>
            <a:spLocks noGrp="1"/>
          </p:cNvSpPr>
          <p:nvPr>
            <p:ph type="subTitle" idx="1"/>
          </p:nvPr>
        </p:nvSpPr>
        <p:spPr>
          <a:xfrm>
            <a:off x="1524000" y="3602038"/>
            <a:ext cx="9144000" cy="1655762"/>
          </a:xfrm>
        </p:spPr>
        <p:txBody>
          <a:bodyPr/>
          <a:lstStyle>
            <a:lvl1pPr marL="0" indent="0" algn="ctr">
              <a:buNone/>
              <a:defRPr sz="2400">
                <a:latin typeface="Proxima Nova" panose="020B060402020202020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4EED35D-1BDF-E730-1D53-F3D55683B264}"/>
              </a:ext>
            </a:extLst>
          </p:cNvPr>
          <p:cNvSpPr>
            <a:spLocks noGrp="1"/>
          </p:cNvSpPr>
          <p:nvPr>
            <p:ph type="dt" sz="half" idx="10"/>
          </p:nvPr>
        </p:nvSpPr>
        <p:spPr/>
        <p:txBody>
          <a:bodyPr/>
          <a:lstStyle>
            <a:lvl1pPr>
              <a:defRPr>
                <a:latin typeface="Proxima Nova" panose="020B0604020202020204"/>
              </a:defRPr>
            </a:lvl1pPr>
          </a:lstStyle>
          <a:p>
            <a:fld id="{B7B1BA1A-B4F7-467F-8DEE-A65E9FF29886}" type="datetimeFigureOut">
              <a:rPr lang="en-US" smtClean="0"/>
              <a:pPr/>
              <a:t>1/6/2026</a:t>
            </a:fld>
            <a:endParaRPr lang="en-US" dirty="0"/>
          </a:p>
        </p:txBody>
      </p:sp>
      <p:sp>
        <p:nvSpPr>
          <p:cNvPr id="5" name="Footer Placeholder 4">
            <a:extLst>
              <a:ext uri="{FF2B5EF4-FFF2-40B4-BE49-F238E27FC236}">
                <a16:creationId xmlns:a16="http://schemas.microsoft.com/office/drawing/2014/main" id="{3CC7FC21-56A1-773F-C94F-B8C52CED7789}"/>
              </a:ext>
            </a:extLst>
          </p:cNvPr>
          <p:cNvSpPr>
            <a:spLocks noGrp="1"/>
          </p:cNvSpPr>
          <p:nvPr>
            <p:ph type="ftr" sz="quarter" idx="11"/>
          </p:nvPr>
        </p:nvSpPr>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8F01F412-0438-3061-04D1-9208DA3CA557}"/>
              </a:ext>
            </a:extLst>
          </p:cNvPr>
          <p:cNvSpPr>
            <a:spLocks noGrp="1"/>
          </p:cNvSpPr>
          <p:nvPr>
            <p:ph type="sldNum" sz="quarter" idx="12"/>
          </p:nvPr>
        </p:nvSpPr>
        <p:spPr/>
        <p:txBody>
          <a:bodyPr/>
          <a:lstStyle>
            <a:lvl1pPr>
              <a:defRPr/>
            </a:lvl1pPr>
          </a:lstStyle>
          <a:p>
            <a:fld id="{34FF8E29-3CA8-4CC0-890E-EF63C8C8387D}" type="slidenum">
              <a:rPr lang="en-US" smtClean="0"/>
              <a:pPr/>
              <a:t>‹#›</a:t>
            </a:fld>
            <a:endParaRPr lang="en-US" dirty="0"/>
          </a:p>
        </p:txBody>
      </p:sp>
    </p:spTree>
    <p:extLst>
      <p:ext uri="{BB962C8B-B14F-4D97-AF65-F5344CB8AC3E}">
        <p14:creationId xmlns:p14="http://schemas.microsoft.com/office/powerpoint/2010/main" val="426847513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574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87"/>
        <p:cNvGrpSpPr/>
        <p:nvPr/>
      </p:nvGrpSpPr>
      <p:grpSpPr>
        <a:xfrm>
          <a:off x="0" y="0"/>
          <a:ext cx="0" cy="0"/>
          <a:chOff x="0" y="0"/>
          <a:chExt cx="0" cy="0"/>
        </a:xfrm>
      </p:grpSpPr>
      <p:sp>
        <p:nvSpPr>
          <p:cNvPr id="88" name="Google Shape;88;g2f95e617128_0_423"/>
          <p:cNvSpPr txBox="1">
            <a:spLocks noGrp="1"/>
          </p:cNvSpPr>
          <p:nvPr>
            <p:ph type="title"/>
          </p:nvPr>
        </p:nvSpPr>
        <p:spPr>
          <a:xfrm>
            <a:off x="838200" y="384725"/>
            <a:ext cx="10515600" cy="88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89" name="Google Shape;89;g2f95e617128_0_423"/>
          <p:cNvSpPr txBox="1">
            <a:spLocks noGrp="1"/>
          </p:cNvSpPr>
          <p:nvPr>
            <p:ph type="body" idx="1"/>
          </p:nvPr>
        </p:nvSpPr>
        <p:spPr>
          <a:xfrm>
            <a:off x="838200" y="1268856"/>
            <a:ext cx="10515600" cy="467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Proxima Nova" panose="020B0604020202020204"/>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90" name="Google Shape;90;g2f95e617128_0_423"/>
          <p:cNvSpPr txBox="1">
            <a:spLocks noGrp="1"/>
          </p:cNvSpPr>
          <p:nvPr>
            <p:ph type="ftr" idx="11"/>
          </p:nvPr>
        </p:nvSpPr>
        <p:spPr>
          <a:xfrm>
            <a:off x="6872990" y="6245137"/>
            <a:ext cx="4255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chemeClr val="dk1"/>
              </a:buClr>
              <a:buSzPts val="1400"/>
              <a:buFont typeface="Arial"/>
              <a:buNone/>
              <a:defRPr sz="800" b="0" i="0">
                <a:solidFill>
                  <a:schemeClr val="dk1"/>
                </a:solidFill>
                <a:latin typeface="Proxima Nova" panose="020B0604020202020204"/>
                <a:ea typeface="Proxima Nova" panose="020B0604020202020204"/>
                <a:cs typeface="Arial"/>
                <a:sym typeface="Arial"/>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91" name="Google Shape;91;g2f95e617128_0_423"/>
          <p:cNvSpPr txBox="1">
            <a:spLocks noGrp="1"/>
          </p:cNvSpPr>
          <p:nvPr>
            <p:ph type="sldNum" idx="12"/>
          </p:nvPr>
        </p:nvSpPr>
        <p:spPr>
          <a:xfrm>
            <a:off x="11128442" y="6245137"/>
            <a:ext cx="225300" cy="36510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938287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92"/>
        <p:cNvGrpSpPr/>
        <p:nvPr/>
      </p:nvGrpSpPr>
      <p:grpSpPr>
        <a:xfrm>
          <a:off x="0" y="0"/>
          <a:ext cx="0" cy="0"/>
          <a:chOff x="0" y="0"/>
          <a:chExt cx="0" cy="0"/>
        </a:xfrm>
      </p:grpSpPr>
      <p:sp>
        <p:nvSpPr>
          <p:cNvPr id="93" name="Google Shape;93;g2f95e617128_0_428"/>
          <p:cNvSpPr txBox="1">
            <a:spLocks noGrp="1"/>
          </p:cNvSpPr>
          <p:nvPr>
            <p:ph type="title"/>
          </p:nvPr>
        </p:nvSpPr>
        <p:spPr>
          <a:xfrm>
            <a:off x="838200" y="384725"/>
            <a:ext cx="10515600" cy="88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94" name="Google Shape;94;g2f95e617128_0_428"/>
          <p:cNvSpPr txBox="1">
            <a:spLocks noGrp="1"/>
          </p:cNvSpPr>
          <p:nvPr>
            <p:ph type="body" idx="1"/>
          </p:nvPr>
        </p:nvSpPr>
        <p:spPr>
          <a:xfrm>
            <a:off x="838200" y="1268856"/>
            <a:ext cx="5181600" cy="4908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Proxima Nova" panose="020B0604020202020204"/>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95" name="Google Shape;95;g2f95e617128_0_428"/>
          <p:cNvSpPr txBox="1">
            <a:spLocks noGrp="1"/>
          </p:cNvSpPr>
          <p:nvPr>
            <p:ph type="body" idx="2"/>
          </p:nvPr>
        </p:nvSpPr>
        <p:spPr>
          <a:xfrm>
            <a:off x="6172200" y="1268856"/>
            <a:ext cx="5181600" cy="4908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Proxima Nova" panose="020B0604020202020204"/>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96" name="Google Shape;96;g2f95e617128_0_428"/>
          <p:cNvSpPr txBox="1">
            <a:spLocks noGrp="1"/>
          </p:cNvSpPr>
          <p:nvPr>
            <p:ph type="ftr" idx="11"/>
          </p:nvPr>
        </p:nvSpPr>
        <p:spPr>
          <a:xfrm>
            <a:off x="6872990" y="6245137"/>
            <a:ext cx="4255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chemeClr val="dk1"/>
              </a:buClr>
              <a:buSzPts val="1400"/>
              <a:buFont typeface="Arial"/>
              <a:buNone/>
              <a:defRPr sz="800" b="0" i="0">
                <a:solidFill>
                  <a:schemeClr val="dk1"/>
                </a:solidFill>
                <a:latin typeface="Proxima Nova" panose="020B0604020202020204"/>
                <a:ea typeface="Proxima Nova" panose="020B0604020202020204"/>
                <a:cs typeface="Arial"/>
                <a:sym typeface="Arial"/>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97" name="Google Shape;97;g2f95e617128_0_428"/>
          <p:cNvSpPr txBox="1">
            <a:spLocks noGrp="1"/>
          </p:cNvSpPr>
          <p:nvPr>
            <p:ph type="sldNum" idx="12"/>
          </p:nvPr>
        </p:nvSpPr>
        <p:spPr>
          <a:xfrm>
            <a:off x="11128442" y="6245137"/>
            <a:ext cx="225300" cy="36510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615628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with Circle Photos" preserve="1">
  <p:cSld name="Two Content with Circle Photos">
    <p:spTree>
      <p:nvGrpSpPr>
        <p:cNvPr id="1" name="Shape 98"/>
        <p:cNvGrpSpPr/>
        <p:nvPr/>
      </p:nvGrpSpPr>
      <p:grpSpPr>
        <a:xfrm>
          <a:off x="0" y="0"/>
          <a:ext cx="0" cy="0"/>
          <a:chOff x="0" y="0"/>
          <a:chExt cx="0" cy="0"/>
        </a:xfrm>
      </p:grpSpPr>
      <p:sp>
        <p:nvSpPr>
          <p:cNvPr id="99" name="Google Shape;99;g2f95e617128_0_434"/>
          <p:cNvSpPr txBox="1">
            <a:spLocks noGrp="1"/>
          </p:cNvSpPr>
          <p:nvPr>
            <p:ph type="title"/>
          </p:nvPr>
        </p:nvSpPr>
        <p:spPr>
          <a:xfrm>
            <a:off x="838200" y="384725"/>
            <a:ext cx="10515600" cy="88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00" name="Google Shape;100;g2f95e617128_0_434"/>
          <p:cNvSpPr txBox="1">
            <a:spLocks noGrp="1"/>
          </p:cNvSpPr>
          <p:nvPr>
            <p:ph type="body" idx="1"/>
          </p:nvPr>
        </p:nvSpPr>
        <p:spPr>
          <a:xfrm>
            <a:off x="838200" y="2809461"/>
            <a:ext cx="5181600" cy="3134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Proxima Nova" panose="020B0604020202020204"/>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101" name="Google Shape;101;g2f95e617128_0_434"/>
          <p:cNvSpPr txBox="1">
            <a:spLocks noGrp="1"/>
          </p:cNvSpPr>
          <p:nvPr>
            <p:ph type="body" idx="2"/>
          </p:nvPr>
        </p:nvSpPr>
        <p:spPr>
          <a:xfrm>
            <a:off x="6172200" y="2809461"/>
            <a:ext cx="5181600" cy="3134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Proxima Nova" panose="020B0604020202020204"/>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102" name="Google Shape;102;g2f95e617128_0_434"/>
          <p:cNvSpPr txBox="1">
            <a:spLocks noGrp="1"/>
          </p:cNvSpPr>
          <p:nvPr>
            <p:ph type="ftr" idx="11"/>
          </p:nvPr>
        </p:nvSpPr>
        <p:spPr>
          <a:xfrm>
            <a:off x="6872990" y="6245137"/>
            <a:ext cx="4255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chemeClr val="dk1"/>
              </a:buClr>
              <a:buSzPts val="1400"/>
              <a:buFont typeface="Arial"/>
              <a:buNone/>
              <a:defRPr sz="800" b="0" i="0">
                <a:solidFill>
                  <a:schemeClr val="dk1"/>
                </a:solidFill>
                <a:latin typeface="Proxima Nova" panose="020B0604020202020204"/>
                <a:ea typeface="Proxima Nova" panose="020B0604020202020204"/>
                <a:cs typeface="Arial"/>
                <a:sym typeface="Arial"/>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03" name="Google Shape;103;g2f95e617128_0_434"/>
          <p:cNvSpPr txBox="1">
            <a:spLocks noGrp="1"/>
          </p:cNvSpPr>
          <p:nvPr>
            <p:ph type="sldNum" idx="12"/>
          </p:nvPr>
        </p:nvSpPr>
        <p:spPr>
          <a:xfrm>
            <a:off x="11128442" y="6245137"/>
            <a:ext cx="225300" cy="36510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
        <p:nvSpPr>
          <p:cNvPr id="104" name="Google Shape;104;g2f95e617128_0_434"/>
          <p:cNvSpPr>
            <a:spLocks noGrp="1"/>
          </p:cNvSpPr>
          <p:nvPr>
            <p:ph type="pic" idx="3"/>
          </p:nvPr>
        </p:nvSpPr>
        <p:spPr>
          <a:xfrm>
            <a:off x="917713" y="1268413"/>
            <a:ext cx="1467600" cy="1467600"/>
          </a:xfrm>
          <a:prstGeom prst="ellipse">
            <a:avLst/>
          </a:prstGeom>
          <a:noFill/>
          <a:ln w="9525" cap="flat" cmpd="sng">
            <a:solidFill>
              <a:schemeClr val="lt2"/>
            </a:solidFill>
            <a:prstDash val="solid"/>
            <a:round/>
            <a:headEnd type="none" w="sm" len="sm"/>
            <a:tailEnd type="none" w="sm" len="sm"/>
          </a:ln>
        </p:spPr>
      </p:sp>
      <p:sp>
        <p:nvSpPr>
          <p:cNvPr id="105" name="Google Shape;105;g2f95e617128_0_434"/>
          <p:cNvSpPr>
            <a:spLocks noGrp="1"/>
          </p:cNvSpPr>
          <p:nvPr>
            <p:ph type="pic" idx="4"/>
          </p:nvPr>
        </p:nvSpPr>
        <p:spPr>
          <a:xfrm>
            <a:off x="6096000" y="1268412"/>
            <a:ext cx="1467600" cy="1467600"/>
          </a:xfrm>
          <a:prstGeom prst="ellipse">
            <a:avLst/>
          </a:prstGeom>
          <a:noFill/>
          <a:ln w="9525" cap="flat" cmpd="sng">
            <a:solidFill>
              <a:schemeClr val="lt2"/>
            </a:solidFill>
            <a:prstDash val="solid"/>
            <a:round/>
            <a:headEnd type="none" w="sm" len="sm"/>
            <a:tailEnd type="none" w="sm" len="sm"/>
          </a:ln>
        </p:spPr>
      </p:sp>
    </p:spTree>
    <p:extLst>
      <p:ext uri="{BB962C8B-B14F-4D97-AF65-F5344CB8AC3E}">
        <p14:creationId xmlns:p14="http://schemas.microsoft.com/office/powerpoint/2010/main" val="394615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06"/>
        <p:cNvGrpSpPr/>
        <p:nvPr/>
      </p:nvGrpSpPr>
      <p:grpSpPr>
        <a:xfrm>
          <a:off x="0" y="0"/>
          <a:ext cx="0" cy="0"/>
          <a:chOff x="0" y="0"/>
          <a:chExt cx="0" cy="0"/>
        </a:xfrm>
      </p:grpSpPr>
      <p:sp>
        <p:nvSpPr>
          <p:cNvPr id="107" name="Google Shape;107;g2f95e617128_0_442"/>
          <p:cNvSpPr txBox="1">
            <a:spLocks noGrp="1"/>
          </p:cNvSpPr>
          <p:nvPr>
            <p:ph type="title"/>
          </p:nvPr>
        </p:nvSpPr>
        <p:spPr>
          <a:xfrm>
            <a:off x="838200" y="384725"/>
            <a:ext cx="10515600" cy="88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08" name="Google Shape;108;g2f95e617128_0_442"/>
          <p:cNvSpPr txBox="1">
            <a:spLocks noGrp="1"/>
          </p:cNvSpPr>
          <p:nvPr>
            <p:ph type="ftr" idx="11"/>
          </p:nvPr>
        </p:nvSpPr>
        <p:spPr>
          <a:xfrm>
            <a:off x="6872990" y="6245137"/>
            <a:ext cx="4255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chemeClr val="dk1"/>
              </a:buClr>
              <a:buSzPts val="1400"/>
              <a:buFont typeface="Arial"/>
              <a:buNone/>
              <a:defRPr sz="800" b="0" i="0">
                <a:solidFill>
                  <a:schemeClr val="dk1"/>
                </a:solidFill>
                <a:latin typeface="Proxima Nova" panose="020B0604020202020204"/>
                <a:ea typeface="Proxima Nova" panose="020B0604020202020204"/>
                <a:cs typeface="Arial"/>
                <a:sym typeface="Arial"/>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09" name="Google Shape;109;g2f95e617128_0_442"/>
          <p:cNvSpPr txBox="1">
            <a:spLocks noGrp="1"/>
          </p:cNvSpPr>
          <p:nvPr>
            <p:ph type="sldNum" idx="12"/>
          </p:nvPr>
        </p:nvSpPr>
        <p:spPr>
          <a:xfrm>
            <a:off x="11128442" y="6245137"/>
            <a:ext cx="225300" cy="36510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820445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10"/>
        <p:cNvGrpSpPr/>
        <p:nvPr/>
      </p:nvGrpSpPr>
      <p:grpSpPr>
        <a:xfrm>
          <a:off x="0" y="0"/>
          <a:ext cx="0" cy="0"/>
          <a:chOff x="0" y="0"/>
          <a:chExt cx="0" cy="0"/>
        </a:xfrm>
      </p:grpSpPr>
      <p:sp>
        <p:nvSpPr>
          <p:cNvPr id="111" name="Google Shape;111;g2f95e617128_0_446"/>
          <p:cNvSpPr txBox="1">
            <a:spLocks noGrp="1"/>
          </p:cNvSpPr>
          <p:nvPr>
            <p:ph type="ftr" idx="11"/>
          </p:nvPr>
        </p:nvSpPr>
        <p:spPr>
          <a:xfrm>
            <a:off x="6872990" y="6245137"/>
            <a:ext cx="4255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chemeClr val="dk1"/>
              </a:buClr>
              <a:buSzPts val="1400"/>
              <a:buFont typeface="Arial"/>
              <a:buNone/>
              <a:defRPr sz="800" b="0" i="0">
                <a:solidFill>
                  <a:schemeClr val="dk1"/>
                </a:solidFill>
                <a:latin typeface="Proxima Nova" panose="020B0604020202020204"/>
                <a:ea typeface="Proxima Nova" panose="020B0604020202020204"/>
                <a:cs typeface="Arial"/>
                <a:sym typeface="Arial"/>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12" name="Google Shape;112;g2f95e617128_0_446"/>
          <p:cNvSpPr txBox="1">
            <a:spLocks noGrp="1"/>
          </p:cNvSpPr>
          <p:nvPr>
            <p:ph type="sldNum" idx="12"/>
          </p:nvPr>
        </p:nvSpPr>
        <p:spPr>
          <a:xfrm>
            <a:off x="11128442" y="6245137"/>
            <a:ext cx="225300" cy="36510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172353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19"/>
        <p:cNvGrpSpPr/>
        <p:nvPr/>
      </p:nvGrpSpPr>
      <p:grpSpPr>
        <a:xfrm>
          <a:off x="0" y="0"/>
          <a:ext cx="0" cy="0"/>
          <a:chOff x="0" y="0"/>
          <a:chExt cx="0" cy="0"/>
        </a:xfrm>
      </p:grpSpPr>
      <p:sp>
        <p:nvSpPr>
          <p:cNvPr id="120" name="Google Shape;120;g2f95e617128_0_45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21" name="Google Shape;121;g2f95e617128_0_45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22" name="Google Shape;122;g2f95e617128_0_45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196491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with Circle Photos" preserve="1">
  <p:cSld name="Two Content with Circle Photos">
    <p:spTree>
      <p:nvGrpSpPr>
        <p:cNvPr id="1" name="Shape 123"/>
        <p:cNvGrpSpPr/>
        <p:nvPr/>
      </p:nvGrpSpPr>
      <p:grpSpPr>
        <a:xfrm>
          <a:off x="0" y="0"/>
          <a:ext cx="0" cy="0"/>
          <a:chOff x="0" y="0"/>
          <a:chExt cx="0" cy="0"/>
        </a:xfrm>
      </p:grpSpPr>
      <p:sp>
        <p:nvSpPr>
          <p:cNvPr id="124" name="Google Shape;124;g2f95e617128_0_45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atin typeface="Proxima Nova"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125" name="Google Shape;125;g2f95e617128_0_459"/>
          <p:cNvSpPr txBox="1">
            <a:spLocks noGrp="1"/>
          </p:cNvSpPr>
          <p:nvPr>
            <p:ph type="body" idx="1"/>
          </p:nvPr>
        </p:nvSpPr>
        <p:spPr>
          <a:xfrm>
            <a:off x="838200" y="2809461"/>
            <a:ext cx="5181600" cy="31341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atin typeface="Proxima Nova" panose="020B0604020202020204"/>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dirty="0"/>
              <a:t>Click to edit Master text styles</a:t>
            </a:r>
          </a:p>
        </p:txBody>
      </p:sp>
      <p:sp>
        <p:nvSpPr>
          <p:cNvPr id="126" name="Google Shape;126;g2f95e617128_0_459"/>
          <p:cNvSpPr txBox="1">
            <a:spLocks noGrp="1"/>
          </p:cNvSpPr>
          <p:nvPr>
            <p:ph type="body" idx="2"/>
          </p:nvPr>
        </p:nvSpPr>
        <p:spPr>
          <a:xfrm>
            <a:off x="6172200" y="2809461"/>
            <a:ext cx="5181600" cy="31341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atin typeface="Proxima Nova" panose="020B0604020202020204"/>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dirty="0"/>
              <a:t>Click to edit Master text styles</a:t>
            </a:r>
          </a:p>
        </p:txBody>
      </p:sp>
      <p:sp>
        <p:nvSpPr>
          <p:cNvPr id="127" name="Google Shape;127;g2f95e617128_0_459"/>
          <p:cNvSpPr txBox="1">
            <a:spLocks noGrp="1"/>
          </p:cNvSpPr>
          <p:nvPr>
            <p:ph type="ftr" idx="11"/>
          </p:nvPr>
        </p:nvSpPr>
        <p:spPr>
          <a:xfrm>
            <a:off x="6872990" y="6245137"/>
            <a:ext cx="4255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chemeClr val="dk1"/>
              </a:buClr>
              <a:buSzPts val="1400"/>
              <a:buFont typeface="Arial"/>
              <a:buNone/>
              <a:defRPr sz="800" b="0" i="0">
                <a:solidFill>
                  <a:schemeClr val="dk1"/>
                </a:solidFill>
                <a:latin typeface="Proxima Nova" panose="020B0604020202020204"/>
                <a:ea typeface="Proxima Nova" panose="020B0604020202020204"/>
                <a:cs typeface="Arial"/>
                <a:sym typeface="Arial"/>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lang="en-US" dirty="0"/>
          </a:p>
        </p:txBody>
      </p:sp>
      <p:sp>
        <p:nvSpPr>
          <p:cNvPr id="128" name="Google Shape;128;g2f95e617128_0_459"/>
          <p:cNvSpPr txBox="1">
            <a:spLocks noGrp="1"/>
          </p:cNvSpPr>
          <p:nvPr>
            <p:ph type="sldNum" idx="12"/>
          </p:nvPr>
        </p:nvSpPr>
        <p:spPr>
          <a:xfrm>
            <a:off x="11128442" y="6245137"/>
            <a:ext cx="225300" cy="36510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
        <p:nvSpPr>
          <p:cNvPr id="129" name="Google Shape;129;g2f95e617128_0_459"/>
          <p:cNvSpPr>
            <a:spLocks noGrp="1"/>
          </p:cNvSpPr>
          <p:nvPr>
            <p:ph type="pic" idx="3"/>
          </p:nvPr>
        </p:nvSpPr>
        <p:spPr>
          <a:xfrm>
            <a:off x="917713" y="1268413"/>
            <a:ext cx="1467600" cy="1467600"/>
          </a:xfrm>
          <a:prstGeom prst="ellipse">
            <a:avLst/>
          </a:prstGeom>
          <a:noFill/>
          <a:ln w="9525" cap="flat" cmpd="sng">
            <a:solidFill>
              <a:schemeClr val="dk2"/>
            </a:solidFill>
            <a:prstDash val="solid"/>
            <a:round/>
            <a:headEnd type="none" w="sm" len="sm"/>
            <a:tailEnd type="none" w="sm" len="sm"/>
          </a:ln>
        </p:spPr>
      </p:sp>
      <p:sp>
        <p:nvSpPr>
          <p:cNvPr id="130" name="Google Shape;130;g2f95e617128_0_459"/>
          <p:cNvSpPr>
            <a:spLocks noGrp="1"/>
          </p:cNvSpPr>
          <p:nvPr>
            <p:ph type="pic" idx="4"/>
          </p:nvPr>
        </p:nvSpPr>
        <p:spPr>
          <a:xfrm>
            <a:off x="6096000" y="1268412"/>
            <a:ext cx="1467600" cy="1467600"/>
          </a:xfrm>
          <a:prstGeom prst="ellipse">
            <a:avLst/>
          </a:prstGeom>
          <a:noFill/>
          <a:ln w="9525" cap="flat" cmpd="sng">
            <a:solidFill>
              <a:schemeClr val="dk2"/>
            </a:solidFill>
            <a:prstDash val="solid"/>
            <a:round/>
            <a:headEnd type="none" w="sm" len="sm"/>
            <a:tailEnd type="none" w="sm" len="sm"/>
          </a:ln>
        </p:spPr>
      </p:sp>
    </p:spTree>
    <p:extLst>
      <p:ext uri="{BB962C8B-B14F-4D97-AF65-F5344CB8AC3E}">
        <p14:creationId xmlns:p14="http://schemas.microsoft.com/office/powerpoint/2010/main" val="1055238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131"/>
        <p:cNvGrpSpPr/>
        <p:nvPr/>
      </p:nvGrpSpPr>
      <p:grpSpPr>
        <a:xfrm>
          <a:off x="0" y="0"/>
          <a:ext cx="0" cy="0"/>
          <a:chOff x="0" y="0"/>
          <a:chExt cx="0" cy="0"/>
        </a:xfrm>
      </p:grpSpPr>
      <p:sp>
        <p:nvSpPr>
          <p:cNvPr id="132" name="Google Shape;132;g2f95e617128_0_46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atin typeface="Proxima Nova"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133" name="Google Shape;133;g2f95e617128_0_46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Proxima Nova" panose="020B0604020202020204"/>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dirty="0"/>
              <a:t>Click to edit Master subtitle style</a:t>
            </a:r>
            <a:endParaRPr dirty="0"/>
          </a:p>
        </p:txBody>
      </p:sp>
      <p:sp>
        <p:nvSpPr>
          <p:cNvPr id="134" name="Google Shape;134;g2f95e617128_0_46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35" name="Google Shape;135;g2f95e617128_0_46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36" name="Google Shape;136;g2f95e617128_0_46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248139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37"/>
        <p:cNvGrpSpPr/>
        <p:nvPr/>
      </p:nvGrpSpPr>
      <p:grpSpPr>
        <a:xfrm>
          <a:off x="0" y="0"/>
          <a:ext cx="0" cy="0"/>
          <a:chOff x="0" y="0"/>
          <a:chExt cx="0" cy="0"/>
        </a:xfrm>
      </p:grpSpPr>
      <p:sp>
        <p:nvSpPr>
          <p:cNvPr id="138" name="Google Shape;138;g2f95e617128_0_47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Proxima Nova"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139" name="Google Shape;139;g2f95e617128_0_47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Proxima Nova" panose="020B0604020202020204"/>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140" name="Google Shape;140;g2f95e617128_0_47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41" name="Google Shape;141;g2f95e617128_0_47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42" name="Google Shape;142;g2f95e617128_0_47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564875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961F-388B-2C2B-AE50-097A2F3B4A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A2CF50-CD11-0007-5425-E2AF2A0CFDCB}"/>
              </a:ext>
            </a:extLst>
          </p:cNvPr>
          <p:cNvSpPr>
            <a:spLocks noGrp="1"/>
          </p:cNvSpPr>
          <p:nvPr>
            <p:ph idx="1"/>
          </p:nvPr>
        </p:nvSpPr>
        <p:spPr/>
        <p:txBody>
          <a:bodyPr/>
          <a:lstStyle>
            <a:lvl1pPr>
              <a:defRPr>
                <a:latin typeface="Proxima Nova" panose="020B0604020202020204"/>
              </a:defRPr>
            </a:lvl1pPr>
            <a:lvl2pPr>
              <a:defRPr>
                <a:latin typeface="Proxima Nova" panose="020B0604020202020204"/>
              </a:defRPr>
            </a:lvl2pPr>
            <a:lvl3pPr>
              <a:defRPr>
                <a:latin typeface="Proxima Nova" panose="020B0604020202020204"/>
              </a:defRPr>
            </a:lvl3pPr>
            <a:lvl4pPr>
              <a:defRPr>
                <a:latin typeface="Proxima Nova" panose="020B0604020202020204"/>
              </a:defRPr>
            </a:lvl4pPr>
            <a:lvl5pPr>
              <a:defRPr>
                <a:latin typeface="Proxima Nova" panose="020B060402020202020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3370308-C538-EA08-2972-91A6EF62EEA1}"/>
              </a:ext>
            </a:extLst>
          </p:cNvPr>
          <p:cNvSpPr>
            <a:spLocks noGrp="1"/>
          </p:cNvSpPr>
          <p:nvPr>
            <p:ph type="dt" sz="half" idx="10"/>
          </p:nvPr>
        </p:nvSpPr>
        <p:spPr/>
        <p:txBody>
          <a:bodyPr/>
          <a:lstStyle>
            <a:lvl1pPr>
              <a:defRPr>
                <a:latin typeface="Proxima Nova" panose="020B0604020202020204"/>
              </a:defRPr>
            </a:lvl1pPr>
          </a:lstStyle>
          <a:p>
            <a:fld id="{B7B1BA1A-B4F7-467F-8DEE-A65E9FF29886}" type="datetimeFigureOut">
              <a:rPr lang="en-US" smtClean="0"/>
              <a:pPr/>
              <a:t>1/6/2026</a:t>
            </a:fld>
            <a:endParaRPr lang="en-US" dirty="0"/>
          </a:p>
        </p:txBody>
      </p:sp>
      <p:sp>
        <p:nvSpPr>
          <p:cNvPr id="5" name="Footer Placeholder 4">
            <a:extLst>
              <a:ext uri="{FF2B5EF4-FFF2-40B4-BE49-F238E27FC236}">
                <a16:creationId xmlns:a16="http://schemas.microsoft.com/office/drawing/2014/main" id="{98714B54-C044-5E16-A5EA-7AEEF4673FDC}"/>
              </a:ext>
            </a:extLst>
          </p:cNvPr>
          <p:cNvSpPr>
            <a:spLocks noGrp="1"/>
          </p:cNvSpPr>
          <p:nvPr>
            <p:ph type="ftr" sz="quarter" idx="11"/>
          </p:nvPr>
        </p:nvSpPr>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C738D0D7-8544-F51B-FB00-A934002D1B36}"/>
              </a:ext>
            </a:extLst>
          </p:cNvPr>
          <p:cNvSpPr>
            <a:spLocks noGrp="1"/>
          </p:cNvSpPr>
          <p:nvPr>
            <p:ph type="sldNum" sz="quarter" idx="12"/>
          </p:nvPr>
        </p:nvSpPr>
        <p:spPr/>
        <p:txBody>
          <a:bodyPr/>
          <a:lstStyle>
            <a:lvl1pPr>
              <a:defRPr/>
            </a:lvl1pPr>
          </a:lstStyle>
          <a:p>
            <a:fld id="{34FF8E29-3CA8-4CC0-890E-EF63C8C8387D}" type="slidenum">
              <a:rPr lang="en-US" smtClean="0"/>
              <a:pPr/>
              <a:t>‹#›</a:t>
            </a:fld>
            <a:endParaRPr lang="en-US" dirty="0"/>
          </a:p>
        </p:txBody>
      </p:sp>
    </p:spTree>
    <p:extLst>
      <p:ext uri="{BB962C8B-B14F-4D97-AF65-F5344CB8AC3E}">
        <p14:creationId xmlns:p14="http://schemas.microsoft.com/office/powerpoint/2010/main" val="385071221"/>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43"/>
        <p:cNvGrpSpPr/>
        <p:nvPr/>
      </p:nvGrpSpPr>
      <p:grpSpPr>
        <a:xfrm>
          <a:off x="0" y="0"/>
          <a:ext cx="0" cy="0"/>
          <a:chOff x="0" y="0"/>
          <a:chExt cx="0" cy="0"/>
        </a:xfrm>
      </p:grpSpPr>
      <p:sp>
        <p:nvSpPr>
          <p:cNvPr id="144" name="Google Shape;144;g2f95e617128_0_479"/>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atin typeface="Proxima Nova"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145" name="Google Shape;145;g2f95e617128_0_479"/>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Proxima Nova" panose="020B0604020202020204"/>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dirty="0"/>
              <a:t>Click to edit Master text styles</a:t>
            </a:r>
          </a:p>
        </p:txBody>
      </p:sp>
      <p:sp>
        <p:nvSpPr>
          <p:cNvPr id="146" name="Google Shape;146;g2f95e617128_0_47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47" name="Google Shape;147;g2f95e617128_0_47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48" name="Google Shape;148;g2f95e617128_0_47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808692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149"/>
        <p:cNvGrpSpPr/>
        <p:nvPr/>
      </p:nvGrpSpPr>
      <p:grpSpPr>
        <a:xfrm>
          <a:off x="0" y="0"/>
          <a:ext cx="0" cy="0"/>
          <a:chOff x="0" y="0"/>
          <a:chExt cx="0" cy="0"/>
        </a:xfrm>
      </p:grpSpPr>
      <p:sp>
        <p:nvSpPr>
          <p:cNvPr id="150" name="Google Shape;150;g2f95e617128_0_48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Proxima Nova"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151" name="Google Shape;151;g2f95e617128_0_485"/>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Proxima Nova" panose="020B0604020202020204"/>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152" name="Google Shape;152;g2f95e617128_0_485"/>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Proxima Nova" panose="020B0604020202020204"/>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153" name="Google Shape;153;g2f95e617128_0_48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54" name="Google Shape;154;g2f95e617128_0_48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55" name="Google Shape;155;g2f95e617128_0_48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857425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156"/>
        <p:cNvGrpSpPr/>
        <p:nvPr/>
      </p:nvGrpSpPr>
      <p:grpSpPr>
        <a:xfrm>
          <a:off x="0" y="0"/>
          <a:ext cx="0" cy="0"/>
          <a:chOff x="0" y="0"/>
          <a:chExt cx="0" cy="0"/>
        </a:xfrm>
      </p:grpSpPr>
      <p:sp>
        <p:nvSpPr>
          <p:cNvPr id="157" name="Google Shape;157;g2f95e617128_0_492"/>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Proxima Nova"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158" name="Google Shape;158;g2f95e617128_0_492"/>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Proxima Nova" panose="020B0604020202020204"/>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dirty="0"/>
              <a:t>Click to edit Master text styles</a:t>
            </a:r>
          </a:p>
        </p:txBody>
      </p:sp>
      <p:sp>
        <p:nvSpPr>
          <p:cNvPr id="159" name="Google Shape;159;g2f95e617128_0_492"/>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Proxima Nova" panose="020B0604020202020204"/>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160" name="Google Shape;160;g2f95e617128_0_492"/>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Proxima Nova" panose="020B0604020202020204"/>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dirty="0"/>
              <a:t>Click to edit Master text styles</a:t>
            </a:r>
          </a:p>
        </p:txBody>
      </p:sp>
      <p:sp>
        <p:nvSpPr>
          <p:cNvPr id="161" name="Google Shape;161;g2f95e617128_0_492"/>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Proxima Nova" panose="020B0604020202020204"/>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162" name="Google Shape;162;g2f95e617128_0_49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63" name="Google Shape;163;g2f95e617128_0_49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64" name="Google Shape;164;g2f95e617128_0_49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847725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65"/>
        <p:cNvGrpSpPr/>
        <p:nvPr/>
      </p:nvGrpSpPr>
      <p:grpSpPr>
        <a:xfrm>
          <a:off x="0" y="0"/>
          <a:ext cx="0" cy="0"/>
          <a:chOff x="0" y="0"/>
          <a:chExt cx="0" cy="0"/>
        </a:xfrm>
      </p:grpSpPr>
      <p:sp>
        <p:nvSpPr>
          <p:cNvPr id="166" name="Google Shape;166;g2f95e617128_0_50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Proxima Nova"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167" name="Google Shape;167;g2f95e617128_0_50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68" name="Google Shape;168;g2f95e617128_0_50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69" name="Google Shape;169;g2f95e617128_0_50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117243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type="objTx" preserve="1">
  <p:cSld name="Content with Caption">
    <p:spTree>
      <p:nvGrpSpPr>
        <p:cNvPr id="1" name="Shape 170"/>
        <p:cNvGrpSpPr/>
        <p:nvPr/>
      </p:nvGrpSpPr>
      <p:grpSpPr>
        <a:xfrm>
          <a:off x="0" y="0"/>
          <a:ext cx="0" cy="0"/>
          <a:chOff x="0" y="0"/>
          <a:chExt cx="0" cy="0"/>
        </a:xfrm>
      </p:grpSpPr>
      <p:sp>
        <p:nvSpPr>
          <p:cNvPr id="171" name="Google Shape;171;g2f95e617128_0_50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Proxima Nova"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172" name="Google Shape;172;g2f95e617128_0_506"/>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Proxima Nova" panose="020B0604020202020204"/>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dirty="0"/>
              <a:t>Click to edit Master text styles</a:t>
            </a:r>
          </a:p>
        </p:txBody>
      </p:sp>
      <p:sp>
        <p:nvSpPr>
          <p:cNvPr id="173" name="Google Shape;173;g2f95e617128_0_50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Proxima Nova" panose="020B0604020202020204"/>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dirty="0"/>
              <a:t>Click to edit Master text styles</a:t>
            </a:r>
          </a:p>
        </p:txBody>
      </p:sp>
      <p:sp>
        <p:nvSpPr>
          <p:cNvPr id="174" name="Google Shape;174;g2f95e617128_0_50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75" name="Google Shape;175;g2f95e617128_0_50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76" name="Google Shape;176;g2f95e617128_0_50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1393794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type="picTx" preserve="1">
  <p:cSld name="Picture with Caption">
    <p:spTree>
      <p:nvGrpSpPr>
        <p:cNvPr id="1" name="Shape 177"/>
        <p:cNvGrpSpPr/>
        <p:nvPr/>
      </p:nvGrpSpPr>
      <p:grpSpPr>
        <a:xfrm>
          <a:off x="0" y="0"/>
          <a:ext cx="0" cy="0"/>
          <a:chOff x="0" y="0"/>
          <a:chExt cx="0" cy="0"/>
        </a:xfrm>
      </p:grpSpPr>
      <p:sp>
        <p:nvSpPr>
          <p:cNvPr id="178" name="Google Shape;178;g2f95e617128_0_513"/>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Proxima Nova"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179" name="Google Shape;179;g2f95e617128_0_513"/>
          <p:cNvSpPr>
            <a:spLocks noGrp="1"/>
          </p:cNvSpPr>
          <p:nvPr>
            <p:ph type="pic" idx="2"/>
          </p:nvPr>
        </p:nvSpPr>
        <p:spPr>
          <a:xfrm>
            <a:off x="5183188" y="987425"/>
            <a:ext cx="6172200" cy="4873500"/>
          </a:xfrm>
          <a:prstGeom prst="rect">
            <a:avLst/>
          </a:prstGeom>
          <a:noFill/>
          <a:ln>
            <a:noFill/>
          </a:ln>
        </p:spPr>
      </p:sp>
      <p:sp>
        <p:nvSpPr>
          <p:cNvPr id="180" name="Google Shape;180;g2f95e617128_0_513"/>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Proxima Nova" panose="020B0604020202020204"/>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dirty="0"/>
              <a:t>Click to edit Master text styles</a:t>
            </a:r>
          </a:p>
        </p:txBody>
      </p:sp>
      <p:sp>
        <p:nvSpPr>
          <p:cNvPr id="181" name="Google Shape;181;g2f95e617128_0_5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82" name="Google Shape;182;g2f95e617128_0_5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83" name="Google Shape;183;g2f95e617128_0_5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1839631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Vertical Text" type="vertTx" preserve="1">
  <p:cSld name="Title and Vertical Text">
    <p:spTree>
      <p:nvGrpSpPr>
        <p:cNvPr id="1" name="Shape 184"/>
        <p:cNvGrpSpPr/>
        <p:nvPr/>
      </p:nvGrpSpPr>
      <p:grpSpPr>
        <a:xfrm>
          <a:off x="0" y="0"/>
          <a:ext cx="0" cy="0"/>
          <a:chOff x="0" y="0"/>
          <a:chExt cx="0" cy="0"/>
        </a:xfrm>
      </p:grpSpPr>
      <p:sp>
        <p:nvSpPr>
          <p:cNvPr id="185" name="Google Shape;185;g2f95e617128_0_5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Proxima Nova"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186" name="Google Shape;186;g2f95e617128_0_520"/>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Proxima Nova" panose="020B0604020202020204"/>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187" name="Google Shape;187;g2f95e617128_0_5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88" name="Google Shape;188;g2f95e617128_0_5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89" name="Google Shape;189;g2f95e617128_0_5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937449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ertical Title and Text" type="vertTitleAndTx" preserve="1">
  <p:cSld name="Vertical Title and Text">
    <p:spTree>
      <p:nvGrpSpPr>
        <p:cNvPr id="1" name="Shape 190"/>
        <p:cNvGrpSpPr/>
        <p:nvPr/>
      </p:nvGrpSpPr>
      <p:grpSpPr>
        <a:xfrm>
          <a:off x="0" y="0"/>
          <a:ext cx="0" cy="0"/>
          <a:chOff x="0" y="0"/>
          <a:chExt cx="0" cy="0"/>
        </a:xfrm>
      </p:grpSpPr>
      <p:sp>
        <p:nvSpPr>
          <p:cNvPr id="191" name="Google Shape;191;g2f95e617128_0_526"/>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Proxima Nova"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192" name="Google Shape;192;g2f95e617128_0_526"/>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Proxima Nova" panose="020B0604020202020204"/>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193" name="Google Shape;193;g2f95e617128_0_5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94" name="Google Shape;194;g2f95e617128_0_5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95" name="Google Shape;195;g2f95e617128_0_5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936284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19"/>
        <p:cNvGrpSpPr/>
        <p:nvPr/>
      </p:nvGrpSpPr>
      <p:grpSpPr>
        <a:xfrm>
          <a:off x="0" y="0"/>
          <a:ext cx="0" cy="0"/>
          <a:chOff x="0" y="0"/>
          <a:chExt cx="0" cy="0"/>
        </a:xfrm>
      </p:grpSpPr>
      <p:sp>
        <p:nvSpPr>
          <p:cNvPr id="120" name="Google Shape;120;g27296a242a3_0_5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21" name="Google Shape;121;g27296a242a3_0_5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22" name="Google Shape;122;g27296a242a3_0_5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145825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with Circle Photos" preserve="1">
  <p:cSld name="Two Content with Circle Photos">
    <p:spTree>
      <p:nvGrpSpPr>
        <p:cNvPr id="1" name="Shape 123"/>
        <p:cNvGrpSpPr/>
        <p:nvPr/>
      </p:nvGrpSpPr>
      <p:grpSpPr>
        <a:xfrm>
          <a:off x="0" y="0"/>
          <a:ext cx="0" cy="0"/>
          <a:chOff x="0" y="0"/>
          <a:chExt cx="0" cy="0"/>
        </a:xfrm>
      </p:grpSpPr>
      <p:sp>
        <p:nvSpPr>
          <p:cNvPr id="124" name="Google Shape;124;g27296a242a3_0_5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atin typeface="Proxima Nova"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125" name="Google Shape;125;g27296a242a3_0_520"/>
          <p:cNvSpPr txBox="1">
            <a:spLocks noGrp="1"/>
          </p:cNvSpPr>
          <p:nvPr>
            <p:ph type="body" idx="1"/>
          </p:nvPr>
        </p:nvSpPr>
        <p:spPr>
          <a:xfrm>
            <a:off x="838200" y="2809461"/>
            <a:ext cx="5181600" cy="31341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atin typeface="Proxima Nova" panose="020B0604020202020204"/>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dirty="0"/>
              <a:t>Click to edit Master text styles</a:t>
            </a:r>
          </a:p>
        </p:txBody>
      </p:sp>
      <p:sp>
        <p:nvSpPr>
          <p:cNvPr id="126" name="Google Shape;126;g27296a242a3_0_520"/>
          <p:cNvSpPr txBox="1">
            <a:spLocks noGrp="1"/>
          </p:cNvSpPr>
          <p:nvPr>
            <p:ph type="body" idx="2"/>
          </p:nvPr>
        </p:nvSpPr>
        <p:spPr>
          <a:xfrm>
            <a:off x="6172200" y="2809461"/>
            <a:ext cx="5181600" cy="31341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atin typeface="Proxima Nova" panose="020B0604020202020204"/>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dirty="0"/>
              <a:t>Click to edit Master text styles</a:t>
            </a:r>
          </a:p>
        </p:txBody>
      </p:sp>
      <p:sp>
        <p:nvSpPr>
          <p:cNvPr id="127" name="Google Shape;127;g27296a242a3_0_520"/>
          <p:cNvSpPr txBox="1">
            <a:spLocks noGrp="1"/>
          </p:cNvSpPr>
          <p:nvPr>
            <p:ph type="ftr" idx="11"/>
          </p:nvPr>
        </p:nvSpPr>
        <p:spPr>
          <a:xfrm>
            <a:off x="6872990" y="6245137"/>
            <a:ext cx="4255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chemeClr val="dk1"/>
              </a:buClr>
              <a:buSzPts val="1400"/>
              <a:buFont typeface="Arial"/>
              <a:buNone/>
              <a:defRPr sz="800" b="0" i="0">
                <a:solidFill>
                  <a:schemeClr val="dk1"/>
                </a:solidFill>
                <a:latin typeface="Proxima Nova" panose="020B0604020202020204"/>
                <a:ea typeface="Proxima Nova" panose="020B0604020202020204"/>
                <a:cs typeface="Arial"/>
                <a:sym typeface="Arial"/>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lang="en-US" dirty="0"/>
          </a:p>
        </p:txBody>
      </p:sp>
      <p:sp>
        <p:nvSpPr>
          <p:cNvPr id="128" name="Google Shape;128;g27296a242a3_0_520"/>
          <p:cNvSpPr txBox="1">
            <a:spLocks noGrp="1"/>
          </p:cNvSpPr>
          <p:nvPr>
            <p:ph type="sldNum" idx="12"/>
          </p:nvPr>
        </p:nvSpPr>
        <p:spPr>
          <a:xfrm>
            <a:off x="11128442" y="6245137"/>
            <a:ext cx="225300" cy="36510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
        <p:nvSpPr>
          <p:cNvPr id="129" name="Google Shape;129;g27296a242a3_0_520"/>
          <p:cNvSpPr>
            <a:spLocks noGrp="1"/>
          </p:cNvSpPr>
          <p:nvPr>
            <p:ph type="pic" idx="3"/>
          </p:nvPr>
        </p:nvSpPr>
        <p:spPr>
          <a:xfrm>
            <a:off x="917713" y="1268413"/>
            <a:ext cx="1467600" cy="1467600"/>
          </a:xfrm>
          <a:prstGeom prst="ellipse">
            <a:avLst/>
          </a:prstGeom>
          <a:noFill/>
          <a:ln w="9525" cap="flat" cmpd="sng">
            <a:solidFill>
              <a:schemeClr val="dk2"/>
            </a:solidFill>
            <a:prstDash val="solid"/>
            <a:round/>
            <a:headEnd type="none" w="sm" len="sm"/>
            <a:tailEnd type="none" w="sm" len="sm"/>
          </a:ln>
        </p:spPr>
      </p:sp>
      <p:sp>
        <p:nvSpPr>
          <p:cNvPr id="130" name="Google Shape;130;g27296a242a3_0_520"/>
          <p:cNvSpPr>
            <a:spLocks noGrp="1"/>
          </p:cNvSpPr>
          <p:nvPr>
            <p:ph type="pic" idx="4"/>
          </p:nvPr>
        </p:nvSpPr>
        <p:spPr>
          <a:xfrm>
            <a:off x="6096000" y="1268412"/>
            <a:ext cx="1467600" cy="1467600"/>
          </a:xfrm>
          <a:prstGeom prst="ellipse">
            <a:avLst/>
          </a:prstGeom>
          <a:noFill/>
          <a:ln w="9525" cap="flat" cmpd="sng">
            <a:solidFill>
              <a:schemeClr val="dk2"/>
            </a:solidFill>
            <a:prstDash val="solid"/>
            <a:round/>
            <a:headEnd type="none" w="sm" len="sm"/>
            <a:tailEnd type="none" w="sm" len="sm"/>
          </a:ln>
        </p:spPr>
      </p:sp>
    </p:spTree>
    <p:extLst>
      <p:ext uri="{BB962C8B-B14F-4D97-AF65-F5344CB8AC3E}">
        <p14:creationId xmlns:p14="http://schemas.microsoft.com/office/powerpoint/2010/main" val="163245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1861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131"/>
        <p:cNvGrpSpPr/>
        <p:nvPr/>
      </p:nvGrpSpPr>
      <p:grpSpPr>
        <a:xfrm>
          <a:off x="0" y="0"/>
          <a:ext cx="0" cy="0"/>
          <a:chOff x="0" y="0"/>
          <a:chExt cx="0" cy="0"/>
        </a:xfrm>
      </p:grpSpPr>
      <p:sp>
        <p:nvSpPr>
          <p:cNvPr id="132" name="Google Shape;132;g27296a242a3_0_52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atin typeface="Proxima Nova"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133" name="Google Shape;133;g27296a242a3_0_52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Proxima Nova" panose="020B0604020202020204"/>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dirty="0"/>
              <a:t>Click to edit Master subtitle style</a:t>
            </a:r>
            <a:endParaRPr dirty="0"/>
          </a:p>
        </p:txBody>
      </p:sp>
      <p:sp>
        <p:nvSpPr>
          <p:cNvPr id="134" name="Google Shape;134;g27296a242a3_0_5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35" name="Google Shape;135;g27296a242a3_0_5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36" name="Google Shape;136;g27296a242a3_0_5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926991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37"/>
        <p:cNvGrpSpPr/>
        <p:nvPr/>
      </p:nvGrpSpPr>
      <p:grpSpPr>
        <a:xfrm>
          <a:off x="0" y="0"/>
          <a:ext cx="0" cy="0"/>
          <a:chOff x="0" y="0"/>
          <a:chExt cx="0" cy="0"/>
        </a:xfrm>
      </p:grpSpPr>
      <p:sp>
        <p:nvSpPr>
          <p:cNvPr id="138" name="Google Shape;138;g27296a242a3_0_53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Proxima Nova"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139" name="Google Shape;139;g27296a242a3_0_53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Proxima Nova" panose="020B0604020202020204"/>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140" name="Google Shape;140;g27296a242a3_0_5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41" name="Google Shape;141;g27296a242a3_0_5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42" name="Google Shape;142;g27296a242a3_0_5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159981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43"/>
        <p:cNvGrpSpPr/>
        <p:nvPr/>
      </p:nvGrpSpPr>
      <p:grpSpPr>
        <a:xfrm>
          <a:off x="0" y="0"/>
          <a:ext cx="0" cy="0"/>
          <a:chOff x="0" y="0"/>
          <a:chExt cx="0" cy="0"/>
        </a:xfrm>
      </p:grpSpPr>
      <p:sp>
        <p:nvSpPr>
          <p:cNvPr id="144" name="Google Shape;144;g27296a242a3_0_54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atin typeface="Proxima Nova"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145" name="Google Shape;145;g27296a242a3_0_54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Proxima Nova" panose="020B0604020202020204"/>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dirty="0"/>
              <a:t>Click to edit Master text styles</a:t>
            </a:r>
          </a:p>
        </p:txBody>
      </p:sp>
      <p:sp>
        <p:nvSpPr>
          <p:cNvPr id="146" name="Google Shape;146;g27296a242a3_0_54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47" name="Google Shape;147;g27296a242a3_0_54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48" name="Google Shape;148;g27296a242a3_0_5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363582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149"/>
        <p:cNvGrpSpPr/>
        <p:nvPr/>
      </p:nvGrpSpPr>
      <p:grpSpPr>
        <a:xfrm>
          <a:off x="0" y="0"/>
          <a:ext cx="0" cy="0"/>
          <a:chOff x="0" y="0"/>
          <a:chExt cx="0" cy="0"/>
        </a:xfrm>
      </p:grpSpPr>
      <p:sp>
        <p:nvSpPr>
          <p:cNvPr id="150" name="Google Shape;150;g27296a242a3_0_54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Proxima Nova"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151" name="Google Shape;151;g27296a242a3_0_54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Proxima Nova" panose="020B0604020202020204"/>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152" name="Google Shape;152;g27296a242a3_0_54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Proxima Nova" panose="020B0604020202020204"/>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153" name="Google Shape;153;g27296a242a3_0_54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54" name="Google Shape;154;g27296a242a3_0_54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55" name="Google Shape;155;g27296a242a3_0_54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6780464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156"/>
        <p:cNvGrpSpPr/>
        <p:nvPr/>
      </p:nvGrpSpPr>
      <p:grpSpPr>
        <a:xfrm>
          <a:off x="0" y="0"/>
          <a:ext cx="0" cy="0"/>
          <a:chOff x="0" y="0"/>
          <a:chExt cx="0" cy="0"/>
        </a:xfrm>
      </p:grpSpPr>
      <p:sp>
        <p:nvSpPr>
          <p:cNvPr id="157" name="Google Shape;157;g27296a242a3_0_55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Proxima Nova"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158" name="Google Shape;158;g27296a242a3_0_55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Proxima Nova" panose="020B0604020202020204"/>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dirty="0"/>
              <a:t>Click to edit Master text styles</a:t>
            </a:r>
          </a:p>
        </p:txBody>
      </p:sp>
      <p:sp>
        <p:nvSpPr>
          <p:cNvPr id="159" name="Google Shape;159;g27296a242a3_0_55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Proxima Nova" panose="020B0604020202020204"/>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160" name="Google Shape;160;g27296a242a3_0_55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Proxima Nova" panose="020B0604020202020204"/>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dirty="0"/>
              <a:t>Click to edit Master text styles</a:t>
            </a:r>
          </a:p>
        </p:txBody>
      </p:sp>
      <p:sp>
        <p:nvSpPr>
          <p:cNvPr id="161" name="Google Shape;161;g27296a242a3_0_55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Proxima Nova" panose="020B0604020202020204"/>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162" name="Google Shape;162;g27296a242a3_0_55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63" name="Google Shape;163;g27296a242a3_0_55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64" name="Google Shape;164;g27296a242a3_0_55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7632909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65"/>
        <p:cNvGrpSpPr/>
        <p:nvPr/>
      </p:nvGrpSpPr>
      <p:grpSpPr>
        <a:xfrm>
          <a:off x="0" y="0"/>
          <a:ext cx="0" cy="0"/>
          <a:chOff x="0" y="0"/>
          <a:chExt cx="0" cy="0"/>
        </a:xfrm>
      </p:grpSpPr>
      <p:sp>
        <p:nvSpPr>
          <p:cNvPr id="166" name="Google Shape;166;g27296a242a3_0_56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Proxima Nova"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167" name="Google Shape;167;g27296a242a3_0_5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68" name="Google Shape;168;g27296a242a3_0_56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69" name="Google Shape;169;g27296a242a3_0_56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066229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with Caption" type="objTx" preserve="1">
  <p:cSld name="Content with Caption">
    <p:spTree>
      <p:nvGrpSpPr>
        <p:cNvPr id="1" name="Shape 170"/>
        <p:cNvGrpSpPr/>
        <p:nvPr/>
      </p:nvGrpSpPr>
      <p:grpSpPr>
        <a:xfrm>
          <a:off x="0" y="0"/>
          <a:ext cx="0" cy="0"/>
          <a:chOff x="0" y="0"/>
          <a:chExt cx="0" cy="0"/>
        </a:xfrm>
      </p:grpSpPr>
      <p:sp>
        <p:nvSpPr>
          <p:cNvPr id="171" name="Google Shape;171;g27296a242a3_0_56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Proxima Nova"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172" name="Google Shape;172;g27296a242a3_0_56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Proxima Nova" panose="020B0604020202020204"/>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dirty="0"/>
              <a:t>Click to edit Master text styles</a:t>
            </a:r>
          </a:p>
        </p:txBody>
      </p:sp>
      <p:sp>
        <p:nvSpPr>
          <p:cNvPr id="173" name="Google Shape;173;g27296a242a3_0_56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Proxima Nova" panose="020B0604020202020204"/>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dirty="0"/>
              <a:t>Click to edit Master text styles</a:t>
            </a:r>
          </a:p>
        </p:txBody>
      </p:sp>
      <p:sp>
        <p:nvSpPr>
          <p:cNvPr id="174" name="Google Shape;174;g27296a242a3_0_56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75" name="Google Shape;175;g27296a242a3_0_56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76" name="Google Shape;176;g27296a242a3_0_56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5849491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type="picTx" preserve="1">
  <p:cSld name="Picture with Caption">
    <p:spTree>
      <p:nvGrpSpPr>
        <p:cNvPr id="1" name="Shape 177"/>
        <p:cNvGrpSpPr/>
        <p:nvPr/>
      </p:nvGrpSpPr>
      <p:grpSpPr>
        <a:xfrm>
          <a:off x="0" y="0"/>
          <a:ext cx="0" cy="0"/>
          <a:chOff x="0" y="0"/>
          <a:chExt cx="0" cy="0"/>
        </a:xfrm>
      </p:grpSpPr>
      <p:sp>
        <p:nvSpPr>
          <p:cNvPr id="178" name="Google Shape;178;g27296a242a3_0_57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Proxima Nova"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179" name="Google Shape;179;g27296a242a3_0_574"/>
          <p:cNvSpPr>
            <a:spLocks noGrp="1"/>
          </p:cNvSpPr>
          <p:nvPr>
            <p:ph type="pic" idx="2"/>
          </p:nvPr>
        </p:nvSpPr>
        <p:spPr>
          <a:xfrm>
            <a:off x="5183188" y="987425"/>
            <a:ext cx="6172200" cy="4873500"/>
          </a:xfrm>
          <a:prstGeom prst="rect">
            <a:avLst/>
          </a:prstGeom>
          <a:noFill/>
          <a:ln>
            <a:noFill/>
          </a:ln>
        </p:spPr>
      </p:sp>
      <p:sp>
        <p:nvSpPr>
          <p:cNvPr id="180" name="Google Shape;180;g27296a242a3_0_57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Proxima Nova" panose="020B0604020202020204"/>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dirty="0"/>
              <a:t>Click to edit Master text styles</a:t>
            </a:r>
          </a:p>
        </p:txBody>
      </p:sp>
      <p:sp>
        <p:nvSpPr>
          <p:cNvPr id="181" name="Google Shape;181;g27296a242a3_0_57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82" name="Google Shape;182;g27296a242a3_0_57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83" name="Google Shape;183;g27296a242a3_0_57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1220883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Vertical Text" type="vertTx" preserve="1">
  <p:cSld name="Title and Vertical Text">
    <p:spTree>
      <p:nvGrpSpPr>
        <p:cNvPr id="1" name="Shape 184"/>
        <p:cNvGrpSpPr/>
        <p:nvPr/>
      </p:nvGrpSpPr>
      <p:grpSpPr>
        <a:xfrm>
          <a:off x="0" y="0"/>
          <a:ext cx="0" cy="0"/>
          <a:chOff x="0" y="0"/>
          <a:chExt cx="0" cy="0"/>
        </a:xfrm>
      </p:grpSpPr>
      <p:sp>
        <p:nvSpPr>
          <p:cNvPr id="185" name="Google Shape;185;g27296a242a3_0_58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Proxima Nova"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186" name="Google Shape;186;g27296a242a3_0_58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Proxima Nova" panose="020B0604020202020204"/>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187" name="Google Shape;187;g27296a242a3_0_58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88" name="Google Shape;188;g27296a242a3_0_58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89" name="Google Shape;189;g27296a242a3_0_58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9733488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Vertical Title and Text" type="vertTitleAndTx" preserve="1">
  <p:cSld name="Vertical Title and Text">
    <p:spTree>
      <p:nvGrpSpPr>
        <p:cNvPr id="1" name="Shape 190"/>
        <p:cNvGrpSpPr/>
        <p:nvPr/>
      </p:nvGrpSpPr>
      <p:grpSpPr>
        <a:xfrm>
          <a:off x="0" y="0"/>
          <a:ext cx="0" cy="0"/>
          <a:chOff x="0" y="0"/>
          <a:chExt cx="0" cy="0"/>
        </a:xfrm>
      </p:grpSpPr>
      <p:sp>
        <p:nvSpPr>
          <p:cNvPr id="191" name="Google Shape;191;g27296a242a3_0_587"/>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Proxima Nova"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192" name="Google Shape;192;g27296a242a3_0_587"/>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Proxima Nova" panose="020B0604020202020204"/>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193" name="Google Shape;193;g27296a242a3_0_58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94" name="Google Shape;194;g27296a242a3_0_58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lang="en-US" dirty="0"/>
          </a:p>
        </p:txBody>
      </p:sp>
      <p:sp>
        <p:nvSpPr>
          <p:cNvPr id="195" name="Google Shape;195;g27296a242a3_0_58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8826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43"/>
        <p:cNvGrpSpPr/>
        <p:nvPr/>
      </p:nvGrpSpPr>
      <p:grpSpPr>
        <a:xfrm>
          <a:off x="0" y="0"/>
          <a:ext cx="0" cy="0"/>
          <a:chOff x="0" y="0"/>
          <a:chExt cx="0" cy="0"/>
        </a:xfrm>
      </p:grpSpPr>
      <p:sp>
        <p:nvSpPr>
          <p:cNvPr id="44" name="Google Shape;44;g2f95e617128_0_595"/>
          <p:cNvSpPr txBox="1">
            <a:spLocks noGrp="1"/>
          </p:cNvSpPr>
          <p:nvPr>
            <p:ph type="title"/>
          </p:nvPr>
        </p:nvSpPr>
        <p:spPr>
          <a:xfrm>
            <a:off x="838200" y="384725"/>
            <a:ext cx="10515600" cy="88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5" name="Google Shape;45;g2f95e617128_0_595"/>
          <p:cNvSpPr txBox="1">
            <a:spLocks noGrp="1"/>
          </p:cNvSpPr>
          <p:nvPr>
            <p:ph type="body" idx="1"/>
          </p:nvPr>
        </p:nvSpPr>
        <p:spPr>
          <a:xfrm>
            <a:off x="838200" y="1268856"/>
            <a:ext cx="10515600" cy="467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Proxima Nova" panose="020B0604020202020204"/>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46" name="Google Shape;46;g2f95e617128_0_595"/>
          <p:cNvSpPr txBox="1">
            <a:spLocks noGrp="1"/>
          </p:cNvSpPr>
          <p:nvPr>
            <p:ph type="ftr" idx="11"/>
          </p:nvPr>
        </p:nvSpPr>
        <p:spPr>
          <a:xfrm>
            <a:off x="6872990" y="6245137"/>
            <a:ext cx="4255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800" b="0" i="0">
                <a:solidFill>
                  <a:schemeClr val="dk1"/>
                </a:solidFill>
                <a:latin typeface="Proxima Nova" panose="020B0604020202020204"/>
                <a:ea typeface="Proxima Nova" panose="020B0604020202020204"/>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47" name="Google Shape;47;g2f95e617128_0_595"/>
          <p:cNvSpPr txBox="1">
            <a:spLocks noGrp="1"/>
          </p:cNvSpPr>
          <p:nvPr>
            <p:ph type="sldNum" idx="12"/>
          </p:nvPr>
        </p:nvSpPr>
        <p:spPr>
          <a:xfrm>
            <a:off x="11128442" y="6245137"/>
            <a:ext cx="225300" cy="36510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898110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47"/>
        <p:cNvGrpSpPr/>
        <p:nvPr/>
      </p:nvGrpSpPr>
      <p:grpSpPr>
        <a:xfrm>
          <a:off x="0" y="0"/>
          <a:ext cx="0" cy="0"/>
          <a:chOff x="0" y="0"/>
          <a:chExt cx="0" cy="0"/>
        </a:xfrm>
      </p:grpSpPr>
      <p:sp>
        <p:nvSpPr>
          <p:cNvPr id="248" name="Google Shape;248;p77"/>
          <p:cNvSpPr txBox="1">
            <a:spLocks noGrp="1"/>
          </p:cNvSpPr>
          <p:nvPr>
            <p:ph type="title"/>
          </p:nvPr>
        </p:nvSpPr>
        <p:spPr>
          <a:xfrm>
            <a:off x="838200" y="806557"/>
            <a:ext cx="7182394" cy="525460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49" name="Google Shape;249;p77"/>
          <p:cNvSpPr txBox="1">
            <a:spLocks noGrp="1"/>
          </p:cNvSpPr>
          <p:nvPr>
            <p:ph type="ftr" idx="11"/>
          </p:nvPr>
        </p:nvSpPr>
        <p:spPr>
          <a:xfrm>
            <a:off x="6872990" y="6245137"/>
            <a:ext cx="425545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800" b="0" i="0">
                <a:solidFill>
                  <a:schemeClr val="dk1"/>
                </a:solidFill>
                <a:latin typeface="Proxima Nova" panose="020B0604020202020204"/>
                <a:ea typeface="Proxima Nova" panose="020B0604020202020204"/>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250" name="Google Shape;250;p77"/>
          <p:cNvSpPr txBox="1">
            <a:spLocks noGrp="1"/>
          </p:cNvSpPr>
          <p:nvPr>
            <p:ph type="sldNum" idx="12"/>
          </p:nvPr>
        </p:nvSpPr>
        <p:spPr>
          <a:xfrm>
            <a:off x="11128442" y="6245137"/>
            <a:ext cx="225357"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6412112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3"/>
        <p:cNvGrpSpPr/>
        <p:nvPr/>
      </p:nvGrpSpPr>
      <p:grpSpPr>
        <a:xfrm>
          <a:off x="0" y="0"/>
          <a:ext cx="0" cy="0"/>
          <a:chOff x="0" y="0"/>
          <a:chExt cx="0" cy="0"/>
        </a:xfrm>
      </p:grpSpPr>
      <p:sp>
        <p:nvSpPr>
          <p:cNvPr id="44" name="Google Shape;44;g2f95e617128_0_595"/>
          <p:cNvSpPr txBox="1">
            <a:spLocks noGrp="1"/>
          </p:cNvSpPr>
          <p:nvPr>
            <p:ph type="title"/>
          </p:nvPr>
        </p:nvSpPr>
        <p:spPr>
          <a:xfrm>
            <a:off x="838200" y="384725"/>
            <a:ext cx="10515600" cy="88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g2f95e617128_0_595"/>
          <p:cNvSpPr txBox="1">
            <a:spLocks noGrp="1"/>
          </p:cNvSpPr>
          <p:nvPr>
            <p:ph type="body" idx="1"/>
          </p:nvPr>
        </p:nvSpPr>
        <p:spPr>
          <a:xfrm>
            <a:off x="838200" y="1268856"/>
            <a:ext cx="10515600" cy="467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Proxima Nova" panose="020B0604020202020204"/>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g2f95e617128_0_595"/>
          <p:cNvSpPr txBox="1">
            <a:spLocks noGrp="1"/>
          </p:cNvSpPr>
          <p:nvPr>
            <p:ph type="ftr" idx="11"/>
          </p:nvPr>
        </p:nvSpPr>
        <p:spPr>
          <a:xfrm>
            <a:off x="6872990" y="6245137"/>
            <a:ext cx="4255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800" b="0" i="0">
                <a:solidFill>
                  <a:schemeClr val="dk1"/>
                </a:solidFill>
                <a:latin typeface="Proxima Nova" panose="020B0604020202020204"/>
                <a:ea typeface="Proxima Nova" panose="020B0604020202020204"/>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47" name="Google Shape;47;g2f95e617128_0_595"/>
          <p:cNvSpPr txBox="1">
            <a:spLocks noGrp="1"/>
          </p:cNvSpPr>
          <p:nvPr>
            <p:ph type="sldNum" idx="12"/>
          </p:nvPr>
        </p:nvSpPr>
        <p:spPr>
          <a:xfrm>
            <a:off x="11128442" y="6245137"/>
            <a:ext cx="225300" cy="36510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
        <p:nvSpPr>
          <p:cNvPr id="2" name="Google Shape;40;g2f95e617128_0_588">
            <a:extLst>
              <a:ext uri="{FF2B5EF4-FFF2-40B4-BE49-F238E27FC236}">
                <a16:creationId xmlns:a16="http://schemas.microsoft.com/office/drawing/2014/main" id="{5CA76A6D-4BBB-B711-BFDB-9C469D0699BF}"/>
              </a:ext>
            </a:extLst>
          </p:cNvPr>
          <p:cNvSpPr txBox="1"/>
          <p:nvPr userDrawn="1"/>
        </p:nvSpPr>
        <p:spPr>
          <a:xfrm>
            <a:off x="838190" y="6241874"/>
            <a:ext cx="60348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7A3D"/>
              </a:buClr>
              <a:buSzPts val="1400"/>
              <a:buFont typeface="Arial"/>
              <a:buNone/>
            </a:pPr>
            <a:r>
              <a:rPr lang="en-US" sz="1400" b="1" i="0" u="none" strike="noStrike" cap="none" dirty="0">
                <a:solidFill>
                  <a:srgbClr val="E27A3D"/>
                </a:solidFill>
                <a:latin typeface="Proxima Nova" panose="020B0604020202020204"/>
                <a:ea typeface="Arial"/>
                <a:cs typeface="Arial"/>
                <a:sym typeface="Arial"/>
              </a:rPr>
              <a:t>MELTZER HELLRUNG</a:t>
            </a:r>
            <a:r>
              <a:rPr lang="en-US" sz="1400" b="1" i="0" u="none" strike="noStrike" cap="none" dirty="0">
                <a:solidFill>
                  <a:srgbClr val="5A5B64"/>
                </a:solidFill>
                <a:latin typeface="Proxima Nova"/>
                <a:ea typeface="Proxima Nova"/>
                <a:cs typeface="Proxima Nova"/>
                <a:sym typeface="Proxima Nova"/>
              </a:rPr>
              <a:t> </a:t>
            </a:r>
            <a:r>
              <a:rPr lang="en-US" sz="900" b="1" i="0" u="none" strike="noStrike" cap="none" dirty="0">
                <a:solidFill>
                  <a:srgbClr val="5A5B64"/>
                </a:solidFill>
                <a:latin typeface="Proxima Nova"/>
                <a:ea typeface="Proxima Nova"/>
                <a:cs typeface="Proxima Nova"/>
                <a:sym typeface="Proxima Nova"/>
              </a:rPr>
              <a:t>IMMIGRATION SOLUTIONS</a:t>
            </a:r>
            <a:endParaRPr sz="1400" b="0" i="0" u="none" strike="noStrike" cap="none" dirty="0">
              <a:solidFill>
                <a:srgbClr val="000000"/>
              </a:solidFill>
              <a:latin typeface="Proxima Nova" panose="020B0604020202020204"/>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Proxima Nova" panose="020B0604020202020204"/>
              <a:ea typeface="Calibri"/>
              <a:cs typeface="Calibri"/>
              <a:sym typeface="Calibri"/>
            </a:endParaRPr>
          </a:p>
        </p:txBody>
      </p:sp>
    </p:spTree>
    <p:extLst>
      <p:ext uri="{BB962C8B-B14F-4D97-AF65-F5344CB8AC3E}">
        <p14:creationId xmlns:p14="http://schemas.microsoft.com/office/powerpoint/2010/main" val="414364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with Circle Photos" preserve="1">
  <p:cSld name="Two Content with Circle Photos">
    <p:spTree>
      <p:nvGrpSpPr>
        <p:cNvPr id="1" name="Shape 54"/>
        <p:cNvGrpSpPr/>
        <p:nvPr/>
      </p:nvGrpSpPr>
      <p:grpSpPr>
        <a:xfrm>
          <a:off x="0" y="0"/>
          <a:ext cx="0" cy="0"/>
          <a:chOff x="0" y="0"/>
          <a:chExt cx="0" cy="0"/>
        </a:xfrm>
      </p:grpSpPr>
      <p:sp>
        <p:nvSpPr>
          <p:cNvPr id="55" name="Google Shape;55;g2f95e617128_0_606"/>
          <p:cNvSpPr txBox="1">
            <a:spLocks noGrp="1"/>
          </p:cNvSpPr>
          <p:nvPr>
            <p:ph type="title"/>
          </p:nvPr>
        </p:nvSpPr>
        <p:spPr>
          <a:xfrm>
            <a:off x="838200" y="384725"/>
            <a:ext cx="10515600" cy="88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56" name="Google Shape;56;g2f95e617128_0_606"/>
          <p:cNvSpPr txBox="1">
            <a:spLocks noGrp="1"/>
          </p:cNvSpPr>
          <p:nvPr>
            <p:ph type="body" idx="1"/>
          </p:nvPr>
        </p:nvSpPr>
        <p:spPr>
          <a:xfrm>
            <a:off x="838200" y="2809461"/>
            <a:ext cx="5181600" cy="3134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Proxima Nova" panose="020B0604020202020204"/>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57" name="Google Shape;57;g2f95e617128_0_606"/>
          <p:cNvSpPr txBox="1">
            <a:spLocks noGrp="1"/>
          </p:cNvSpPr>
          <p:nvPr>
            <p:ph type="body" idx="2"/>
          </p:nvPr>
        </p:nvSpPr>
        <p:spPr>
          <a:xfrm>
            <a:off x="6172200" y="2809461"/>
            <a:ext cx="5181600" cy="3134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Proxima Nova" panose="020B0604020202020204"/>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58" name="Google Shape;58;g2f95e617128_0_606"/>
          <p:cNvSpPr txBox="1">
            <a:spLocks noGrp="1"/>
          </p:cNvSpPr>
          <p:nvPr>
            <p:ph type="ftr" idx="11"/>
          </p:nvPr>
        </p:nvSpPr>
        <p:spPr>
          <a:xfrm>
            <a:off x="6872990" y="6245137"/>
            <a:ext cx="4255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800" b="0" i="0">
                <a:solidFill>
                  <a:schemeClr val="dk1"/>
                </a:solidFill>
                <a:latin typeface="Proxima Nova" panose="020B0604020202020204"/>
                <a:ea typeface="Proxima Nova" panose="020B0604020202020204"/>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59" name="Google Shape;59;g2f95e617128_0_606"/>
          <p:cNvSpPr txBox="1">
            <a:spLocks noGrp="1"/>
          </p:cNvSpPr>
          <p:nvPr>
            <p:ph type="sldNum" idx="12"/>
          </p:nvPr>
        </p:nvSpPr>
        <p:spPr>
          <a:xfrm>
            <a:off x="11128442" y="6245137"/>
            <a:ext cx="225300" cy="36510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
        <p:nvSpPr>
          <p:cNvPr id="60" name="Google Shape;60;g2f95e617128_0_606"/>
          <p:cNvSpPr>
            <a:spLocks noGrp="1"/>
          </p:cNvSpPr>
          <p:nvPr>
            <p:ph type="pic" idx="3"/>
          </p:nvPr>
        </p:nvSpPr>
        <p:spPr>
          <a:xfrm>
            <a:off x="917713" y="1268413"/>
            <a:ext cx="1467600" cy="1467600"/>
          </a:xfrm>
          <a:prstGeom prst="ellipse">
            <a:avLst/>
          </a:prstGeom>
          <a:noFill/>
          <a:ln w="9525" cap="flat" cmpd="sng">
            <a:solidFill>
              <a:schemeClr val="lt2"/>
            </a:solidFill>
            <a:prstDash val="solid"/>
            <a:round/>
            <a:headEnd type="none" w="sm" len="sm"/>
            <a:tailEnd type="none" w="sm" len="sm"/>
          </a:ln>
        </p:spPr>
        <p:txBody>
          <a:bodyPr/>
          <a:lstStyle/>
          <a:p>
            <a:endParaRPr lang="en-US"/>
          </a:p>
        </p:txBody>
      </p:sp>
      <p:sp>
        <p:nvSpPr>
          <p:cNvPr id="61" name="Google Shape;61;g2f95e617128_0_606"/>
          <p:cNvSpPr>
            <a:spLocks noGrp="1"/>
          </p:cNvSpPr>
          <p:nvPr>
            <p:ph type="pic" idx="4"/>
          </p:nvPr>
        </p:nvSpPr>
        <p:spPr>
          <a:xfrm>
            <a:off x="6096000" y="1268412"/>
            <a:ext cx="1467600" cy="1467600"/>
          </a:xfrm>
          <a:prstGeom prst="ellipse">
            <a:avLst/>
          </a:prstGeom>
          <a:noFill/>
          <a:ln w="9525" cap="flat" cmpd="sng">
            <a:solidFill>
              <a:schemeClr val="lt2"/>
            </a:solidFill>
            <a:prstDash val="solid"/>
            <a:round/>
            <a:headEnd type="none" w="sm" len="sm"/>
            <a:tailEnd type="none" w="sm" len="sm"/>
          </a:ln>
        </p:spPr>
        <p:txBody>
          <a:bodyPr/>
          <a:lstStyle/>
          <a:p>
            <a:endParaRPr lang="en-US"/>
          </a:p>
        </p:txBody>
      </p:sp>
    </p:spTree>
    <p:extLst>
      <p:ext uri="{BB962C8B-B14F-4D97-AF65-F5344CB8AC3E}">
        <p14:creationId xmlns:p14="http://schemas.microsoft.com/office/powerpoint/2010/main" val="23597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62"/>
        <p:cNvGrpSpPr/>
        <p:nvPr/>
      </p:nvGrpSpPr>
      <p:grpSpPr>
        <a:xfrm>
          <a:off x="0" y="0"/>
          <a:ext cx="0" cy="0"/>
          <a:chOff x="0" y="0"/>
          <a:chExt cx="0" cy="0"/>
        </a:xfrm>
      </p:grpSpPr>
      <p:sp>
        <p:nvSpPr>
          <p:cNvPr id="63" name="Google Shape;63;g2f95e617128_0_614"/>
          <p:cNvSpPr txBox="1">
            <a:spLocks noGrp="1"/>
          </p:cNvSpPr>
          <p:nvPr>
            <p:ph type="title"/>
          </p:nvPr>
        </p:nvSpPr>
        <p:spPr>
          <a:xfrm>
            <a:off x="838200" y="384725"/>
            <a:ext cx="10515600" cy="88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64" name="Google Shape;64;g2f95e617128_0_614"/>
          <p:cNvSpPr txBox="1">
            <a:spLocks noGrp="1"/>
          </p:cNvSpPr>
          <p:nvPr>
            <p:ph type="ftr" idx="11"/>
          </p:nvPr>
        </p:nvSpPr>
        <p:spPr>
          <a:xfrm>
            <a:off x="6872990" y="6245137"/>
            <a:ext cx="4255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800" b="0" i="0">
                <a:solidFill>
                  <a:schemeClr val="dk1"/>
                </a:solidFill>
                <a:latin typeface="Proxima Nova" panose="020B0604020202020204"/>
                <a:ea typeface="Proxima Nova" panose="020B0604020202020204"/>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65" name="Google Shape;65;g2f95e617128_0_614"/>
          <p:cNvSpPr txBox="1">
            <a:spLocks noGrp="1"/>
          </p:cNvSpPr>
          <p:nvPr>
            <p:ph type="sldNum" idx="12"/>
          </p:nvPr>
        </p:nvSpPr>
        <p:spPr>
          <a:xfrm>
            <a:off x="11128442" y="6245137"/>
            <a:ext cx="225300" cy="36510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813254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66"/>
        <p:cNvGrpSpPr/>
        <p:nvPr/>
      </p:nvGrpSpPr>
      <p:grpSpPr>
        <a:xfrm>
          <a:off x="0" y="0"/>
          <a:ext cx="0" cy="0"/>
          <a:chOff x="0" y="0"/>
          <a:chExt cx="0" cy="0"/>
        </a:xfrm>
      </p:grpSpPr>
      <p:sp>
        <p:nvSpPr>
          <p:cNvPr id="67" name="Google Shape;67;g2f95e617128_0_618"/>
          <p:cNvSpPr txBox="1">
            <a:spLocks noGrp="1"/>
          </p:cNvSpPr>
          <p:nvPr>
            <p:ph type="ftr" idx="11"/>
          </p:nvPr>
        </p:nvSpPr>
        <p:spPr>
          <a:xfrm>
            <a:off x="6872990" y="6245137"/>
            <a:ext cx="4255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800" b="0" i="0">
                <a:solidFill>
                  <a:schemeClr val="dk1"/>
                </a:solidFill>
                <a:latin typeface="Proxima Nova" panose="020B0604020202020204"/>
                <a:ea typeface="Proxima Nova" panose="020B0604020202020204"/>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68" name="Google Shape;68;g2f95e617128_0_618"/>
          <p:cNvSpPr txBox="1">
            <a:spLocks noGrp="1"/>
          </p:cNvSpPr>
          <p:nvPr>
            <p:ph type="sldNum" idx="12"/>
          </p:nvPr>
        </p:nvSpPr>
        <p:spPr>
          <a:xfrm>
            <a:off x="11128442" y="6245137"/>
            <a:ext cx="225300" cy="36510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Proxima Nova" panose="020B0604020202020204"/>
                <a:ea typeface="Proxima Nova" panose="020B0604020202020204"/>
                <a:cs typeface="Arial"/>
                <a:sym typeface="Arial"/>
              </a:defRPr>
            </a:lvl1pPr>
            <a:lvl2pPr marL="0" marR="0" lvl="1"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402055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5E49-2F46-7189-4340-B88F8AFE09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67F564-626B-F4A8-DF43-8D580F7AA813}"/>
              </a:ext>
            </a:extLst>
          </p:cNvPr>
          <p:cNvSpPr>
            <a:spLocks noGrp="1"/>
          </p:cNvSpPr>
          <p:nvPr>
            <p:ph type="subTitle" idx="1"/>
          </p:nvPr>
        </p:nvSpPr>
        <p:spPr>
          <a:xfrm>
            <a:off x="1524000" y="3602038"/>
            <a:ext cx="9144000" cy="1655762"/>
          </a:xfrm>
        </p:spPr>
        <p:txBody>
          <a:bodyPr/>
          <a:lstStyle>
            <a:lvl1pPr marL="0" indent="0" algn="ctr">
              <a:buNone/>
              <a:defRPr sz="2400">
                <a:latin typeface="Proxima Nova" panose="020B060402020202020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4EED35D-1BDF-E730-1D53-F3D55683B264}"/>
              </a:ext>
            </a:extLst>
          </p:cNvPr>
          <p:cNvSpPr>
            <a:spLocks noGrp="1"/>
          </p:cNvSpPr>
          <p:nvPr>
            <p:ph type="dt" sz="half" idx="10"/>
          </p:nvPr>
        </p:nvSpPr>
        <p:spPr/>
        <p:txBody>
          <a:bodyPr/>
          <a:lstStyle>
            <a:lvl1pPr>
              <a:defRPr>
                <a:latin typeface="Proxima Nova" panose="020B0604020202020204"/>
              </a:defRPr>
            </a:lvl1pPr>
          </a:lstStyle>
          <a:p>
            <a:fld id="{B7B1BA1A-B4F7-467F-8DEE-A65E9FF29886}" type="datetimeFigureOut">
              <a:rPr lang="en-US" smtClean="0"/>
              <a:pPr/>
              <a:t>1/6/2026</a:t>
            </a:fld>
            <a:endParaRPr lang="en-US" dirty="0"/>
          </a:p>
        </p:txBody>
      </p:sp>
      <p:sp>
        <p:nvSpPr>
          <p:cNvPr id="5" name="Footer Placeholder 4">
            <a:extLst>
              <a:ext uri="{FF2B5EF4-FFF2-40B4-BE49-F238E27FC236}">
                <a16:creationId xmlns:a16="http://schemas.microsoft.com/office/drawing/2014/main" id="{3CC7FC21-56A1-773F-C94F-B8C52CED7789}"/>
              </a:ext>
            </a:extLst>
          </p:cNvPr>
          <p:cNvSpPr>
            <a:spLocks noGrp="1"/>
          </p:cNvSpPr>
          <p:nvPr>
            <p:ph type="ftr" sz="quarter" idx="11"/>
          </p:nvPr>
        </p:nvSpPr>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8F01F412-0438-3061-04D1-9208DA3CA557}"/>
              </a:ext>
            </a:extLst>
          </p:cNvPr>
          <p:cNvSpPr>
            <a:spLocks noGrp="1"/>
          </p:cNvSpPr>
          <p:nvPr>
            <p:ph type="sldNum" sz="quarter" idx="12"/>
          </p:nvPr>
        </p:nvSpPr>
        <p:spPr/>
        <p:txBody>
          <a:bodyPr/>
          <a:lstStyle>
            <a:lvl1pPr>
              <a:defRPr/>
            </a:lvl1pPr>
          </a:lstStyle>
          <a:p>
            <a:fld id="{34FF8E29-3CA8-4CC0-890E-EF63C8C8387D}" type="slidenum">
              <a:rPr lang="en-US" smtClean="0"/>
              <a:pPr/>
              <a:t>‹#›</a:t>
            </a:fld>
            <a:endParaRPr lang="en-US" dirty="0"/>
          </a:p>
        </p:txBody>
      </p:sp>
    </p:spTree>
    <p:extLst>
      <p:ext uri="{BB962C8B-B14F-4D97-AF65-F5344CB8AC3E}">
        <p14:creationId xmlns:p14="http://schemas.microsoft.com/office/powerpoint/2010/main" val="7509471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4.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7.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8.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51.xml"/><Relationship Id="rId1" Type="http://schemas.openxmlformats.org/officeDocument/2006/relationships/slideLayout" Target="../slideLayouts/slideLayout50.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25"/>
        <p:cNvGrpSpPr/>
        <p:nvPr/>
      </p:nvGrpSpPr>
      <p:grpSpPr>
        <a:xfrm>
          <a:off x="0" y="0"/>
          <a:ext cx="0" cy="0"/>
          <a:chOff x="0" y="0"/>
          <a:chExt cx="0" cy="0"/>
        </a:xfrm>
      </p:grpSpPr>
      <p:sp>
        <p:nvSpPr>
          <p:cNvPr id="26" name="Google Shape;26;g2f95e617128_0_361"/>
          <p:cNvSpPr txBox="1">
            <a:spLocks noGrp="1"/>
          </p:cNvSpPr>
          <p:nvPr>
            <p:ph type="body" idx="1"/>
          </p:nvPr>
        </p:nvSpPr>
        <p:spPr>
          <a:xfrm>
            <a:off x="838200" y="1825625"/>
            <a:ext cx="10515600" cy="41181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pic>
        <p:nvPicPr>
          <p:cNvPr id="27" name="Google Shape;27;g2f95e617128_0_361" descr="Graphical user interface, text, application&#10;&#10;Description automatically generated"/>
          <p:cNvPicPr preferRelativeResize="0"/>
          <p:nvPr/>
        </p:nvPicPr>
        <p:blipFill rotWithShape="1">
          <a:blip r:embed="rId6">
            <a:alphaModFix/>
          </a:blip>
          <a:srcRect/>
          <a:stretch/>
        </p:blipFill>
        <p:spPr>
          <a:xfrm>
            <a:off x="8873457" y="2707910"/>
            <a:ext cx="2824083" cy="1176701"/>
          </a:xfrm>
          <a:prstGeom prst="rect">
            <a:avLst/>
          </a:prstGeom>
          <a:noFill/>
          <a:ln>
            <a:noFill/>
          </a:ln>
        </p:spPr>
      </p:pic>
      <p:sp>
        <p:nvSpPr>
          <p:cNvPr id="28" name="Google Shape;28;g2f95e617128_0_361"/>
          <p:cNvSpPr/>
          <p:nvPr/>
        </p:nvSpPr>
        <p:spPr>
          <a:xfrm>
            <a:off x="0" y="0"/>
            <a:ext cx="8385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dirty="0">
              <a:solidFill>
                <a:schemeClr val="lt1"/>
              </a:solidFill>
              <a:latin typeface="Proxima Nova" panose="020B0604020202020204"/>
              <a:ea typeface="Arial"/>
              <a:cs typeface="Arial"/>
              <a:sym typeface="Arial"/>
            </a:endParaRPr>
          </a:p>
        </p:txBody>
      </p:sp>
      <p:sp>
        <p:nvSpPr>
          <p:cNvPr id="29" name="Google Shape;29;g2f95e617128_0_361"/>
          <p:cNvSpPr txBox="1">
            <a:spLocks noGrp="1"/>
          </p:cNvSpPr>
          <p:nvPr>
            <p:ph type="title"/>
          </p:nvPr>
        </p:nvSpPr>
        <p:spPr>
          <a:xfrm>
            <a:off x="838200" y="806557"/>
            <a:ext cx="10515600" cy="8841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5300"/>
              <a:buFont typeface="Proxima Nova"/>
              <a:buNone/>
              <a:defRPr sz="5300" b="1" i="0" u="none" strike="noStrike" cap="none">
                <a:solidFill>
                  <a:schemeClr val="lt1"/>
                </a:solidFill>
                <a:latin typeface="Proxima Nova"/>
                <a:ea typeface="Proxima Nova"/>
                <a:cs typeface="Proxima Nova"/>
                <a:sym typeface="Proxima Nov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g2f95e617128_0_361"/>
          <p:cNvSpPr txBox="1">
            <a:spLocks noGrp="1"/>
          </p:cNvSpPr>
          <p:nvPr>
            <p:ph type="ftr" idx="11"/>
          </p:nvPr>
        </p:nvSpPr>
        <p:spPr>
          <a:xfrm>
            <a:off x="6872990" y="6245137"/>
            <a:ext cx="42555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chemeClr val="dk1"/>
              </a:buClr>
              <a:buSzPts val="1400"/>
              <a:buFont typeface="Arial"/>
              <a:buNone/>
              <a:defRPr sz="800" b="0" i="0" u="none" strike="noStrike" cap="none">
                <a:solidFill>
                  <a:schemeClr val="dk1"/>
                </a:solidFill>
                <a:latin typeface="Proxima Nova" panose="020B0604020202020204"/>
                <a:ea typeface="Proxima Nova" panose="020B0604020202020204"/>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lang="en-US" dirty="0"/>
          </a:p>
        </p:txBody>
      </p:sp>
      <p:sp>
        <p:nvSpPr>
          <p:cNvPr id="31" name="Google Shape;31;g2f95e617128_0_361"/>
          <p:cNvSpPr txBox="1">
            <a:spLocks noGrp="1"/>
          </p:cNvSpPr>
          <p:nvPr>
            <p:ph type="sldNum" idx="12"/>
          </p:nvPr>
        </p:nvSpPr>
        <p:spPr>
          <a:xfrm>
            <a:off x="11128442" y="6245137"/>
            <a:ext cx="225300" cy="365100"/>
          </a:xfrm>
          <a:prstGeom prst="rect">
            <a:avLst/>
          </a:prstGeom>
          <a:noFill/>
          <a:ln>
            <a:noFill/>
          </a:ln>
        </p:spPr>
        <p:txBody>
          <a:bodyPr spcFirstLastPara="1" wrap="square" lIns="0" tIns="45700" rIns="0" bIns="45700" anchor="ctr" anchorCtr="0">
            <a:noAutofit/>
          </a:bodyPr>
          <a:lstStyle>
            <a:lvl1pPr marL="0" marR="0" lvl="0"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Proxima Nova" panose="020B0604020202020204"/>
                <a:ea typeface="Proxima Nova" panose="020B0604020202020204"/>
                <a:cs typeface="Arial"/>
                <a:sym typeface="Arial"/>
              </a:defRPr>
            </a:lvl1pPr>
            <a:lvl2pPr marL="0" marR="0" lvl="1"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9pPr>
          </a:lstStyle>
          <a:p>
            <a:fld id="{34FF8E29-3CA8-4CC0-890E-EF63C8C8387D}" type="slidenum">
              <a:rPr lang="en-US" smtClean="0"/>
              <a:pPr/>
              <a:t>‹#›</a:t>
            </a:fld>
            <a:endParaRPr lang="en-US" dirty="0"/>
          </a:p>
        </p:txBody>
      </p:sp>
    </p:spTree>
    <p:extLst>
      <p:ext uri="{BB962C8B-B14F-4D97-AF65-F5344CB8AC3E}">
        <p14:creationId xmlns:p14="http://schemas.microsoft.com/office/powerpoint/2010/main" val="1793629385"/>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Proxima Nova" panose="020B0604020202020204"/>
          <a:ea typeface="Proxima Nova" panose="020B0604020202020204"/>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76">
          <p15:clr>
            <a:srgbClr val="F26B43"/>
          </p15:clr>
        </p15:guide>
        <p15:guide id="4" pos="7104">
          <p15:clr>
            <a:srgbClr val="F26B43"/>
          </p15:clr>
        </p15:guide>
        <p15:guide id="5" orient="horz" pos="576">
          <p15:clr>
            <a:srgbClr val="F26B43"/>
          </p15:clr>
        </p15:guide>
        <p15:guide id="6" orient="horz" pos="374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36"/>
        <p:cNvGrpSpPr/>
        <p:nvPr/>
      </p:nvGrpSpPr>
      <p:grpSpPr>
        <a:xfrm>
          <a:off x="0" y="0"/>
          <a:ext cx="0" cy="0"/>
          <a:chOff x="0" y="0"/>
          <a:chExt cx="0" cy="0"/>
        </a:xfrm>
      </p:grpSpPr>
      <p:sp>
        <p:nvSpPr>
          <p:cNvPr id="37" name="Google Shape;37;g2f95e617128_0_588"/>
          <p:cNvSpPr txBox="1">
            <a:spLocks noGrp="1"/>
          </p:cNvSpPr>
          <p:nvPr>
            <p:ph type="title"/>
          </p:nvPr>
        </p:nvSpPr>
        <p:spPr>
          <a:xfrm>
            <a:off x="838200" y="384725"/>
            <a:ext cx="10515600" cy="8841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600"/>
              <a:buFont typeface="Proxima Nova"/>
              <a:buNone/>
              <a:defRPr sz="1600" b="1" i="0" u="none" strike="noStrike" cap="none">
                <a:solidFill>
                  <a:schemeClr val="dk1"/>
                </a:solidFill>
                <a:latin typeface="Proxima Nova"/>
                <a:ea typeface="Proxima Nova"/>
                <a:cs typeface="Proxima Nova"/>
                <a:sym typeface="Proxima Nov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 name="Google Shape;38;g2f95e617128_0_588"/>
          <p:cNvSpPr txBox="1">
            <a:spLocks noGrp="1"/>
          </p:cNvSpPr>
          <p:nvPr>
            <p:ph type="body" idx="1"/>
          </p:nvPr>
        </p:nvSpPr>
        <p:spPr>
          <a:xfrm>
            <a:off x="838200" y="1268856"/>
            <a:ext cx="10515600" cy="46746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pic>
        <p:nvPicPr>
          <p:cNvPr id="39" name="Google Shape;39;g2f95e617128_0_588" descr="Icon&#10;&#10;Description automatically generated"/>
          <p:cNvPicPr preferRelativeResize="0"/>
          <p:nvPr/>
        </p:nvPicPr>
        <p:blipFill rotWithShape="1">
          <a:blip r:embed="rId9">
            <a:alphaModFix amt="5000"/>
          </a:blip>
          <a:srcRect/>
          <a:stretch/>
        </p:blipFill>
        <p:spPr>
          <a:xfrm>
            <a:off x="8519160" y="1488506"/>
            <a:ext cx="3958044" cy="3958044"/>
          </a:xfrm>
          <a:prstGeom prst="rect">
            <a:avLst/>
          </a:prstGeom>
          <a:noFill/>
          <a:ln>
            <a:noFill/>
          </a:ln>
        </p:spPr>
      </p:pic>
      <p:sp>
        <p:nvSpPr>
          <p:cNvPr id="40" name="Google Shape;40;g2f95e617128_0_588"/>
          <p:cNvSpPr txBox="1"/>
          <p:nvPr/>
        </p:nvSpPr>
        <p:spPr>
          <a:xfrm>
            <a:off x="838200" y="6245137"/>
            <a:ext cx="60348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7A3D"/>
              </a:buClr>
              <a:buSzPts val="1400"/>
              <a:buFont typeface="Arial"/>
              <a:buNone/>
            </a:pPr>
            <a:r>
              <a:rPr lang="en-US" sz="1400" b="1" i="0" u="none" strike="noStrike" cap="none" dirty="0">
                <a:solidFill>
                  <a:srgbClr val="E27A3D"/>
                </a:solidFill>
                <a:latin typeface="Proxima Nova" panose="020B0604020202020204"/>
                <a:ea typeface="Arial"/>
                <a:cs typeface="Arial"/>
                <a:sym typeface="Arial"/>
              </a:rPr>
              <a:t>MELTZER HELLRUNG</a:t>
            </a:r>
            <a:r>
              <a:rPr lang="en-US" sz="1400" b="1" i="0" u="none" strike="noStrike" cap="none" dirty="0">
                <a:solidFill>
                  <a:srgbClr val="5A5B64"/>
                </a:solidFill>
                <a:latin typeface="Proxima Nova"/>
                <a:ea typeface="Proxima Nova"/>
                <a:cs typeface="Proxima Nova"/>
                <a:sym typeface="Proxima Nova"/>
              </a:rPr>
              <a:t> </a:t>
            </a:r>
            <a:r>
              <a:rPr lang="en-US" sz="900" b="1" i="0" u="none" strike="noStrike" cap="none" dirty="0">
                <a:solidFill>
                  <a:srgbClr val="5A5B64"/>
                </a:solidFill>
                <a:latin typeface="Proxima Nova"/>
                <a:ea typeface="Proxima Nova"/>
                <a:cs typeface="Proxima Nova"/>
                <a:sym typeface="Proxima Nova"/>
              </a:rPr>
              <a:t>IMMIGRATION SOLUTIONS</a:t>
            </a:r>
            <a:endParaRPr sz="1400" b="0" i="0" u="none" strike="noStrike" cap="none" dirty="0">
              <a:solidFill>
                <a:srgbClr val="000000"/>
              </a:solidFill>
              <a:latin typeface="Proxima Nova" panose="020B0604020202020204"/>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Proxima Nova" panose="020B0604020202020204"/>
              <a:ea typeface="Calibri"/>
              <a:cs typeface="Calibri"/>
              <a:sym typeface="Calibri"/>
            </a:endParaRPr>
          </a:p>
        </p:txBody>
      </p:sp>
      <p:sp>
        <p:nvSpPr>
          <p:cNvPr id="41" name="Google Shape;41;g2f95e617128_0_588"/>
          <p:cNvSpPr txBox="1">
            <a:spLocks noGrp="1"/>
          </p:cNvSpPr>
          <p:nvPr>
            <p:ph type="ftr" idx="11"/>
          </p:nvPr>
        </p:nvSpPr>
        <p:spPr>
          <a:xfrm>
            <a:off x="6872990" y="6245137"/>
            <a:ext cx="42555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Proxima Nova" panose="020B0604020202020204"/>
                <a:ea typeface="Proxima Nova" panose="020B0604020202020204"/>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42" name="Google Shape;42;g2f95e617128_0_588"/>
          <p:cNvSpPr txBox="1">
            <a:spLocks noGrp="1"/>
          </p:cNvSpPr>
          <p:nvPr>
            <p:ph type="sldNum" idx="12"/>
          </p:nvPr>
        </p:nvSpPr>
        <p:spPr>
          <a:xfrm>
            <a:off x="11128442" y="6245137"/>
            <a:ext cx="225300" cy="365100"/>
          </a:xfrm>
          <a:prstGeom prst="rect">
            <a:avLst/>
          </a:prstGeom>
          <a:noFill/>
          <a:ln>
            <a:noFill/>
          </a:ln>
        </p:spPr>
        <p:txBody>
          <a:bodyPr spcFirstLastPara="1" wrap="square" lIns="0" tIns="45700" rIns="0"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1" i="0" u="none" strike="noStrike" cap="none">
                <a:solidFill>
                  <a:schemeClr val="dk1"/>
                </a:solidFill>
                <a:latin typeface="Proxima Nova" panose="020B0604020202020204"/>
                <a:ea typeface="Proxima Nova" panose="020B0604020202020204"/>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967818429"/>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704" r:id="rId6"/>
    <p:sldLayoutId id="2147483708" r:id="rId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Proxima Nova" panose="020B0604020202020204"/>
          <a:ea typeface="Proxima Nova" panose="020B0604020202020204"/>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76">
          <p15:clr>
            <a:srgbClr val="F26B43"/>
          </p15:clr>
        </p15:guide>
        <p15:guide id="4" pos="7104">
          <p15:clr>
            <a:srgbClr val="F26B43"/>
          </p15:clr>
        </p15:guide>
        <p15:guide id="5" orient="horz" pos="576">
          <p15:clr>
            <a:srgbClr val="F26B43"/>
          </p15:clr>
        </p15:guide>
        <p15:guide id="6" orient="horz" pos="3744">
          <p15:clr>
            <a:srgbClr val="F26B43"/>
          </p15:clr>
        </p15:guide>
        <p15:guide id="7" orient="horz" pos="40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25"/>
        <p:cNvGrpSpPr/>
        <p:nvPr/>
      </p:nvGrpSpPr>
      <p:grpSpPr>
        <a:xfrm>
          <a:off x="0" y="0"/>
          <a:ext cx="0" cy="0"/>
          <a:chOff x="0" y="0"/>
          <a:chExt cx="0" cy="0"/>
        </a:xfrm>
      </p:grpSpPr>
      <p:sp>
        <p:nvSpPr>
          <p:cNvPr id="26" name="Google Shape;26;g2f95e617128_0_361"/>
          <p:cNvSpPr txBox="1">
            <a:spLocks noGrp="1"/>
          </p:cNvSpPr>
          <p:nvPr>
            <p:ph type="body" idx="1"/>
          </p:nvPr>
        </p:nvSpPr>
        <p:spPr>
          <a:xfrm>
            <a:off x="838200" y="1825625"/>
            <a:ext cx="10515600" cy="41181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pic>
        <p:nvPicPr>
          <p:cNvPr id="27" name="Google Shape;27;g2f95e617128_0_361" descr="Graphical user interface, text, application&#10;&#10;Description automatically generated"/>
          <p:cNvPicPr preferRelativeResize="0"/>
          <p:nvPr/>
        </p:nvPicPr>
        <p:blipFill rotWithShape="1">
          <a:blip r:embed="rId4">
            <a:alphaModFix/>
          </a:blip>
          <a:srcRect/>
          <a:stretch/>
        </p:blipFill>
        <p:spPr>
          <a:xfrm>
            <a:off x="8873457" y="2707910"/>
            <a:ext cx="2824083" cy="1176701"/>
          </a:xfrm>
          <a:prstGeom prst="rect">
            <a:avLst/>
          </a:prstGeom>
          <a:noFill/>
          <a:ln>
            <a:noFill/>
          </a:ln>
        </p:spPr>
      </p:pic>
      <p:sp>
        <p:nvSpPr>
          <p:cNvPr id="28" name="Google Shape;28;g2f95e617128_0_361"/>
          <p:cNvSpPr/>
          <p:nvPr/>
        </p:nvSpPr>
        <p:spPr>
          <a:xfrm>
            <a:off x="0" y="0"/>
            <a:ext cx="8385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dirty="0">
              <a:solidFill>
                <a:schemeClr val="lt1"/>
              </a:solidFill>
              <a:latin typeface="Proxima Nova" panose="020B0604020202020204"/>
              <a:ea typeface="Arial"/>
              <a:cs typeface="Arial"/>
              <a:sym typeface="Arial"/>
            </a:endParaRPr>
          </a:p>
        </p:txBody>
      </p:sp>
      <p:sp>
        <p:nvSpPr>
          <p:cNvPr id="29" name="Google Shape;29;g2f95e617128_0_361"/>
          <p:cNvSpPr txBox="1">
            <a:spLocks noGrp="1"/>
          </p:cNvSpPr>
          <p:nvPr>
            <p:ph type="title"/>
          </p:nvPr>
        </p:nvSpPr>
        <p:spPr>
          <a:xfrm>
            <a:off x="838200" y="806557"/>
            <a:ext cx="10515600" cy="8841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5300"/>
              <a:buFont typeface="Proxima Nova"/>
              <a:buNone/>
              <a:defRPr sz="5300" b="1" i="0" u="none" strike="noStrike" cap="none">
                <a:solidFill>
                  <a:schemeClr val="lt1"/>
                </a:solidFill>
                <a:latin typeface="Proxima Nova"/>
                <a:ea typeface="Proxima Nova"/>
                <a:cs typeface="Proxima Nova"/>
                <a:sym typeface="Proxima Nov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g2f95e617128_0_361"/>
          <p:cNvSpPr txBox="1">
            <a:spLocks noGrp="1"/>
          </p:cNvSpPr>
          <p:nvPr>
            <p:ph type="ftr" idx="11"/>
          </p:nvPr>
        </p:nvSpPr>
        <p:spPr>
          <a:xfrm>
            <a:off x="6872990" y="6245137"/>
            <a:ext cx="42555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chemeClr val="dk1"/>
              </a:buClr>
              <a:buSzPts val="1400"/>
              <a:buFont typeface="Arial"/>
              <a:buNone/>
              <a:defRPr sz="800" b="0" i="0" u="none" strike="noStrike" cap="none">
                <a:solidFill>
                  <a:schemeClr val="dk1"/>
                </a:solidFill>
                <a:latin typeface="Proxima Nova" panose="020B0604020202020204"/>
                <a:ea typeface="Proxima Nova" panose="020B0604020202020204"/>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lang="en-US" dirty="0"/>
          </a:p>
        </p:txBody>
      </p:sp>
      <p:sp>
        <p:nvSpPr>
          <p:cNvPr id="31" name="Google Shape;31;g2f95e617128_0_361"/>
          <p:cNvSpPr txBox="1">
            <a:spLocks noGrp="1"/>
          </p:cNvSpPr>
          <p:nvPr>
            <p:ph type="sldNum" idx="12"/>
          </p:nvPr>
        </p:nvSpPr>
        <p:spPr>
          <a:xfrm>
            <a:off x="11128442" y="6245137"/>
            <a:ext cx="225300" cy="365100"/>
          </a:xfrm>
          <a:prstGeom prst="rect">
            <a:avLst/>
          </a:prstGeom>
          <a:noFill/>
          <a:ln>
            <a:noFill/>
          </a:ln>
        </p:spPr>
        <p:txBody>
          <a:bodyPr spcFirstLastPara="1" wrap="square" lIns="0" tIns="45700" rIns="0" bIns="45700" anchor="ctr" anchorCtr="0">
            <a:noAutofit/>
          </a:bodyPr>
          <a:lstStyle>
            <a:lvl1pPr marL="0" marR="0" lvl="0"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Proxima Nova" panose="020B0604020202020204"/>
                <a:ea typeface="Proxima Nova" panose="020B0604020202020204"/>
                <a:cs typeface="Arial"/>
                <a:sym typeface="Arial"/>
              </a:defRPr>
            </a:lvl1pPr>
            <a:lvl2pPr marL="0" marR="0" lvl="1"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452786331"/>
      </p:ext>
    </p:extLst>
  </p:cSld>
  <p:clrMap bg1="lt1" tx1="dk1" bg2="dk2" tx2="lt2" accent1="accent1" accent2="accent2" accent3="accent3" accent4="accent4" accent5="accent5" accent6="accent6" hlink="hlink" folHlink="folHlink"/>
  <p:sldLayoutIdLst>
    <p:sldLayoutId id="2147483662" r:id="rId1"/>
    <p:sldLayoutId id="2147483705" r:id="rId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Proxima Nova" panose="020B0604020202020204"/>
          <a:ea typeface="Proxima Nova" panose="020B0604020202020204"/>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76">
          <p15:clr>
            <a:srgbClr val="F26B43"/>
          </p15:clr>
        </p15:guide>
        <p15:guide id="4" pos="7104">
          <p15:clr>
            <a:srgbClr val="F26B43"/>
          </p15:clr>
        </p15:guide>
        <p15:guide id="5" orient="horz" pos="576">
          <p15:clr>
            <a:srgbClr val="F26B43"/>
          </p15:clr>
        </p15:guide>
        <p15:guide id="6" orient="horz" pos="374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36"/>
        <p:cNvGrpSpPr/>
        <p:nvPr/>
      </p:nvGrpSpPr>
      <p:grpSpPr>
        <a:xfrm>
          <a:off x="0" y="0"/>
          <a:ext cx="0" cy="0"/>
          <a:chOff x="0" y="0"/>
          <a:chExt cx="0" cy="0"/>
        </a:xfrm>
      </p:grpSpPr>
      <p:sp>
        <p:nvSpPr>
          <p:cNvPr id="37" name="Google Shape;37;g2f95e617128_0_588"/>
          <p:cNvSpPr txBox="1">
            <a:spLocks noGrp="1"/>
          </p:cNvSpPr>
          <p:nvPr>
            <p:ph type="title"/>
          </p:nvPr>
        </p:nvSpPr>
        <p:spPr>
          <a:xfrm>
            <a:off x="838200" y="384725"/>
            <a:ext cx="10515600" cy="8841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600"/>
              <a:buFont typeface="Proxima Nova"/>
              <a:buNone/>
              <a:defRPr sz="1600" b="1" i="0" u="none" strike="noStrike" cap="none">
                <a:solidFill>
                  <a:schemeClr val="dk1"/>
                </a:solidFill>
                <a:latin typeface="Proxima Nova"/>
                <a:ea typeface="Proxima Nova"/>
                <a:cs typeface="Proxima Nova"/>
                <a:sym typeface="Proxima Nov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 name="Google Shape;38;g2f95e617128_0_588"/>
          <p:cNvSpPr txBox="1">
            <a:spLocks noGrp="1"/>
          </p:cNvSpPr>
          <p:nvPr>
            <p:ph type="body" idx="1"/>
          </p:nvPr>
        </p:nvSpPr>
        <p:spPr>
          <a:xfrm>
            <a:off x="838200" y="1268856"/>
            <a:ext cx="10515600" cy="46746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pic>
        <p:nvPicPr>
          <p:cNvPr id="39" name="Google Shape;39;g2f95e617128_0_588" descr="Icon&#10;&#10;Description automatically generated"/>
          <p:cNvPicPr preferRelativeResize="0"/>
          <p:nvPr/>
        </p:nvPicPr>
        <p:blipFill rotWithShape="1">
          <a:blip r:embed="rId7">
            <a:alphaModFix amt="5000"/>
          </a:blip>
          <a:srcRect/>
          <a:stretch/>
        </p:blipFill>
        <p:spPr>
          <a:xfrm>
            <a:off x="8519160" y="1488506"/>
            <a:ext cx="3958044" cy="3958044"/>
          </a:xfrm>
          <a:prstGeom prst="rect">
            <a:avLst/>
          </a:prstGeom>
          <a:noFill/>
          <a:ln>
            <a:noFill/>
          </a:ln>
        </p:spPr>
      </p:pic>
      <p:sp>
        <p:nvSpPr>
          <p:cNvPr id="40" name="Google Shape;40;g2f95e617128_0_588"/>
          <p:cNvSpPr txBox="1"/>
          <p:nvPr/>
        </p:nvSpPr>
        <p:spPr>
          <a:xfrm>
            <a:off x="838200" y="6245137"/>
            <a:ext cx="60348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7A3D"/>
              </a:buClr>
              <a:buSzPts val="1400"/>
              <a:buFont typeface="Arial"/>
              <a:buNone/>
            </a:pPr>
            <a:r>
              <a:rPr lang="en-US" sz="1400" b="1" i="0" u="none" strike="noStrike" cap="none" dirty="0">
                <a:solidFill>
                  <a:srgbClr val="E27A3D"/>
                </a:solidFill>
                <a:latin typeface="Proxima Nova" panose="020B0604020202020204"/>
                <a:ea typeface="Arial"/>
                <a:cs typeface="Arial"/>
                <a:sym typeface="Arial"/>
              </a:rPr>
              <a:t>MELTZER HELLRUNG</a:t>
            </a:r>
            <a:r>
              <a:rPr lang="en-US" sz="1400" b="1" i="0" u="none" strike="noStrike" cap="none" dirty="0">
                <a:solidFill>
                  <a:srgbClr val="5A5B64"/>
                </a:solidFill>
                <a:latin typeface="Proxima Nova"/>
                <a:ea typeface="Proxima Nova"/>
                <a:cs typeface="Proxima Nova"/>
                <a:sym typeface="Proxima Nova"/>
              </a:rPr>
              <a:t> </a:t>
            </a:r>
            <a:r>
              <a:rPr lang="en-US" sz="900" b="1" i="0" u="none" strike="noStrike" cap="none" dirty="0">
                <a:solidFill>
                  <a:srgbClr val="5A5B64"/>
                </a:solidFill>
                <a:latin typeface="Proxima Nova"/>
                <a:ea typeface="Proxima Nova"/>
                <a:cs typeface="Proxima Nova"/>
                <a:sym typeface="Proxima Nova"/>
              </a:rPr>
              <a:t>IMMIGRATION SOLUTIONS</a:t>
            </a:r>
            <a:endParaRPr sz="1400" b="0" i="0" u="none" strike="noStrike" cap="none" dirty="0">
              <a:solidFill>
                <a:srgbClr val="000000"/>
              </a:solidFill>
              <a:latin typeface="Proxima Nova" panose="020B0604020202020204"/>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Proxima Nova" panose="020B0604020202020204"/>
              <a:ea typeface="Calibri"/>
              <a:cs typeface="Calibri"/>
              <a:sym typeface="Calibri"/>
            </a:endParaRPr>
          </a:p>
        </p:txBody>
      </p:sp>
      <p:sp>
        <p:nvSpPr>
          <p:cNvPr id="41" name="Google Shape;41;g2f95e617128_0_588"/>
          <p:cNvSpPr txBox="1">
            <a:spLocks noGrp="1"/>
          </p:cNvSpPr>
          <p:nvPr>
            <p:ph type="ftr" idx="11"/>
          </p:nvPr>
        </p:nvSpPr>
        <p:spPr>
          <a:xfrm>
            <a:off x="6872990" y="6245137"/>
            <a:ext cx="42555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Proxima Nova" panose="020B0604020202020204"/>
                <a:ea typeface="Proxima Nova" panose="020B0604020202020204"/>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42" name="Google Shape;42;g2f95e617128_0_588"/>
          <p:cNvSpPr txBox="1">
            <a:spLocks noGrp="1"/>
          </p:cNvSpPr>
          <p:nvPr>
            <p:ph type="sldNum" idx="12"/>
          </p:nvPr>
        </p:nvSpPr>
        <p:spPr>
          <a:xfrm>
            <a:off x="11128442" y="6245137"/>
            <a:ext cx="225300" cy="365100"/>
          </a:xfrm>
          <a:prstGeom prst="rect">
            <a:avLst/>
          </a:prstGeom>
          <a:noFill/>
          <a:ln>
            <a:noFill/>
          </a:ln>
        </p:spPr>
        <p:txBody>
          <a:bodyPr spcFirstLastPara="1" wrap="square" lIns="0" tIns="45700" rIns="0"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1" i="0" u="none" strike="noStrike" cap="none">
                <a:solidFill>
                  <a:schemeClr val="dk1"/>
                </a:solidFill>
                <a:latin typeface="Proxima Nova" panose="020B0604020202020204"/>
                <a:ea typeface="Proxima Nova" panose="020B0604020202020204"/>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568106402"/>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706" r:id="rId5"/>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Proxima Nova" panose="020B0604020202020204"/>
          <a:ea typeface="Proxima Nova" panose="020B0604020202020204"/>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76">
          <p15:clr>
            <a:srgbClr val="F26B43"/>
          </p15:clr>
        </p15:guide>
        <p15:guide id="4" pos="7104">
          <p15:clr>
            <a:srgbClr val="F26B43"/>
          </p15:clr>
        </p15:guide>
        <p15:guide id="5" orient="horz" pos="576">
          <p15:clr>
            <a:srgbClr val="F26B43"/>
          </p15:clr>
        </p15:guide>
        <p15:guide id="6" orient="horz" pos="3744">
          <p15:clr>
            <a:srgbClr val="F26B43"/>
          </p15:clr>
        </p15:guide>
        <p15:guide id="7" orient="horz" pos="40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69"/>
        <p:cNvGrpSpPr/>
        <p:nvPr/>
      </p:nvGrpSpPr>
      <p:grpSpPr>
        <a:xfrm>
          <a:off x="0" y="0"/>
          <a:ext cx="0" cy="0"/>
          <a:chOff x="0" y="0"/>
          <a:chExt cx="0" cy="0"/>
        </a:xfrm>
      </p:grpSpPr>
      <p:sp>
        <p:nvSpPr>
          <p:cNvPr id="70" name="Google Shape;70;g2f95e617128_0_405"/>
          <p:cNvSpPr txBox="1">
            <a:spLocks noGrp="1"/>
          </p:cNvSpPr>
          <p:nvPr>
            <p:ph type="body" idx="1"/>
          </p:nvPr>
        </p:nvSpPr>
        <p:spPr>
          <a:xfrm>
            <a:off x="838200" y="1825625"/>
            <a:ext cx="10515600" cy="41181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71" name="Google Shape;71;g2f95e617128_0_405"/>
          <p:cNvSpPr/>
          <p:nvPr/>
        </p:nvSpPr>
        <p:spPr>
          <a:xfrm>
            <a:off x="0" y="0"/>
            <a:ext cx="8385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dirty="0">
              <a:solidFill>
                <a:schemeClr val="lt1"/>
              </a:solidFill>
              <a:latin typeface="Proxima Nova" panose="020B0604020202020204"/>
              <a:ea typeface="Arial"/>
              <a:cs typeface="Arial"/>
              <a:sym typeface="Arial"/>
            </a:endParaRPr>
          </a:p>
        </p:txBody>
      </p:sp>
      <p:sp>
        <p:nvSpPr>
          <p:cNvPr id="72" name="Google Shape;72;g2f95e617128_0_405"/>
          <p:cNvSpPr txBox="1">
            <a:spLocks noGrp="1"/>
          </p:cNvSpPr>
          <p:nvPr>
            <p:ph type="title"/>
          </p:nvPr>
        </p:nvSpPr>
        <p:spPr>
          <a:xfrm>
            <a:off x="838200" y="806557"/>
            <a:ext cx="10515600" cy="8841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5300"/>
              <a:buFont typeface="Proxima Nova"/>
              <a:buNone/>
              <a:defRPr sz="5300" b="1" i="0" u="none" strike="noStrike" cap="none">
                <a:solidFill>
                  <a:schemeClr val="lt1"/>
                </a:solidFill>
                <a:latin typeface="Proxima Nova"/>
                <a:ea typeface="Proxima Nova"/>
                <a:cs typeface="Proxima Nova"/>
                <a:sym typeface="Proxima Nov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 name="Google Shape;73;g2f95e617128_0_405"/>
          <p:cNvSpPr txBox="1">
            <a:spLocks noGrp="1"/>
          </p:cNvSpPr>
          <p:nvPr>
            <p:ph type="ftr" idx="11"/>
          </p:nvPr>
        </p:nvSpPr>
        <p:spPr>
          <a:xfrm>
            <a:off x="6872990" y="6245137"/>
            <a:ext cx="42555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chemeClr val="dk1"/>
              </a:buClr>
              <a:buSzPts val="1400"/>
              <a:buFont typeface="Arial"/>
              <a:buNone/>
              <a:defRPr sz="800" b="0" i="0" u="none" strike="noStrike" cap="none">
                <a:solidFill>
                  <a:schemeClr val="dk1"/>
                </a:solidFill>
                <a:latin typeface="Proxima Nova" panose="020B0604020202020204"/>
                <a:ea typeface="Proxima Nova" panose="020B0604020202020204"/>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lang="en-US" dirty="0"/>
          </a:p>
        </p:txBody>
      </p:sp>
      <p:sp>
        <p:nvSpPr>
          <p:cNvPr id="74" name="Google Shape;74;g2f95e617128_0_405"/>
          <p:cNvSpPr txBox="1">
            <a:spLocks noGrp="1"/>
          </p:cNvSpPr>
          <p:nvPr>
            <p:ph type="sldNum" idx="12"/>
          </p:nvPr>
        </p:nvSpPr>
        <p:spPr>
          <a:xfrm>
            <a:off x="11128442" y="6245137"/>
            <a:ext cx="225300" cy="365100"/>
          </a:xfrm>
          <a:prstGeom prst="rect">
            <a:avLst/>
          </a:prstGeom>
          <a:noFill/>
          <a:ln>
            <a:noFill/>
          </a:ln>
        </p:spPr>
        <p:txBody>
          <a:bodyPr spcFirstLastPara="1" wrap="square" lIns="0" tIns="45700" rIns="0" bIns="45700" anchor="ctr" anchorCtr="0">
            <a:noAutofit/>
          </a:bodyPr>
          <a:lstStyle>
            <a:lvl1pPr marL="0" marR="0" lvl="0"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Proxima Nova" panose="020B0604020202020204"/>
                <a:ea typeface="Proxima Nova" panose="020B0604020202020204"/>
                <a:cs typeface="Arial"/>
                <a:sym typeface="Arial"/>
              </a:defRPr>
            </a:lvl1pPr>
            <a:lvl2pPr marL="0" marR="0" lvl="1"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pic>
        <p:nvPicPr>
          <p:cNvPr id="75" name="Google Shape;75;g2f95e617128_0_405" descr="Graphical user interface, text, application&#10;&#10;Description automatically generated"/>
          <p:cNvPicPr preferRelativeResize="0"/>
          <p:nvPr/>
        </p:nvPicPr>
        <p:blipFill rotWithShape="1">
          <a:blip r:embed="rId4">
            <a:alphaModFix/>
          </a:blip>
          <a:srcRect/>
          <a:stretch/>
        </p:blipFill>
        <p:spPr>
          <a:xfrm>
            <a:off x="8873457" y="2707910"/>
            <a:ext cx="2824083" cy="1176701"/>
          </a:xfrm>
          <a:prstGeom prst="rect">
            <a:avLst/>
          </a:prstGeom>
          <a:noFill/>
          <a:ln>
            <a:noFill/>
          </a:ln>
        </p:spPr>
      </p:pic>
    </p:spTree>
    <p:extLst>
      <p:ext uri="{BB962C8B-B14F-4D97-AF65-F5344CB8AC3E}">
        <p14:creationId xmlns:p14="http://schemas.microsoft.com/office/powerpoint/2010/main" val="2687207267"/>
      </p:ext>
    </p:extLst>
  </p:cSld>
  <p:clrMap bg1="lt1" tx1="dk1" bg2="dk2" tx2="lt2" accent1="accent1" accent2="accent2" accent3="accent3" accent4="accent4" accent5="accent5" accent6="accent6" hlink="hlink" folHlink="folHlink"/>
  <p:sldLayoutIdLst>
    <p:sldLayoutId id="2147483669" r:id="rId1"/>
    <p:sldLayoutId id="2147483707" r:id="rId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Proxima Nova" panose="020B0604020202020204"/>
          <a:ea typeface="Proxima Nova" panose="020B0604020202020204"/>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76">
          <p15:clr>
            <a:srgbClr val="F26B43"/>
          </p15:clr>
        </p15:guide>
        <p15:guide id="4" pos="7104">
          <p15:clr>
            <a:srgbClr val="F26B43"/>
          </p15:clr>
        </p15:guide>
        <p15:guide id="5" orient="horz" pos="576">
          <p15:clr>
            <a:srgbClr val="F26B43"/>
          </p15:clr>
        </p15:guide>
        <p15:guide id="6" orient="horz" pos="374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80"/>
        <p:cNvGrpSpPr/>
        <p:nvPr/>
      </p:nvGrpSpPr>
      <p:grpSpPr>
        <a:xfrm>
          <a:off x="0" y="0"/>
          <a:ext cx="0" cy="0"/>
          <a:chOff x="0" y="0"/>
          <a:chExt cx="0" cy="0"/>
        </a:xfrm>
      </p:grpSpPr>
      <p:sp>
        <p:nvSpPr>
          <p:cNvPr id="81" name="Google Shape;81;g2f95e617128_0_416"/>
          <p:cNvSpPr txBox="1">
            <a:spLocks noGrp="1"/>
          </p:cNvSpPr>
          <p:nvPr>
            <p:ph type="title"/>
          </p:nvPr>
        </p:nvSpPr>
        <p:spPr>
          <a:xfrm>
            <a:off x="838200" y="384725"/>
            <a:ext cx="10515600" cy="8841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600"/>
              <a:buFont typeface="Proxima Nova"/>
              <a:buNone/>
              <a:defRPr sz="1600" b="1" i="0" u="none" strike="noStrike" cap="none">
                <a:solidFill>
                  <a:schemeClr val="dk1"/>
                </a:solidFill>
                <a:latin typeface="Proxima Nova"/>
                <a:ea typeface="Proxima Nova"/>
                <a:cs typeface="Proxima Nova"/>
                <a:sym typeface="Proxima Nov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g2f95e617128_0_416"/>
          <p:cNvSpPr txBox="1">
            <a:spLocks noGrp="1"/>
          </p:cNvSpPr>
          <p:nvPr>
            <p:ph type="body" idx="1"/>
          </p:nvPr>
        </p:nvSpPr>
        <p:spPr>
          <a:xfrm>
            <a:off x="838200" y="1268856"/>
            <a:ext cx="10515600" cy="46746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pic>
        <p:nvPicPr>
          <p:cNvPr id="83" name="Google Shape;83;g2f95e617128_0_416" descr="Icon&#10;&#10;Description automatically generated"/>
          <p:cNvPicPr preferRelativeResize="0"/>
          <p:nvPr/>
        </p:nvPicPr>
        <p:blipFill rotWithShape="1">
          <a:blip r:embed="rId7">
            <a:alphaModFix amt="5000"/>
          </a:blip>
          <a:srcRect/>
          <a:stretch/>
        </p:blipFill>
        <p:spPr>
          <a:xfrm>
            <a:off x="8519160" y="1488506"/>
            <a:ext cx="3958044" cy="3958044"/>
          </a:xfrm>
          <a:prstGeom prst="rect">
            <a:avLst/>
          </a:prstGeom>
          <a:noFill/>
          <a:ln>
            <a:noFill/>
          </a:ln>
        </p:spPr>
      </p:pic>
      <p:sp>
        <p:nvSpPr>
          <p:cNvPr id="84" name="Google Shape;84;g2f95e617128_0_416"/>
          <p:cNvSpPr txBox="1"/>
          <p:nvPr/>
        </p:nvSpPr>
        <p:spPr>
          <a:xfrm>
            <a:off x="838200" y="6245137"/>
            <a:ext cx="60348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7A3D"/>
              </a:buClr>
              <a:buSzPts val="1400"/>
              <a:buFont typeface="Arial"/>
              <a:buNone/>
            </a:pPr>
            <a:r>
              <a:rPr lang="en-US" sz="1400" b="1" i="0" u="none" strike="noStrike" cap="none" dirty="0">
                <a:solidFill>
                  <a:srgbClr val="E27A3D"/>
                </a:solidFill>
                <a:latin typeface="Proxima Nova" panose="020B0604020202020204"/>
                <a:ea typeface="Arial"/>
                <a:cs typeface="Arial"/>
                <a:sym typeface="Arial"/>
              </a:rPr>
              <a:t>MELTZER HELLRUNG</a:t>
            </a:r>
            <a:r>
              <a:rPr lang="en-US" sz="1400" b="1" i="0" u="none" strike="noStrike" cap="none" dirty="0">
                <a:solidFill>
                  <a:srgbClr val="5A5B64"/>
                </a:solidFill>
                <a:latin typeface="Proxima Nova"/>
                <a:ea typeface="Proxima Nova"/>
                <a:cs typeface="Proxima Nova"/>
                <a:sym typeface="Proxima Nova"/>
              </a:rPr>
              <a:t> </a:t>
            </a:r>
            <a:r>
              <a:rPr lang="en-US" sz="900" b="1" i="0" u="none" strike="noStrike" cap="none" dirty="0">
                <a:solidFill>
                  <a:srgbClr val="5A5B64"/>
                </a:solidFill>
                <a:latin typeface="Proxima Nova"/>
                <a:ea typeface="Proxima Nova"/>
                <a:cs typeface="Proxima Nova"/>
                <a:sym typeface="Proxima Nova"/>
              </a:rPr>
              <a:t>IMMIGRATION SOLUTIONS</a:t>
            </a:r>
            <a:endParaRPr sz="1800" b="0" i="0" u="none" strike="noStrike" cap="none" dirty="0">
              <a:solidFill>
                <a:schemeClr val="dk1"/>
              </a:solidFill>
              <a:latin typeface="Proxima Nova" panose="020B0604020202020204"/>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rgbClr val="000000"/>
              </a:solidFill>
              <a:latin typeface="Proxima Nova" panose="020B0604020202020204"/>
              <a:ea typeface="Arial"/>
              <a:cs typeface="Arial"/>
              <a:sym typeface="Arial"/>
            </a:endParaRPr>
          </a:p>
        </p:txBody>
      </p:sp>
      <p:sp>
        <p:nvSpPr>
          <p:cNvPr id="85" name="Google Shape;85;g2f95e617128_0_416"/>
          <p:cNvSpPr txBox="1">
            <a:spLocks noGrp="1"/>
          </p:cNvSpPr>
          <p:nvPr>
            <p:ph type="ftr" idx="11"/>
          </p:nvPr>
        </p:nvSpPr>
        <p:spPr>
          <a:xfrm>
            <a:off x="6872990" y="6245137"/>
            <a:ext cx="42555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chemeClr val="dk1"/>
              </a:buClr>
              <a:buSzPts val="1400"/>
              <a:buFont typeface="Arial"/>
              <a:buNone/>
              <a:defRPr sz="800" b="0" i="0" u="none" strike="noStrike" cap="none">
                <a:solidFill>
                  <a:schemeClr val="dk1"/>
                </a:solidFill>
                <a:latin typeface="Proxima Nova" panose="020B0604020202020204"/>
                <a:ea typeface="Proxima Nova" panose="020B0604020202020204"/>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lang="en-US" dirty="0"/>
          </a:p>
        </p:txBody>
      </p:sp>
      <p:sp>
        <p:nvSpPr>
          <p:cNvPr id="86" name="Google Shape;86;g2f95e617128_0_416"/>
          <p:cNvSpPr txBox="1">
            <a:spLocks noGrp="1"/>
          </p:cNvSpPr>
          <p:nvPr>
            <p:ph type="sldNum" idx="12"/>
          </p:nvPr>
        </p:nvSpPr>
        <p:spPr>
          <a:xfrm>
            <a:off x="11128442" y="6245137"/>
            <a:ext cx="225300" cy="365100"/>
          </a:xfrm>
          <a:prstGeom prst="rect">
            <a:avLst/>
          </a:prstGeom>
          <a:noFill/>
          <a:ln>
            <a:noFill/>
          </a:ln>
        </p:spPr>
        <p:txBody>
          <a:bodyPr spcFirstLastPara="1" wrap="square" lIns="0" tIns="45700" rIns="0" bIns="45700" anchor="ctr" anchorCtr="0">
            <a:noAutofit/>
          </a:bodyPr>
          <a:lstStyle>
            <a:lvl1pPr marL="0" marR="0" lvl="0"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Proxima Nova" panose="020B0604020202020204"/>
                <a:ea typeface="Proxima Nova" panose="020B0604020202020204"/>
                <a:cs typeface="Arial"/>
                <a:sym typeface="Arial"/>
              </a:defRPr>
            </a:lvl1pPr>
            <a:lvl2pPr marL="0" marR="0" lvl="1"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123179435"/>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Proxima Nova" panose="020B0604020202020204"/>
          <a:ea typeface="Proxima Nova" panose="020B0604020202020204"/>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76">
          <p15:clr>
            <a:srgbClr val="F26B43"/>
          </p15:clr>
        </p15:guide>
        <p15:guide id="4" pos="7104">
          <p15:clr>
            <a:srgbClr val="F26B43"/>
          </p15:clr>
        </p15:guide>
        <p15:guide id="5" orient="horz" pos="576">
          <p15:clr>
            <a:srgbClr val="F26B43"/>
          </p15:clr>
        </p15:guide>
        <p15:guide id="6" orient="horz" pos="3744">
          <p15:clr>
            <a:srgbClr val="F26B43"/>
          </p15:clr>
        </p15:guide>
        <p15:guide id="7" orient="horz" pos="40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13"/>
        <p:cNvGrpSpPr/>
        <p:nvPr/>
      </p:nvGrpSpPr>
      <p:grpSpPr>
        <a:xfrm>
          <a:off x="0" y="0"/>
          <a:ext cx="0" cy="0"/>
          <a:chOff x="0" y="0"/>
          <a:chExt cx="0" cy="0"/>
        </a:xfrm>
      </p:grpSpPr>
      <p:sp>
        <p:nvSpPr>
          <p:cNvPr id="114" name="Google Shape;114;g2f95e617128_0_44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5" name="Google Shape;115;g2f95e617128_0_44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16" name="Google Shape;116;g2f95e617128_0_4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Proxima Nova" panose="020B0604020202020204"/>
                <a:ea typeface="Proxima Nova" panose="020B0604020202020204"/>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lang="en-US" dirty="0"/>
          </a:p>
        </p:txBody>
      </p:sp>
      <p:sp>
        <p:nvSpPr>
          <p:cNvPr id="117" name="Google Shape;117;g2f95e617128_0_44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Proxima Nova" panose="020B0604020202020204"/>
                <a:ea typeface="Proxima Nova" panose="020B0604020202020204"/>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lang="en-US" dirty="0"/>
          </a:p>
        </p:txBody>
      </p:sp>
      <p:sp>
        <p:nvSpPr>
          <p:cNvPr id="118" name="Google Shape;118;g2f95e617128_0_4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Proxima Nova" panose="020B0604020202020204"/>
                <a:ea typeface="Proxima Nova" panose="020B0604020202020204"/>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834526053"/>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Proxima Nova" panose="020B0604020202020204"/>
          <a:ea typeface="Proxima Nova" panose="020B0604020202020204"/>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Proxima Nova" panose="020B0604020202020204"/>
          <a:ea typeface="Proxima Nova" panose="020B0604020202020204"/>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13"/>
        <p:cNvGrpSpPr/>
        <p:nvPr/>
      </p:nvGrpSpPr>
      <p:grpSpPr>
        <a:xfrm>
          <a:off x="0" y="0"/>
          <a:ext cx="0" cy="0"/>
          <a:chOff x="0" y="0"/>
          <a:chExt cx="0" cy="0"/>
        </a:xfrm>
      </p:grpSpPr>
      <p:sp>
        <p:nvSpPr>
          <p:cNvPr id="114" name="Google Shape;114;g27296a242a3_0_5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5" name="Google Shape;115;g27296a242a3_0_51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16" name="Google Shape;116;g27296a242a3_0_5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Proxima Nova" panose="020B0604020202020204"/>
                <a:ea typeface="Proxima Nova" panose="020B0604020202020204"/>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lang="en-US" dirty="0"/>
          </a:p>
        </p:txBody>
      </p:sp>
      <p:sp>
        <p:nvSpPr>
          <p:cNvPr id="117" name="Google Shape;117;g27296a242a3_0_5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Proxima Nova" panose="020B0604020202020204"/>
                <a:ea typeface="Proxima Nova" panose="020B0604020202020204"/>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lang="en-US" dirty="0"/>
          </a:p>
        </p:txBody>
      </p:sp>
      <p:sp>
        <p:nvSpPr>
          <p:cNvPr id="118" name="Google Shape;118;g27296a242a3_0_5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Proxima Nova" panose="020B0604020202020204"/>
                <a:ea typeface="Proxima Nova" panose="020B0604020202020204"/>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309770775"/>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Proxima Nova" panose="020B0604020202020204"/>
          <a:ea typeface="Proxima Nova" panose="020B0604020202020204"/>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Proxima Nova" panose="020B0604020202020204"/>
          <a:ea typeface="Proxima Nova" panose="020B0604020202020204"/>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240"/>
        <p:cNvGrpSpPr/>
        <p:nvPr/>
      </p:nvGrpSpPr>
      <p:grpSpPr>
        <a:xfrm>
          <a:off x="0" y="0"/>
          <a:ext cx="0" cy="0"/>
          <a:chOff x="0" y="0"/>
          <a:chExt cx="0" cy="0"/>
        </a:xfrm>
      </p:grpSpPr>
      <p:sp>
        <p:nvSpPr>
          <p:cNvPr id="241" name="Google Shape;241;p76"/>
          <p:cNvSpPr txBox="1">
            <a:spLocks noGrp="1"/>
          </p:cNvSpPr>
          <p:nvPr>
            <p:ph type="body" idx="1"/>
          </p:nvPr>
        </p:nvSpPr>
        <p:spPr>
          <a:xfrm>
            <a:off x="838200" y="1825625"/>
            <a:ext cx="10515600" cy="411797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42" name="Google Shape;242;p76"/>
          <p:cNvSpPr/>
          <p:nvPr/>
        </p:nvSpPr>
        <p:spPr>
          <a:xfrm>
            <a:off x="0" y="0"/>
            <a:ext cx="8385048"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Proxima Nova" panose="020B0604020202020204"/>
              <a:ea typeface="Calibri"/>
              <a:cs typeface="Calibri"/>
              <a:sym typeface="Calibri"/>
            </a:endParaRPr>
          </a:p>
        </p:txBody>
      </p:sp>
      <p:sp>
        <p:nvSpPr>
          <p:cNvPr id="243" name="Google Shape;243;p76"/>
          <p:cNvSpPr txBox="1">
            <a:spLocks noGrp="1"/>
          </p:cNvSpPr>
          <p:nvPr>
            <p:ph type="title"/>
          </p:nvPr>
        </p:nvSpPr>
        <p:spPr>
          <a:xfrm>
            <a:off x="838200" y="806557"/>
            <a:ext cx="10515600" cy="884131"/>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5300"/>
              <a:buFont typeface="Proxima Nova"/>
              <a:buNone/>
              <a:defRPr sz="5300" b="1" i="0" u="none" strike="noStrike" cap="none">
                <a:solidFill>
                  <a:schemeClr val="lt1"/>
                </a:solidFill>
                <a:latin typeface="Proxima Nova"/>
                <a:ea typeface="Proxima Nova"/>
                <a:cs typeface="Proxima Nova"/>
                <a:sym typeface="Proxima Nov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4" name="Google Shape;244;p76"/>
          <p:cNvSpPr txBox="1">
            <a:spLocks noGrp="1"/>
          </p:cNvSpPr>
          <p:nvPr>
            <p:ph type="ftr" idx="11"/>
          </p:nvPr>
        </p:nvSpPr>
        <p:spPr>
          <a:xfrm>
            <a:off x="6872990" y="6245137"/>
            <a:ext cx="4255452"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Proxima Nova" panose="020B0604020202020204"/>
                <a:ea typeface="Proxima Nova" panose="020B0604020202020204"/>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245" name="Google Shape;245;p76"/>
          <p:cNvSpPr txBox="1">
            <a:spLocks noGrp="1"/>
          </p:cNvSpPr>
          <p:nvPr>
            <p:ph type="sldNum" idx="12"/>
          </p:nvPr>
        </p:nvSpPr>
        <p:spPr>
          <a:xfrm>
            <a:off x="11128442" y="6245137"/>
            <a:ext cx="225357" cy="365125"/>
          </a:xfrm>
          <a:prstGeom prst="rect">
            <a:avLst/>
          </a:prstGeom>
          <a:noFill/>
          <a:ln>
            <a:noFill/>
          </a:ln>
        </p:spPr>
        <p:txBody>
          <a:bodyPr spcFirstLastPara="1" wrap="square" lIns="0" tIns="45700" rIns="0"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1" i="0" u="none" strike="noStrike" cap="none">
                <a:solidFill>
                  <a:schemeClr val="dk1"/>
                </a:solidFill>
                <a:latin typeface="Proxima Nova" panose="020B0604020202020204"/>
                <a:ea typeface="Proxima Nova" panose="020B0604020202020204"/>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pic>
        <p:nvPicPr>
          <p:cNvPr id="246" name="Google Shape;246;p76" descr="Graphical user interface, text, application&#10;&#10;Description automatically generated"/>
          <p:cNvPicPr preferRelativeResize="0"/>
          <p:nvPr/>
        </p:nvPicPr>
        <p:blipFill rotWithShape="1">
          <a:blip r:embed="rId4">
            <a:alphaModFix/>
          </a:blip>
          <a:srcRect/>
          <a:stretch/>
        </p:blipFill>
        <p:spPr>
          <a:xfrm>
            <a:off x="8873457" y="2707910"/>
            <a:ext cx="2824085" cy="1176702"/>
          </a:xfrm>
          <a:prstGeom prst="rect">
            <a:avLst/>
          </a:prstGeom>
          <a:noFill/>
          <a:ln>
            <a:noFill/>
          </a:ln>
        </p:spPr>
      </p:pic>
    </p:spTree>
    <p:extLst>
      <p:ext uri="{BB962C8B-B14F-4D97-AF65-F5344CB8AC3E}">
        <p14:creationId xmlns:p14="http://schemas.microsoft.com/office/powerpoint/2010/main" val="7395645"/>
      </p:ext>
    </p:extLst>
  </p:cSld>
  <p:clrMap bg1="lt1" tx1="dk1" bg2="dk2" tx2="lt2" accent1="accent1" accent2="accent2" accent3="accent3" accent4="accent4" accent5="accent5" accent6="accent6" hlink="hlink" folHlink="folHlink"/>
  <p:sldLayoutIdLst>
    <p:sldLayoutId id="2147483703" r:id="rId1"/>
    <p:sldLayoutId id="2147483709" r:id="rId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Proxima Nova" panose="020B0604020202020204"/>
          <a:ea typeface="Proxima Nova" panose="020B0604020202020204"/>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76">
          <p15:clr>
            <a:srgbClr val="F26B43"/>
          </p15:clr>
        </p15:guide>
        <p15:guide id="4" pos="7104">
          <p15:clr>
            <a:srgbClr val="F26B43"/>
          </p15:clr>
        </p15:guide>
        <p15:guide id="5" orient="horz" pos="576">
          <p15:clr>
            <a:srgbClr val="F26B43"/>
          </p15:clr>
        </p15:guide>
        <p15:guide id="6" orient="horz" pos="374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0.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50.xml"/><Relationship Id="rId6" Type="http://schemas.openxmlformats.org/officeDocument/2006/relationships/image" Target="../media/image25.png"/><Relationship Id="rId5" Type="http://schemas.openxmlformats.org/officeDocument/2006/relationships/hyperlink" Target="about:blank" TargetMode="External"/><Relationship Id="rId10" Type="http://schemas.openxmlformats.org/officeDocument/2006/relationships/image" Target="../media/image29.png"/><Relationship Id="rId4" Type="http://schemas.openxmlformats.org/officeDocument/2006/relationships/hyperlink" Target="mailto:mhellrung@meltzerhellrung.com" TargetMode="External"/><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3DF5D3-77FC-2D3F-14D6-BD980031C5DE}"/>
              </a:ext>
            </a:extLst>
          </p:cNvPr>
          <p:cNvSpPr>
            <a:spLocks noGrp="1"/>
          </p:cNvSpPr>
          <p:nvPr>
            <p:ph type="sldNum" idx="12"/>
          </p:nvPr>
        </p:nvSpPr>
        <p:spPr/>
        <p:txBody>
          <a:bodyPr/>
          <a:lstStyle/>
          <a:p>
            <a:fld id="{00000000-1234-1234-1234-123412341234}" type="slidenum">
              <a:rPr lang="en-US" smtClean="0"/>
              <a:pPr/>
              <a:t>1</a:t>
            </a:fld>
            <a:endParaRPr lang="en-US" dirty="0"/>
          </a:p>
        </p:txBody>
      </p:sp>
      <p:pic>
        <p:nvPicPr>
          <p:cNvPr id="4" name="Picture 3">
            <a:extLst>
              <a:ext uri="{FF2B5EF4-FFF2-40B4-BE49-F238E27FC236}">
                <a16:creationId xmlns:a16="http://schemas.microsoft.com/office/drawing/2014/main" id="{9A95249D-6FF8-8C04-8F17-08A04398C1B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96998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g2f95e617128_0_293" descr="Icon&#10;&#10;Description automatically generated"/>
          <p:cNvPicPr preferRelativeResize="0"/>
          <p:nvPr/>
        </p:nvPicPr>
        <p:blipFill rotWithShape="1">
          <a:blip r:embed="rId3">
            <a:alphaModFix amt="5000"/>
          </a:blip>
          <a:srcRect/>
          <a:stretch/>
        </p:blipFill>
        <p:spPr>
          <a:xfrm>
            <a:off x="743244" y="-42454"/>
            <a:ext cx="6942906" cy="6942906"/>
          </a:xfrm>
          <a:prstGeom prst="rect">
            <a:avLst/>
          </a:prstGeom>
          <a:noFill/>
          <a:ln>
            <a:noFill/>
          </a:ln>
        </p:spPr>
      </p:pic>
      <p:sp>
        <p:nvSpPr>
          <p:cNvPr id="389" name="Google Shape;389;g2f95e617128_0_293"/>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5A5B63"/>
              </a:buClr>
              <a:buSzPts val="800"/>
              <a:buFont typeface="Arial"/>
              <a:buNone/>
              <a:tabLst/>
              <a:defRPr/>
            </a:pPr>
            <a:fld id="{00000000-1234-1234-1234-123412341234}" type="slidenum">
              <a:rPr kumimoji="0" lang="en-US" sz="800" b="1" i="0" u="none" strike="noStrike" kern="0" cap="none" spc="0" normalizeH="0" baseline="0" noProof="0">
                <a:ln>
                  <a:noFill/>
                </a:ln>
                <a:solidFill>
                  <a:srgbClr val="5A5B63"/>
                </a:solidFill>
                <a:effectLst/>
                <a:uLnTx/>
                <a:uFillTx/>
                <a:ea typeface="Arial"/>
                <a:sym typeface="Arial"/>
              </a:rPr>
              <a:pPr marL="0" marR="0" lvl="0" indent="0" algn="r" defTabSz="914400" rtl="0" eaLnBrk="1" fontAlgn="auto" latinLnBrk="0" hangingPunct="1">
                <a:lnSpc>
                  <a:spcPct val="100000"/>
                </a:lnSpc>
                <a:spcBef>
                  <a:spcPts val="0"/>
                </a:spcBef>
                <a:spcAft>
                  <a:spcPts val="0"/>
                </a:spcAft>
                <a:buClr>
                  <a:srgbClr val="5A5B63"/>
                </a:buClr>
                <a:buSzPts val="800"/>
                <a:buFont typeface="Arial"/>
                <a:buNone/>
                <a:tabLst/>
                <a:defRPr/>
              </a:pPr>
              <a:t>10</a:t>
            </a:fld>
            <a:endParaRPr kumimoji="0" sz="800" b="1" i="0" u="none" strike="noStrike" kern="0" cap="none" spc="0" normalizeH="0" baseline="0" noProof="0" dirty="0">
              <a:ln>
                <a:noFill/>
              </a:ln>
              <a:solidFill>
                <a:srgbClr val="5A5B63"/>
              </a:solidFill>
              <a:effectLst/>
              <a:uLnTx/>
              <a:uFillTx/>
              <a:ea typeface="Arial"/>
              <a:sym typeface="Arial"/>
            </a:endParaRPr>
          </a:p>
        </p:txBody>
      </p:sp>
      <p:pic>
        <p:nvPicPr>
          <p:cNvPr id="390" name="Google Shape;390;g2f95e617128_0_293" descr="A white and orange arrow&#10;&#10;Description automatically generated"/>
          <p:cNvPicPr preferRelativeResize="0"/>
          <p:nvPr/>
        </p:nvPicPr>
        <p:blipFill rotWithShape="1">
          <a:blip r:embed="rId4">
            <a:alphaModFix/>
          </a:blip>
          <a:srcRect/>
          <a:stretch/>
        </p:blipFill>
        <p:spPr>
          <a:xfrm>
            <a:off x="1490604" y="2910839"/>
            <a:ext cx="5885698" cy="1036322"/>
          </a:xfrm>
          <a:prstGeom prst="rect">
            <a:avLst/>
          </a:prstGeom>
          <a:noFill/>
          <a:ln>
            <a:noFill/>
          </a:ln>
        </p:spPr>
      </p:pic>
    </p:spTree>
    <p:extLst>
      <p:ext uri="{BB962C8B-B14F-4D97-AF65-F5344CB8AC3E}">
        <p14:creationId xmlns:p14="http://schemas.microsoft.com/office/powerpoint/2010/main" val="565887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394"/>
        <p:cNvGrpSpPr/>
        <p:nvPr/>
      </p:nvGrpSpPr>
      <p:grpSpPr>
        <a:xfrm>
          <a:off x="0" y="0"/>
          <a:ext cx="0" cy="0"/>
          <a:chOff x="0" y="0"/>
          <a:chExt cx="0" cy="0"/>
        </a:xfrm>
      </p:grpSpPr>
      <p:pic>
        <p:nvPicPr>
          <p:cNvPr id="398" name="Google Shape;398;g2f95e617128_0_299" descr="Icon&#10;&#10;Description automatically generated"/>
          <p:cNvPicPr preferRelativeResize="0"/>
          <p:nvPr/>
        </p:nvPicPr>
        <p:blipFill rotWithShape="1">
          <a:blip r:embed="rId3">
            <a:alphaModFix/>
          </a:blip>
          <a:srcRect/>
          <a:stretch/>
        </p:blipFill>
        <p:spPr>
          <a:xfrm>
            <a:off x="603504" y="109728"/>
            <a:ext cx="2139695" cy="1729573"/>
          </a:xfrm>
          <a:prstGeom prst="rect">
            <a:avLst/>
          </a:prstGeom>
          <a:noFill/>
          <a:ln>
            <a:noFill/>
          </a:ln>
        </p:spPr>
      </p:pic>
      <p:sp>
        <p:nvSpPr>
          <p:cNvPr id="397" name="Google Shape;397;g2f95e617128_0_299"/>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5A5B63"/>
              </a:buClr>
              <a:buSzPts val="800"/>
              <a:buFont typeface="Arial"/>
              <a:buNone/>
              <a:tabLst/>
              <a:defRPr/>
            </a:pPr>
            <a:fld id="{00000000-1234-1234-1234-123412341234}" type="slidenum">
              <a:rPr kumimoji="0" lang="en-US" sz="800" b="1" i="0" u="none" strike="noStrike" kern="0" cap="none" spc="0" normalizeH="0" baseline="0" noProof="0">
                <a:ln>
                  <a:noFill/>
                </a:ln>
                <a:solidFill>
                  <a:srgbClr val="5A5B63"/>
                </a:solidFill>
                <a:effectLst/>
                <a:uLnTx/>
                <a:uFillTx/>
                <a:ea typeface="Arial"/>
                <a:sym typeface="Arial"/>
              </a:rPr>
              <a:pPr marL="0" marR="0" lvl="0" indent="0" algn="r" defTabSz="914400" rtl="0" eaLnBrk="1" fontAlgn="auto" latinLnBrk="0" hangingPunct="1">
                <a:lnSpc>
                  <a:spcPct val="100000"/>
                </a:lnSpc>
                <a:spcBef>
                  <a:spcPts val="0"/>
                </a:spcBef>
                <a:spcAft>
                  <a:spcPts val="0"/>
                </a:spcAft>
                <a:buClr>
                  <a:srgbClr val="5A5B63"/>
                </a:buClr>
                <a:buSzPts val="800"/>
                <a:buFont typeface="Arial"/>
                <a:buNone/>
                <a:tabLst/>
                <a:defRPr/>
              </a:pPr>
              <a:t>11</a:t>
            </a:fld>
            <a:endParaRPr kumimoji="0" sz="800" b="1" i="0" u="none" strike="noStrike" kern="0" cap="none" spc="0" normalizeH="0" baseline="0" noProof="0" dirty="0">
              <a:ln>
                <a:noFill/>
              </a:ln>
              <a:solidFill>
                <a:srgbClr val="5A5B63"/>
              </a:solidFill>
              <a:effectLst/>
              <a:uLnTx/>
              <a:uFillTx/>
              <a:ea typeface="Arial"/>
              <a:sym typeface="Arial"/>
            </a:endParaRPr>
          </a:p>
        </p:txBody>
      </p:sp>
      <p:sp>
        <p:nvSpPr>
          <p:cNvPr id="395" name="Google Shape;395;g2f95e617128_0_299"/>
          <p:cNvSpPr txBox="1">
            <a:spLocks noGrp="1"/>
          </p:cNvSpPr>
          <p:nvPr>
            <p:ph type="title" idx="4294967295"/>
          </p:nvPr>
        </p:nvSpPr>
        <p:spPr>
          <a:xfrm>
            <a:off x="1080342" y="577287"/>
            <a:ext cx="1505542" cy="9985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Proxima Nova"/>
              <a:buNone/>
            </a:pPr>
            <a:r>
              <a:rPr lang="en-US" sz="1400" dirty="0">
                <a:solidFill>
                  <a:schemeClr val="bg1"/>
                </a:solidFill>
                <a:effectLst>
                  <a:outerShdw blurRad="38100" dist="38100" dir="2700000" algn="tl">
                    <a:srgbClr val="000000">
                      <a:alpha val="43137"/>
                    </a:srgbClr>
                  </a:outerShdw>
                </a:effectLst>
              </a:rPr>
              <a:t>VOYAGER®</a:t>
            </a:r>
            <a:endParaRPr sz="1400" dirty="0">
              <a:solidFill>
                <a:schemeClr val="bg1"/>
              </a:solidFill>
              <a:effectLst>
                <a:outerShdw blurRad="38100" dist="38100" dir="2700000" algn="tl">
                  <a:srgbClr val="000000">
                    <a:alpha val="43137"/>
                  </a:srgbClr>
                </a:outerShdw>
              </a:effectLst>
            </a:endParaRPr>
          </a:p>
        </p:txBody>
      </p:sp>
      <p:pic>
        <p:nvPicPr>
          <p:cNvPr id="2" name="Google Shape;415;g2f95e617128_0_313">
            <a:extLst>
              <a:ext uri="{FF2B5EF4-FFF2-40B4-BE49-F238E27FC236}">
                <a16:creationId xmlns:a16="http://schemas.microsoft.com/office/drawing/2014/main" id="{CECE83BD-186C-E6EB-7DA0-0EA11B034A66}"/>
              </a:ext>
            </a:extLst>
          </p:cNvPr>
          <p:cNvPicPr preferRelativeResize="0"/>
          <p:nvPr/>
        </p:nvPicPr>
        <p:blipFill rotWithShape="1">
          <a:blip r:embed="rId4">
            <a:alphaModFix/>
          </a:blip>
          <a:srcRect/>
          <a:stretch/>
        </p:blipFill>
        <p:spPr>
          <a:xfrm>
            <a:off x="3127177" y="1924621"/>
            <a:ext cx="8226566" cy="3976963"/>
          </a:xfrm>
          <a:prstGeom prst="rect">
            <a:avLst/>
          </a:prstGeom>
          <a:noFill/>
          <a:ln>
            <a:noFill/>
          </a:ln>
        </p:spPr>
      </p:pic>
      <p:sp>
        <p:nvSpPr>
          <p:cNvPr id="4" name="Rectangle 3">
            <a:extLst>
              <a:ext uri="{FF2B5EF4-FFF2-40B4-BE49-F238E27FC236}">
                <a16:creationId xmlns:a16="http://schemas.microsoft.com/office/drawing/2014/main" id="{5902AB32-8DC1-CF8D-DBBB-44B3FBE1F9FF}"/>
              </a:ext>
            </a:extLst>
          </p:cNvPr>
          <p:cNvSpPr/>
          <p:nvPr/>
        </p:nvSpPr>
        <p:spPr>
          <a:xfrm>
            <a:off x="2743199" y="451757"/>
            <a:ext cx="8610544" cy="1387544"/>
          </a:xfrm>
          <a:prstGeom prst="rect">
            <a:avLst/>
          </a:prstGeom>
          <a:solidFill>
            <a:srgbClr val="546587"/>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5A5B63"/>
              </a:buClr>
              <a:buSzPts val="2800"/>
              <a:buFont typeface="Arial"/>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Proxima Nova" panose="020B0604020202020204"/>
                <a:ea typeface="+mn-ea"/>
                <a:cs typeface="+mn-cs"/>
                <a:sym typeface="Arial"/>
              </a:rPr>
              <a:t>Our proprietary immigration program management platform </a:t>
            </a:r>
          </a:p>
          <a:p>
            <a:pPr marL="0" marR="0" lvl="0" indent="0" algn="l" defTabSz="914400" rtl="0" eaLnBrk="1" fontAlgn="auto" latinLnBrk="0" hangingPunct="1">
              <a:lnSpc>
                <a:spcPct val="100000"/>
              </a:lnSpc>
              <a:spcBef>
                <a:spcPts val="1000"/>
              </a:spcBef>
              <a:spcAft>
                <a:spcPts val="0"/>
              </a:spcAft>
              <a:buClr>
                <a:srgbClr val="5A5B63"/>
              </a:buClr>
              <a:buSzPts val="2800"/>
              <a:buFont typeface="Arial"/>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Proxima Nova" panose="020B0604020202020204"/>
                <a:ea typeface="+mn-ea"/>
                <a:cs typeface="+mn-cs"/>
                <a:sym typeface="Arial"/>
              </a:rPr>
              <a:t>Drives process</a:t>
            </a:r>
            <a:r>
              <a:rPr kumimoji="0" lang="en-US"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Proxima Nova" panose="020B0604020202020204"/>
                <a:ea typeface="Arial"/>
                <a:cs typeface="Arial"/>
                <a:sym typeface="Arial"/>
              </a:rPr>
              <a:t> efficiency, transparency, </a:t>
            </a:r>
            <a:r>
              <a:rPr kumimoji="0" lang="en-US"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Proxima Nova" panose="020B0604020202020204"/>
                <a:ea typeface="+mn-ea"/>
                <a:cs typeface="+mn-cs"/>
                <a:sym typeface="Arial"/>
              </a:rPr>
              <a:t>and centralization of all immigration information</a:t>
            </a:r>
          </a:p>
        </p:txBody>
      </p:sp>
      <p:sp>
        <p:nvSpPr>
          <p:cNvPr id="10" name="Rectangle 9">
            <a:extLst>
              <a:ext uri="{FF2B5EF4-FFF2-40B4-BE49-F238E27FC236}">
                <a16:creationId xmlns:a16="http://schemas.microsoft.com/office/drawing/2014/main" id="{698F8E5D-F627-1A9A-2B53-65345063EDC7}"/>
              </a:ext>
            </a:extLst>
          </p:cNvPr>
          <p:cNvSpPr/>
          <p:nvPr/>
        </p:nvSpPr>
        <p:spPr>
          <a:xfrm>
            <a:off x="603504" y="1924621"/>
            <a:ext cx="2139695" cy="406228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228600" marR="0" lvl="0" indent="-22860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000" b="1" i="0" u="none" strike="noStrike" kern="0" cap="none" spc="0" normalizeH="0" baseline="0" noProof="0" dirty="0">
                <a:ln>
                  <a:noFill/>
                </a:ln>
                <a:solidFill>
                  <a:prstClr val="white"/>
                </a:solidFill>
                <a:effectLst/>
                <a:uLnTx/>
                <a:uFillTx/>
                <a:latin typeface="Proxima Nova" panose="020B0604020202020204"/>
                <a:ea typeface="+mn-ea"/>
                <a:cs typeface="+mn-cs"/>
                <a:sym typeface="Arial"/>
              </a:rPr>
              <a:t>Core Features: </a:t>
            </a:r>
          </a:p>
          <a:p>
            <a:pPr marL="228600" marR="0" lvl="0" indent="-228600" algn="l" defTabSz="914400" rtl="0" eaLnBrk="1" fontAlgn="auto" latinLnBrk="0" hangingPunct="1">
              <a:lnSpc>
                <a:spcPct val="100000"/>
              </a:lnSpc>
              <a:spcBef>
                <a:spcPts val="0"/>
              </a:spcBef>
              <a:spcAft>
                <a:spcPts val="0"/>
              </a:spcAft>
              <a:buClr>
                <a:srgbClr val="000000"/>
              </a:buClr>
              <a:buSzPts val="2800"/>
              <a:buFont typeface="Arial"/>
              <a:buNone/>
              <a:tabLst/>
              <a:defRPr/>
            </a:pPr>
            <a:endParaRPr kumimoji="0" lang="en-US" sz="1600" b="1" i="0" u="none" strike="noStrike" kern="0" cap="none" spc="0" normalizeH="0" baseline="0" noProof="0" dirty="0">
              <a:ln>
                <a:noFill/>
              </a:ln>
              <a:solidFill>
                <a:prstClr val="white"/>
              </a:solidFill>
              <a:effectLst/>
              <a:uLnTx/>
              <a:uFillTx/>
              <a:latin typeface="Proxima Nova" panose="020B0604020202020204"/>
              <a:ea typeface="+mn-ea"/>
              <a:cs typeface="+mn-cs"/>
              <a:sym typeface="Arial"/>
            </a:endParaRPr>
          </a:p>
          <a:p>
            <a:pPr marL="336550" marR="0" lvl="0" indent="-285750" algn="l" defTabSz="914400" rtl="0" eaLnBrk="1" fontAlgn="auto" latinLnBrk="0" hangingPunct="1">
              <a:lnSpc>
                <a:spcPct val="100000"/>
              </a:lnSpc>
              <a:spcBef>
                <a:spcPts val="0"/>
              </a:spcBef>
              <a:spcAft>
                <a:spcPts val="0"/>
              </a:spcAft>
              <a:buClr>
                <a:srgbClr val="FFFFFF"/>
              </a:buClr>
              <a:buSzPts val="2000"/>
              <a:buFont typeface="Wingdings" panose="05000000000000000000" pitchFamily="2" charset="2"/>
              <a:buChar char="§"/>
              <a:tabLst/>
              <a:defRPr/>
            </a:pPr>
            <a:r>
              <a:rPr kumimoji="0" lang="en-US" sz="1600" b="0" i="0" u="none" strike="noStrike" kern="0" cap="none" spc="0" normalizeH="0" baseline="0" noProof="0" dirty="0">
                <a:ln>
                  <a:noFill/>
                </a:ln>
                <a:solidFill>
                  <a:prstClr val="white"/>
                </a:solidFill>
                <a:effectLst/>
                <a:uLnTx/>
                <a:uFillTx/>
                <a:latin typeface="Proxima Nova" panose="020B0604020202020204"/>
                <a:ea typeface="+mn-ea"/>
                <a:cs typeface="+mn-cs"/>
                <a:sym typeface="Arial"/>
              </a:rPr>
              <a:t>Dashboards that drive transparency </a:t>
            </a:r>
          </a:p>
          <a:p>
            <a:pPr marL="336550" marR="0" lvl="0" indent="-285750" algn="l" defTabSz="914400" rtl="0" eaLnBrk="1" fontAlgn="auto" latinLnBrk="0" hangingPunct="1">
              <a:lnSpc>
                <a:spcPct val="100000"/>
              </a:lnSpc>
              <a:spcBef>
                <a:spcPts val="0"/>
              </a:spcBef>
              <a:spcAft>
                <a:spcPts val="0"/>
              </a:spcAft>
              <a:buClr>
                <a:srgbClr val="FFFFFF"/>
              </a:buClr>
              <a:buSzPts val="2000"/>
              <a:buFont typeface="Wingdings" panose="05000000000000000000" pitchFamily="2" charset="2"/>
              <a:buChar char="§"/>
              <a:tabLst/>
              <a:defRPr/>
            </a:pPr>
            <a:r>
              <a:rPr kumimoji="0" lang="en-US" sz="1600" b="0" i="0" u="none" strike="noStrike" kern="0" cap="none" spc="0" normalizeH="0" baseline="0" noProof="0" dirty="0">
                <a:ln>
                  <a:noFill/>
                </a:ln>
                <a:solidFill>
                  <a:prstClr val="white"/>
                </a:solidFill>
                <a:effectLst/>
                <a:uLnTx/>
                <a:uFillTx/>
                <a:latin typeface="Proxima Nova" panose="020B0604020202020204"/>
                <a:ea typeface="+mn-ea"/>
                <a:cs typeface="+mn-cs"/>
                <a:sym typeface="Arial"/>
              </a:rPr>
              <a:t>Efficient workflow automations that save time</a:t>
            </a:r>
          </a:p>
          <a:p>
            <a:pPr marL="336550" marR="0" lvl="0" indent="-285750" algn="l" defTabSz="914400" rtl="0" eaLnBrk="1" fontAlgn="auto" latinLnBrk="0" hangingPunct="1">
              <a:lnSpc>
                <a:spcPct val="100000"/>
              </a:lnSpc>
              <a:spcBef>
                <a:spcPts val="0"/>
              </a:spcBef>
              <a:spcAft>
                <a:spcPts val="0"/>
              </a:spcAft>
              <a:buClr>
                <a:srgbClr val="FFFFFF"/>
              </a:buClr>
              <a:buSzPts val="2000"/>
              <a:buFont typeface="Wingdings" panose="05000000000000000000" pitchFamily="2" charset="2"/>
              <a:buChar char="§"/>
              <a:tabLst/>
              <a:defRPr/>
            </a:pPr>
            <a:r>
              <a:rPr kumimoji="0" lang="en-US" sz="1600" b="0" i="0" u="none" strike="noStrike" kern="0" cap="none" spc="0" normalizeH="0" baseline="0" noProof="0" dirty="0">
                <a:ln>
                  <a:noFill/>
                </a:ln>
                <a:solidFill>
                  <a:prstClr val="white"/>
                </a:solidFill>
                <a:effectLst/>
                <a:uLnTx/>
                <a:uFillTx/>
                <a:latin typeface="Proxima Nova" panose="020B0604020202020204"/>
                <a:ea typeface="+mn-ea"/>
                <a:cs typeface="+mn-cs"/>
                <a:sym typeface="Arial"/>
              </a:rPr>
              <a:t>Extensive immigration reporting capabilities  </a:t>
            </a:r>
          </a:p>
          <a:p>
            <a:pPr marL="336550" marR="0" lvl="0" indent="-285750" algn="l" defTabSz="914400" rtl="0" eaLnBrk="1" fontAlgn="auto" latinLnBrk="0" hangingPunct="1">
              <a:lnSpc>
                <a:spcPct val="100000"/>
              </a:lnSpc>
              <a:spcBef>
                <a:spcPts val="0"/>
              </a:spcBef>
              <a:spcAft>
                <a:spcPts val="0"/>
              </a:spcAft>
              <a:buClr>
                <a:srgbClr val="FFFFFF"/>
              </a:buClr>
              <a:buSzPts val="2000"/>
              <a:buFont typeface="Wingdings" panose="05000000000000000000" pitchFamily="2" charset="2"/>
              <a:buChar char="§"/>
              <a:tabLst/>
              <a:defRPr/>
            </a:pPr>
            <a:r>
              <a:rPr kumimoji="0" lang="en-US" sz="1600" b="0" i="0" u="none" strike="noStrike" kern="0" cap="none" spc="0" normalizeH="0" baseline="0" noProof="0" dirty="0">
                <a:ln>
                  <a:noFill/>
                </a:ln>
                <a:solidFill>
                  <a:prstClr val="white"/>
                </a:solidFill>
                <a:effectLst/>
                <a:uLnTx/>
                <a:uFillTx/>
                <a:latin typeface="Proxima Nova" panose="020B0604020202020204"/>
                <a:ea typeface="+mn-ea"/>
                <a:cs typeface="+mn-cs"/>
                <a:sym typeface="Arial"/>
              </a:rPr>
              <a:t>Comprehensive knowledge center</a:t>
            </a:r>
          </a:p>
        </p:txBody>
      </p:sp>
    </p:spTree>
    <p:extLst>
      <p:ext uri="{BB962C8B-B14F-4D97-AF65-F5344CB8AC3E}">
        <p14:creationId xmlns:p14="http://schemas.microsoft.com/office/powerpoint/2010/main" val="1593823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2E435E-B303-10A1-78D7-929C728612A6}"/>
              </a:ext>
            </a:extLst>
          </p:cNvPr>
          <p:cNvSpPr>
            <a:spLocks noGrp="1"/>
          </p:cNvSpPr>
          <p:nvPr>
            <p:ph type="title"/>
          </p:nvPr>
        </p:nvSpPr>
        <p:spPr/>
        <p:txBody>
          <a:bodyPr/>
          <a:lstStyle/>
          <a:p>
            <a:r>
              <a:rPr lang="en-US" sz="2400" b="0" dirty="0"/>
              <a:t>Keep your team informed, opt in to your preferred communications</a:t>
            </a:r>
            <a:br>
              <a:rPr lang="en-US" sz="2400" b="0" dirty="0"/>
            </a:br>
            <a:r>
              <a:rPr lang="en-US" sz="2400" b="0" dirty="0"/>
              <a:t> </a:t>
            </a:r>
            <a:r>
              <a:rPr lang="en-US" sz="2400" dirty="0">
                <a:solidFill>
                  <a:schemeClr val="bg1"/>
                </a:solidFill>
              </a:rPr>
              <a:t>https://www.meltzerhellrung.com/newsletter/</a:t>
            </a:r>
            <a:endParaRPr lang="en-PH" sz="2400" dirty="0">
              <a:solidFill>
                <a:schemeClr val="bg1"/>
              </a:solidFill>
            </a:endParaRPr>
          </a:p>
        </p:txBody>
      </p:sp>
      <p:sp>
        <p:nvSpPr>
          <p:cNvPr id="4" name="Slide Number Placeholder 3">
            <a:extLst>
              <a:ext uri="{FF2B5EF4-FFF2-40B4-BE49-F238E27FC236}">
                <a16:creationId xmlns:a16="http://schemas.microsoft.com/office/drawing/2014/main" id="{ED6E9507-09B1-D271-E9E5-9C5EC5CCDD6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US" sz="800" b="1" i="0" u="none" strike="noStrike" kern="0" cap="none" spc="0" normalizeH="0" baseline="0" noProof="0" smtClean="0">
                <a:ln>
                  <a:noFill/>
                </a:ln>
                <a:solidFill>
                  <a:srgbClr val="5A5B63"/>
                </a:solidFill>
                <a:effectLst/>
                <a:uLnTx/>
                <a:uFillTx/>
                <a:sym typeface="Arial"/>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12</a:t>
            </a:fld>
            <a:endParaRPr kumimoji="0" lang="en-US" sz="800" b="1" i="0" u="none" strike="noStrike" kern="0" cap="none" spc="0" normalizeH="0" baseline="0" noProof="0" dirty="0">
              <a:ln>
                <a:noFill/>
              </a:ln>
              <a:solidFill>
                <a:srgbClr val="5A5B63"/>
              </a:solidFill>
              <a:effectLst/>
              <a:uLnTx/>
              <a:uFillTx/>
              <a:sym typeface="Arial"/>
            </a:endParaRPr>
          </a:p>
        </p:txBody>
      </p:sp>
      <p:sp>
        <p:nvSpPr>
          <p:cNvPr id="8" name="Title 6">
            <a:extLst>
              <a:ext uri="{FF2B5EF4-FFF2-40B4-BE49-F238E27FC236}">
                <a16:creationId xmlns:a16="http://schemas.microsoft.com/office/drawing/2014/main" id="{D6AF15E5-F553-2796-E29A-3B0EDB6CE737}"/>
              </a:ext>
            </a:extLst>
          </p:cNvPr>
          <p:cNvSpPr txBox="1">
            <a:spLocks/>
          </p:cNvSpPr>
          <p:nvPr/>
        </p:nvSpPr>
        <p:spPr>
          <a:xfrm>
            <a:off x="601895" y="1279830"/>
            <a:ext cx="7299714" cy="66953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Proxima Nova"/>
              <a:buNone/>
              <a:defRPr sz="5300" b="1" i="0" u="none" strike="noStrike" cap="none">
                <a:solidFill>
                  <a:schemeClr val="lt1"/>
                </a:solidFill>
                <a:latin typeface="Proxima Nova"/>
                <a:ea typeface="Proxima Nova"/>
                <a:cs typeface="Proxima Nova"/>
                <a:sym typeface="Proxima Nov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FFFFFF"/>
              </a:buClr>
              <a:buSzPts val="1800"/>
              <a:buFont typeface="Proxima Nova"/>
              <a:buNone/>
              <a:tabLst/>
              <a:defRPr/>
            </a:pPr>
            <a:r>
              <a:rPr kumimoji="0" lang="en-US" sz="2800" b="1" i="0" u="none" strike="noStrike" kern="0" cap="none" spc="0" normalizeH="0" baseline="0" noProof="0" dirty="0">
                <a:ln>
                  <a:noFill/>
                </a:ln>
                <a:solidFill>
                  <a:srgbClr val="FFFFFF"/>
                </a:solidFill>
                <a:effectLst/>
                <a:uLnTx/>
                <a:uFillTx/>
                <a:latin typeface="Proxima Nova"/>
                <a:sym typeface="Proxima Nova"/>
              </a:rPr>
              <a:t>FREQUENT UPDATES AHEAD </a:t>
            </a:r>
            <a:endParaRPr kumimoji="0" lang="en-PH" sz="2800" b="0" i="0" u="none" strike="noStrike" kern="0" cap="none" spc="0" normalizeH="0" baseline="0" noProof="0" dirty="0">
              <a:ln>
                <a:noFill/>
              </a:ln>
              <a:solidFill>
                <a:srgbClr val="FFFFFF"/>
              </a:solidFill>
              <a:effectLst/>
              <a:uLnTx/>
              <a:uFillTx/>
              <a:latin typeface="Proxima Nova"/>
              <a:sym typeface="Proxima Nova"/>
            </a:endParaRPr>
          </a:p>
        </p:txBody>
      </p:sp>
      <p:pic>
        <p:nvPicPr>
          <p:cNvPr id="3" name="Picture 2">
            <a:extLst>
              <a:ext uri="{FF2B5EF4-FFF2-40B4-BE49-F238E27FC236}">
                <a16:creationId xmlns:a16="http://schemas.microsoft.com/office/drawing/2014/main" id="{694FB531-2952-07C4-C54C-62C993001384}"/>
              </a:ext>
            </a:extLst>
          </p:cNvPr>
          <p:cNvPicPr>
            <a:picLocks noChangeAspect="1"/>
          </p:cNvPicPr>
          <p:nvPr/>
        </p:nvPicPr>
        <p:blipFill>
          <a:blip r:embed="rId2"/>
          <a:stretch>
            <a:fillRect/>
          </a:stretch>
        </p:blipFill>
        <p:spPr>
          <a:xfrm>
            <a:off x="3211286" y="4352785"/>
            <a:ext cx="1571631" cy="1548631"/>
          </a:xfrm>
          <a:prstGeom prst="rect">
            <a:avLst/>
          </a:prstGeom>
        </p:spPr>
      </p:pic>
    </p:spTree>
    <p:extLst>
      <p:ext uri="{BB962C8B-B14F-4D97-AF65-F5344CB8AC3E}">
        <p14:creationId xmlns:p14="http://schemas.microsoft.com/office/powerpoint/2010/main" val="1314380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grpSp>
        <p:nvGrpSpPr>
          <p:cNvPr id="549" name="Google Shape;549;p9"/>
          <p:cNvGrpSpPr/>
          <p:nvPr/>
        </p:nvGrpSpPr>
        <p:grpSpPr>
          <a:xfrm>
            <a:off x="-282400" y="382498"/>
            <a:ext cx="4893454" cy="6227818"/>
            <a:chOff x="-282400" y="382498"/>
            <a:chExt cx="4893454" cy="6227818"/>
          </a:xfrm>
        </p:grpSpPr>
        <p:sp>
          <p:nvSpPr>
            <p:cNvPr id="550" name="Google Shape;550;p9"/>
            <p:cNvSpPr/>
            <p:nvPr/>
          </p:nvSpPr>
          <p:spPr>
            <a:xfrm>
              <a:off x="-282400" y="382498"/>
              <a:ext cx="4228907" cy="5560106"/>
            </a:xfrm>
            <a:custGeom>
              <a:avLst/>
              <a:gdLst/>
              <a:ahLst/>
              <a:cxnLst/>
              <a:rect l="l" t="t" r="r" b="b"/>
              <a:pathLst>
                <a:path w="4228907" h="5560106" extrusionOk="0">
                  <a:moveTo>
                    <a:pt x="1106616" y="0"/>
                  </a:moveTo>
                  <a:lnTo>
                    <a:pt x="4159683" y="0"/>
                  </a:lnTo>
                  <a:cubicBezTo>
                    <a:pt x="4216720" y="42534"/>
                    <a:pt x="4229029" y="100546"/>
                    <a:pt x="4228907" y="169161"/>
                  </a:cubicBezTo>
                  <a:cubicBezTo>
                    <a:pt x="4227689" y="1910010"/>
                    <a:pt x="4227932" y="3650737"/>
                    <a:pt x="4227932" y="5391586"/>
                  </a:cubicBezTo>
                  <a:cubicBezTo>
                    <a:pt x="4227932" y="5401701"/>
                    <a:pt x="4228054" y="5411816"/>
                    <a:pt x="4227932" y="5421932"/>
                  </a:cubicBezTo>
                  <a:cubicBezTo>
                    <a:pt x="4225617" y="5522600"/>
                    <a:pt x="4187957" y="5559894"/>
                    <a:pt x="4086071" y="5560015"/>
                  </a:cubicBezTo>
                  <a:cubicBezTo>
                    <a:pt x="2770806" y="5560137"/>
                    <a:pt x="1455664" y="5560137"/>
                    <a:pt x="140399" y="5560015"/>
                  </a:cubicBezTo>
                  <a:cubicBezTo>
                    <a:pt x="34368" y="5560015"/>
                    <a:pt x="0" y="5524428"/>
                    <a:pt x="0" y="5416813"/>
                  </a:cubicBezTo>
                  <a:cubicBezTo>
                    <a:pt x="0" y="4004293"/>
                    <a:pt x="0" y="2591773"/>
                    <a:pt x="0" y="1179253"/>
                  </a:cubicBezTo>
                  <a:cubicBezTo>
                    <a:pt x="0" y="1157681"/>
                    <a:pt x="0" y="1136110"/>
                    <a:pt x="0" y="1109176"/>
                  </a:cubicBezTo>
                  <a:cubicBezTo>
                    <a:pt x="29372" y="1109176"/>
                    <a:pt x="51187" y="1109176"/>
                    <a:pt x="73003" y="1109176"/>
                  </a:cubicBezTo>
                  <a:cubicBezTo>
                    <a:pt x="314191" y="1109054"/>
                    <a:pt x="555380" y="1110760"/>
                    <a:pt x="796447" y="1108079"/>
                  </a:cubicBezTo>
                  <a:cubicBezTo>
                    <a:pt x="956467" y="1106251"/>
                    <a:pt x="1103326" y="971092"/>
                    <a:pt x="1106251" y="814484"/>
                  </a:cubicBezTo>
                  <a:cubicBezTo>
                    <a:pt x="1111369" y="543071"/>
                    <a:pt x="1106982" y="271535"/>
                    <a:pt x="1106616" y="122"/>
                  </a:cubicBezTo>
                  <a:close/>
                  <a:moveTo>
                    <a:pt x="1774852" y="1777167"/>
                  </a:moveTo>
                  <a:cubicBezTo>
                    <a:pt x="1991422" y="1777167"/>
                    <a:pt x="2207870" y="1777411"/>
                    <a:pt x="2424440" y="1777167"/>
                  </a:cubicBezTo>
                  <a:cubicBezTo>
                    <a:pt x="2507680" y="1777167"/>
                    <a:pt x="2555333" y="1736705"/>
                    <a:pt x="2555089" y="1667846"/>
                  </a:cubicBezTo>
                  <a:cubicBezTo>
                    <a:pt x="2554845" y="1599962"/>
                    <a:pt x="2505730" y="1557185"/>
                    <a:pt x="2423831" y="1557063"/>
                  </a:cubicBezTo>
                  <a:cubicBezTo>
                    <a:pt x="1994834" y="1556575"/>
                    <a:pt x="1565838" y="1556697"/>
                    <a:pt x="1136841" y="1557063"/>
                  </a:cubicBezTo>
                  <a:cubicBezTo>
                    <a:pt x="1052382" y="1557063"/>
                    <a:pt x="1000708" y="1602278"/>
                    <a:pt x="1002780" y="1671502"/>
                  </a:cubicBezTo>
                  <a:cubicBezTo>
                    <a:pt x="1004730" y="1739142"/>
                    <a:pt x="1052504" y="1777167"/>
                    <a:pt x="1137450" y="1777167"/>
                  </a:cubicBezTo>
                  <a:cubicBezTo>
                    <a:pt x="1349877" y="1777411"/>
                    <a:pt x="1562425" y="1777167"/>
                    <a:pt x="1774852" y="1777167"/>
                  </a:cubicBezTo>
                  <a:close/>
                  <a:moveTo>
                    <a:pt x="1782652" y="3561647"/>
                  </a:moveTo>
                  <a:cubicBezTo>
                    <a:pt x="1565716" y="3561647"/>
                    <a:pt x="1348902" y="3561403"/>
                    <a:pt x="1131966" y="3561769"/>
                  </a:cubicBezTo>
                  <a:cubicBezTo>
                    <a:pt x="1051651" y="3561891"/>
                    <a:pt x="1004730" y="3600647"/>
                    <a:pt x="1002780" y="3666458"/>
                  </a:cubicBezTo>
                  <a:cubicBezTo>
                    <a:pt x="1000708" y="3733855"/>
                    <a:pt x="1050676" y="3780898"/>
                    <a:pt x="1131113" y="3781142"/>
                  </a:cubicBezTo>
                  <a:cubicBezTo>
                    <a:pt x="1562791" y="3781995"/>
                    <a:pt x="1994590" y="3781995"/>
                    <a:pt x="2426268" y="3781142"/>
                  </a:cubicBezTo>
                  <a:cubicBezTo>
                    <a:pt x="2508533" y="3781020"/>
                    <a:pt x="2556430" y="3736170"/>
                    <a:pt x="2554967" y="3667434"/>
                  </a:cubicBezTo>
                  <a:cubicBezTo>
                    <a:pt x="2553627" y="3600403"/>
                    <a:pt x="2507924" y="3562012"/>
                    <a:pt x="2427000" y="3561891"/>
                  </a:cubicBezTo>
                  <a:cubicBezTo>
                    <a:pt x="2212136" y="3561525"/>
                    <a:pt x="1997272" y="3561769"/>
                    <a:pt x="1782408" y="3561769"/>
                  </a:cubicBezTo>
                  <a:close/>
                  <a:moveTo>
                    <a:pt x="1781433" y="4560770"/>
                  </a:moveTo>
                  <a:cubicBezTo>
                    <a:pt x="1562913" y="4560770"/>
                    <a:pt x="1344271" y="4560283"/>
                    <a:pt x="1125751" y="4561014"/>
                  </a:cubicBezTo>
                  <a:cubicBezTo>
                    <a:pt x="1039707" y="4561379"/>
                    <a:pt x="989252" y="4620610"/>
                    <a:pt x="1006801" y="4697025"/>
                  </a:cubicBezTo>
                  <a:cubicBezTo>
                    <a:pt x="1019720" y="4753331"/>
                    <a:pt x="1061523" y="4780875"/>
                    <a:pt x="1136353" y="4780875"/>
                  </a:cubicBezTo>
                  <a:cubicBezTo>
                    <a:pt x="1563400" y="4780997"/>
                    <a:pt x="1990447" y="4780997"/>
                    <a:pt x="2417372" y="4780875"/>
                  </a:cubicBezTo>
                  <a:cubicBezTo>
                    <a:pt x="2505243" y="4780875"/>
                    <a:pt x="2554602" y="4741388"/>
                    <a:pt x="2555089" y="4671554"/>
                  </a:cubicBezTo>
                  <a:cubicBezTo>
                    <a:pt x="2555577" y="4601476"/>
                    <a:pt x="2506096" y="4560892"/>
                    <a:pt x="2418956" y="4560770"/>
                  </a:cubicBezTo>
                  <a:cubicBezTo>
                    <a:pt x="2206407" y="4560527"/>
                    <a:pt x="1993981" y="4560770"/>
                    <a:pt x="1781433" y="4560770"/>
                  </a:cubicBezTo>
                  <a:close/>
                  <a:moveTo>
                    <a:pt x="1781798" y="2778606"/>
                  </a:moveTo>
                  <a:lnTo>
                    <a:pt x="1781798" y="2778362"/>
                  </a:lnTo>
                  <a:cubicBezTo>
                    <a:pt x="1998612" y="2778362"/>
                    <a:pt x="2215548" y="2779337"/>
                    <a:pt x="2432362" y="2777875"/>
                  </a:cubicBezTo>
                  <a:cubicBezTo>
                    <a:pt x="2509874" y="2777387"/>
                    <a:pt x="2553261" y="2737291"/>
                    <a:pt x="2555089" y="2672454"/>
                  </a:cubicBezTo>
                  <a:cubicBezTo>
                    <a:pt x="2557039" y="2605058"/>
                    <a:pt x="2512433" y="2563011"/>
                    <a:pt x="2433459" y="2558136"/>
                  </a:cubicBezTo>
                  <a:cubicBezTo>
                    <a:pt x="2421393" y="2557405"/>
                    <a:pt x="2409206" y="2557770"/>
                    <a:pt x="2397018" y="2557770"/>
                  </a:cubicBezTo>
                  <a:cubicBezTo>
                    <a:pt x="1985572" y="2557770"/>
                    <a:pt x="1574247" y="2557649"/>
                    <a:pt x="1162800" y="2558136"/>
                  </a:cubicBezTo>
                  <a:cubicBezTo>
                    <a:pt x="1134647" y="2558136"/>
                    <a:pt x="1105276" y="2558502"/>
                    <a:pt x="1078585" y="2566423"/>
                  </a:cubicBezTo>
                  <a:cubicBezTo>
                    <a:pt x="1025083" y="2582145"/>
                    <a:pt x="1000220" y="2622851"/>
                    <a:pt x="1004120" y="2677329"/>
                  </a:cubicBezTo>
                  <a:cubicBezTo>
                    <a:pt x="1007776" y="2729125"/>
                    <a:pt x="1036660" y="2764225"/>
                    <a:pt x="1089066" y="2774219"/>
                  </a:cubicBezTo>
                  <a:cubicBezTo>
                    <a:pt x="1112710" y="2778728"/>
                    <a:pt x="1137450" y="2778362"/>
                    <a:pt x="1161703" y="2778362"/>
                  </a:cubicBezTo>
                  <a:cubicBezTo>
                    <a:pt x="1368402" y="2778606"/>
                    <a:pt x="1575100" y="2778484"/>
                    <a:pt x="1781798" y="2778484"/>
                  </a:cubicBezTo>
                  <a:close/>
                  <a:moveTo>
                    <a:pt x="3262812" y="2710479"/>
                  </a:moveTo>
                  <a:cubicBezTo>
                    <a:pt x="3240509" y="2683179"/>
                    <a:pt x="3222228" y="2659535"/>
                    <a:pt x="3202484" y="2637110"/>
                  </a:cubicBezTo>
                  <a:cubicBezTo>
                    <a:pt x="3155806" y="2584339"/>
                    <a:pt x="3096332" y="2576173"/>
                    <a:pt x="3046485" y="2614929"/>
                  </a:cubicBezTo>
                  <a:cubicBezTo>
                    <a:pt x="2996761" y="2653685"/>
                    <a:pt x="2988961" y="2714379"/>
                    <a:pt x="3030032" y="2771294"/>
                  </a:cubicBezTo>
                  <a:cubicBezTo>
                    <a:pt x="3070372" y="2827112"/>
                    <a:pt x="3113638" y="2880737"/>
                    <a:pt x="3155928" y="2935092"/>
                  </a:cubicBezTo>
                  <a:cubicBezTo>
                    <a:pt x="3225762" y="3024670"/>
                    <a:pt x="3298277" y="3024426"/>
                    <a:pt x="3367989" y="2934849"/>
                  </a:cubicBezTo>
                  <a:cubicBezTo>
                    <a:pt x="3478772" y="2792622"/>
                    <a:pt x="3589434" y="2650273"/>
                    <a:pt x="3700096" y="2507924"/>
                  </a:cubicBezTo>
                  <a:cubicBezTo>
                    <a:pt x="3756036" y="2435896"/>
                    <a:pt x="3813195" y="2364844"/>
                    <a:pt x="3867185" y="2291476"/>
                  </a:cubicBezTo>
                  <a:cubicBezTo>
                    <a:pt x="3908135" y="2235657"/>
                    <a:pt x="3898629" y="2174477"/>
                    <a:pt x="3847563" y="2135477"/>
                  </a:cubicBezTo>
                  <a:cubicBezTo>
                    <a:pt x="3800885" y="2099768"/>
                    <a:pt x="3738364" y="2107690"/>
                    <a:pt x="3695586" y="2155708"/>
                  </a:cubicBezTo>
                  <a:cubicBezTo>
                    <a:pt x="3680839" y="2172283"/>
                    <a:pt x="3667677" y="2190442"/>
                    <a:pt x="3654027" y="2207992"/>
                  </a:cubicBezTo>
                  <a:cubicBezTo>
                    <a:pt x="3524841" y="2373862"/>
                    <a:pt x="3395654" y="2539855"/>
                    <a:pt x="3262812" y="2710479"/>
                  </a:cubicBezTo>
                  <a:close/>
                  <a:moveTo>
                    <a:pt x="3261958" y="3712771"/>
                  </a:moveTo>
                  <a:cubicBezTo>
                    <a:pt x="3240021" y="3684862"/>
                    <a:pt x="3223203" y="3662437"/>
                    <a:pt x="3205165" y="3640987"/>
                  </a:cubicBezTo>
                  <a:cubicBezTo>
                    <a:pt x="3159828" y="3586997"/>
                    <a:pt x="3093894" y="3577369"/>
                    <a:pt x="3044535" y="3617100"/>
                  </a:cubicBezTo>
                  <a:cubicBezTo>
                    <a:pt x="2996151" y="3655977"/>
                    <a:pt x="2989692" y="3716792"/>
                    <a:pt x="3031007" y="3774073"/>
                  </a:cubicBezTo>
                  <a:cubicBezTo>
                    <a:pt x="3068910" y="3826479"/>
                    <a:pt x="3109982" y="3876691"/>
                    <a:pt x="3149591" y="3927878"/>
                  </a:cubicBezTo>
                  <a:cubicBezTo>
                    <a:pt x="3227956" y="4029034"/>
                    <a:pt x="3294499" y="4029887"/>
                    <a:pt x="3372498" y="3929950"/>
                  </a:cubicBezTo>
                  <a:cubicBezTo>
                    <a:pt x="3488279" y="3781630"/>
                    <a:pt x="3603693" y="3633065"/>
                    <a:pt x="3719108" y="3484501"/>
                  </a:cubicBezTo>
                  <a:cubicBezTo>
                    <a:pt x="3769929" y="3419054"/>
                    <a:pt x="3822213" y="3354461"/>
                    <a:pt x="3870354" y="3287065"/>
                  </a:cubicBezTo>
                  <a:cubicBezTo>
                    <a:pt x="3908135" y="3234171"/>
                    <a:pt x="3896800" y="3173600"/>
                    <a:pt x="3847929" y="3136306"/>
                  </a:cubicBezTo>
                  <a:cubicBezTo>
                    <a:pt x="3801617" y="3100963"/>
                    <a:pt x="3743605" y="3106447"/>
                    <a:pt x="3700583" y="3151053"/>
                  </a:cubicBezTo>
                  <a:cubicBezTo>
                    <a:pt x="3688030" y="3164094"/>
                    <a:pt x="3677305" y="3178962"/>
                    <a:pt x="3666093" y="3193343"/>
                  </a:cubicBezTo>
                  <a:cubicBezTo>
                    <a:pt x="3533128" y="3364089"/>
                    <a:pt x="3400286" y="3534835"/>
                    <a:pt x="3261837" y="3712771"/>
                  </a:cubicBezTo>
                  <a:close/>
                  <a:moveTo>
                    <a:pt x="3262324" y="4712625"/>
                  </a:moveTo>
                  <a:cubicBezTo>
                    <a:pt x="3240387" y="4685569"/>
                    <a:pt x="3223325" y="4663510"/>
                    <a:pt x="3205165" y="4642304"/>
                  </a:cubicBezTo>
                  <a:cubicBezTo>
                    <a:pt x="3160072" y="4589776"/>
                    <a:pt x="3097794" y="4579051"/>
                    <a:pt x="3049288" y="4614882"/>
                  </a:cubicBezTo>
                  <a:cubicBezTo>
                    <a:pt x="2996517" y="4653760"/>
                    <a:pt x="2988229" y="4716891"/>
                    <a:pt x="3031495" y="4775756"/>
                  </a:cubicBezTo>
                  <a:cubicBezTo>
                    <a:pt x="3075857" y="4836084"/>
                    <a:pt x="3121682" y="4895558"/>
                    <a:pt x="3169456" y="4953205"/>
                  </a:cubicBezTo>
                  <a:cubicBezTo>
                    <a:pt x="3226249" y="5021698"/>
                    <a:pt x="3299983" y="5022185"/>
                    <a:pt x="3354705" y="4952473"/>
                  </a:cubicBezTo>
                  <a:cubicBezTo>
                    <a:pt x="3524841" y="4735903"/>
                    <a:pt x="3693880" y="4518480"/>
                    <a:pt x="3862066" y="4300326"/>
                  </a:cubicBezTo>
                  <a:cubicBezTo>
                    <a:pt x="3907769" y="4241095"/>
                    <a:pt x="3901066" y="4178451"/>
                    <a:pt x="3850488" y="4138598"/>
                  </a:cubicBezTo>
                  <a:cubicBezTo>
                    <a:pt x="3798326" y="4097527"/>
                    <a:pt x="3733611" y="4108739"/>
                    <a:pt x="3686202" y="4168458"/>
                  </a:cubicBezTo>
                  <a:cubicBezTo>
                    <a:pt x="3639646" y="4227201"/>
                    <a:pt x="3594431" y="4286919"/>
                    <a:pt x="3548362" y="4346028"/>
                  </a:cubicBezTo>
                  <a:cubicBezTo>
                    <a:pt x="3454276" y="4466805"/>
                    <a:pt x="3359945" y="4587583"/>
                    <a:pt x="3262446" y="4712504"/>
                  </a:cubicBezTo>
                  <a:close/>
                  <a:moveTo>
                    <a:pt x="3262568" y="1710137"/>
                  </a:moveTo>
                  <a:cubicBezTo>
                    <a:pt x="3239046" y="1681252"/>
                    <a:pt x="3221984" y="1658949"/>
                    <a:pt x="3203459" y="1637987"/>
                  </a:cubicBezTo>
                  <a:cubicBezTo>
                    <a:pt x="3157269" y="1585459"/>
                    <a:pt x="3096210" y="1576319"/>
                    <a:pt x="3047704" y="1613734"/>
                  </a:cubicBezTo>
                  <a:cubicBezTo>
                    <a:pt x="2995420" y="1654074"/>
                    <a:pt x="2988717" y="1715377"/>
                    <a:pt x="3032713" y="1774852"/>
                  </a:cubicBezTo>
                  <a:cubicBezTo>
                    <a:pt x="3074882" y="1831889"/>
                    <a:pt x="3118513" y="1887707"/>
                    <a:pt x="3162997" y="1942916"/>
                  </a:cubicBezTo>
                  <a:cubicBezTo>
                    <a:pt x="3227346" y="2022622"/>
                    <a:pt x="3299496" y="2020915"/>
                    <a:pt x="3363845" y="1938650"/>
                  </a:cubicBezTo>
                  <a:cubicBezTo>
                    <a:pt x="3448792" y="1830182"/>
                    <a:pt x="3533007" y="1721227"/>
                    <a:pt x="3617587" y="1612515"/>
                  </a:cubicBezTo>
                  <a:cubicBezTo>
                    <a:pt x="3698511" y="1508557"/>
                    <a:pt x="3779679" y="1404964"/>
                    <a:pt x="3860238" y="1300762"/>
                  </a:cubicBezTo>
                  <a:cubicBezTo>
                    <a:pt x="3893022" y="1258349"/>
                    <a:pt x="3900213" y="1212281"/>
                    <a:pt x="3870110" y="1165603"/>
                  </a:cubicBezTo>
                  <a:cubicBezTo>
                    <a:pt x="3844395" y="1125872"/>
                    <a:pt x="3803932" y="1106860"/>
                    <a:pt x="3760058" y="1120266"/>
                  </a:cubicBezTo>
                  <a:cubicBezTo>
                    <a:pt x="3729833" y="1129650"/>
                    <a:pt x="3698877" y="1152197"/>
                    <a:pt x="3678889" y="1177303"/>
                  </a:cubicBezTo>
                  <a:cubicBezTo>
                    <a:pt x="3540197" y="1351583"/>
                    <a:pt x="3404186" y="1527935"/>
                    <a:pt x="3262568" y="1709893"/>
                  </a:cubicBezTo>
                  <a:close/>
                  <a:moveTo>
                    <a:pt x="609736" y="1777167"/>
                  </a:moveTo>
                  <a:cubicBezTo>
                    <a:pt x="627895" y="1777167"/>
                    <a:pt x="646176" y="1777776"/>
                    <a:pt x="664335" y="1777167"/>
                  </a:cubicBezTo>
                  <a:cubicBezTo>
                    <a:pt x="727588" y="1774486"/>
                    <a:pt x="774509" y="1731099"/>
                    <a:pt x="777556" y="1673087"/>
                  </a:cubicBezTo>
                  <a:cubicBezTo>
                    <a:pt x="780359" y="1619340"/>
                    <a:pt x="738313" y="1566203"/>
                    <a:pt x="679935" y="1559744"/>
                  </a:cubicBezTo>
                  <a:cubicBezTo>
                    <a:pt x="633989" y="1554625"/>
                    <a:pt x="586458" y="1554503"/>
                    <a:pt x="540633" y="1560109"/>
                  </a:cubicBezTo>
                  <a:cubicBezTo>
                    <a:pt x="481037" y="1567422"/>
                    <a:pt x="444962" y="1616903"/>
                    <a:pt x="447887" y="1675646"/>
                  </a:cubicBezTo>
                  <a:cubicBezTo>
                    <a:pt x="450812" y="1733658"/>
                    <a:pt x="492859" y="1773877"/>
                    <a:pt x="555014" y="1777167"/>
                  </a:cubicBezTo>
                  <a:cubicBezTo>
                    <a:pt x="573174" y="1778142"/>
                    <a:pt x="591455" y="1777289"/>
                    <a:pt x="609614" y="1777411"/>
                  </a:cubicBezTo>
                  <a:close/>
                  <a:moveTo>
                    <a:pt x="614611" y="4561379"/>
                  </a:moveTo>
                  <a:cubicBezTo>
                    <a:pt x="614611" y="4561379"/>
                    <a:pt x="614611" y="4561136"/>
                    <a:pt x="614611" y="4561014"/>
                  </a:cubicBezTo>
                  <a:cubicBezTo>
                    <a:pt x="596330" y="4561014"/>
                    <a:pt x="578170" y="4560283"/>
                    <a:pt x="559889" y="4561136"/>
                  </a:cubicBezTo>
                  <a:cubicBezTo>
                    <a:pt x="492249" y="4564183"/>
                    <a:pt x="447765" y="4607935"/>
                    <a:pt x="447887" y="4671066"/>
                  </a:cubicBezTo>
                  <a:cubicBezTo>
                    <a:pt x="447887" y="4734075"/>
                    <a:pt x="492249" y="4778315"/>
                    <a:pt x="560011" y="4780875"/>
                  </a:cubicBezTo>
                  <a:cubicBezTo>
                    <a:pt x="598401" y="4782216"/>
                    <a:pt x="637157" y="4783312"/>
                    <a:pt x="675426" y="4780144"/>
                  </a:cubicBezTo>
                  <a:cubicBezTo>
                    <a:pt x="733438" y="4775390"/>
                    <a:pt x="777678" y="4726153"/>
                    <a:pt x="777678" y="4670944"/>
                  </a:cubicBezTo>
                  <a:cubicBezTo>
                    <a:pt x="777678" y="4615857"/>
                    <a:pt x="733194" y="4567473"/>
                    <a:pt x="675304" y="4561745"/>
                  </a:cubicBezTo>
                  <a:cubicBezTo>
                    <a:pt x="655317" y="4559795"/>
                    <a:pt x="634842" y="4561379"/>
                    <a:pt x="614611" y="4561379"/>
                  </a:cubicBezTo>
                  <a:close/>
                  <a:moveTo>
                    <a:pt x="613026" y="3562012"/>
                  </a:moveTo>
                  <a:cubicBezTo>
                    <a:pt x="594867" y="3562012"/>
                    <a:pt x="576586" y="3561403"/>
                    <a:pt x="558427" y="3562012"/>
                  </a:cubicBezTo>
                  <a:cubicBezTo>
                    <a:pt x="493834" y="3564572"/>
                    <a:pt x="452640" y="3601256"/>
                    <a:pt x="448253" y="3659512"/>
                  </a:cubicBezTo>
                  <a:cubicBezTo>
                    <a:pt x="443500" y="3721667"/>
                    <a:pt x="479209" y="3770661"/>
                    <a:pt x="543680" y="3777973"/>
                  </a:cubicBezTo>
                  <a:cubicBezTo>
                    <a:pt x="591333" y="3783458"/>
                    <a:pt x="641057" y="3782726"/>
                    <a:pt x="688466" y="3775657"/>
                  </a:cubicBezTo>
                  <a:cubicBezTo>
                    <a:pt x="744650" y="3767248"/>
                    <a:pt x="781822" y="3714355"/>
                    <a:pt x="777556" y="3662680"/>
                  </a:cubicBezTo>
                  <a:cubicBezTo>
                    <a:pt x="772925" y="3606375"/>
                    <a:pt x="728197" y="3565181"/>
                    <a:pt x="667870" y="3562256"/>
                  </a:cubicBezTo>
                  <a:cubicBezTo>
                    <a:pt x="649711" y="3561403"/>
                    <a:pt x="631429" y="3562134"/>
                    <a:pt x="613270" y="3562012"/>
                  </a:cubicBezTo>
                  <a:close/>
                  <a:moveTo>
                    <a:pt x="609126" y="2779947"/>
                  </a:moveTo>
                  <a:cubicBezTo>
                    <a:pt x="609126" y="2779094"/>
                    <a:pt x="609126" y="2778362"/>
                    <a:pt x="609126" y="2777509"/>
                  </a:cubicBezTo>
                  <a:cubicBezTo>
                    <a:pt x="629358" y="2777509"/>
                    <a:pt x="649711" y="2778972"/>
                    <a:pt x="669698" y="2777266"/>
                  </a:cubicBezTo>
                  <a:cubicBezTo>
                    <a:pt x="731366" y="2772025"/>
                    <a:pt x="774144" y="2730588"/>
                    <a:pt x="777434" y="2674526"/>
                  </a:cubicBezTo>
                  <a:cubicBezTo>
                    <a:pt x="780725" y="2617854"/>
                    <a:pt x="737825" y="2566911"/>
                    <a:pt x="674207" y="2561548"/>
                  </a:cubicBezTo>
                  <a:cubicBezTo>
                    <a:pt x="626311" y="2557527"/>
                    <a:pt x="576952" y="2558258"/>
                    <a:pt x="529543" y="2565570"/>
                  </a:cubicBezTo>
                  <a:cubicBezTo>
                    <a:pt x="475065" y="2573980"/>
                    <a:pt x="444596" y="2620048"/>
                    <a:pt x="448131" y="2676110"/>
                  </a:cubicBezTo>
                  <a:cubicBezTo>
                    <a:pt x="451665" y="2731806"/>
                    <a:pt x="481768" y="2765687"/>
                    <a:pt x="536490" y="2775316"/>
                  </a:cubicBezTo>
                  <a:cubicBezTo>
                    <a:pt x="560255" y="2779459"/>
                    <a:pt x="584752" y="2778728"/>
                    <a:pt x="609005" y="2780069"/>
                  </a:cubicBezTo>
                  <a:close/>
                </a:path>
              </a:pathLst>
            </a:custGeom>
            <a:solidFill>
              <a:schemeClr val="lt1">
                <a:alpha val="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1" name="Google Shape;551;p9"/>
            <p:cNvSpPr/>
            <p:nvPr/>
          </p:nvSpPr>
          <p:spPr>
            <a:xfrm>
              <a:off x="384873" y="1050724"/>
              <a:ext cx="4226181" cy="5559592"/>
            </a:xfrm>
            <a:custGeom>
              <a:avLst/>
              <a:gdLst/>
              <a:ahLst/>
              <a:cxnLst/>
              <a:rect l="l" t="t" r="r" b="b"/>
              <a:pathLst>
                <a:path w="4226181" h="5559592" extrusionOk="0">
                  <a:moveTo>
                    <a:pt x="3780397" y="740"/>
                  </a:moveTo>
                  <a:cubicBezTo>
                    <a:pt x="3902393" y="740"/>
                    <a:pt x="4015614" y="-1454"/>
                    <a:pt x="4128591" y="1715"/>
                  </a:cubicBezTo>
                  <a:cubicBezTo>
                    <a:pt x="4180997" y="3177"/>
                    <a:pt x="4213416" y="37546"/>
                    <a:pt x="4222313" y="89342"/>
                  </a:cubicBezTo>
                  <a:cubicBezTo>
                    <a:pt x="4226700" y="115057"/>
                    <a:pt x="4226091" y="141870"/>
                    <a:pt x="4226091" y="168073"/>
                  </a:cubicBezTo>
                  <a:cubicBezTo>
                    <a:pt x="4226212" y="1909043"/>
                    <a:pt x="4226212" y="3650136"/>
                    <a:pt x="4226091" y="5391106"/>
                  </a:cubicBezTo>
                  <a:cubicBezTo>
                    <a:pt x="4226091" y="5413409"/>
                    <a:pt x="4226456" y="5435834"/>
                    <a:pt x="4224019" y="5457893"/>
                  </a:cubicBezTo>
                  <a:cubicBezTo>
                    <a:pt x="4217316" y="5518952"/>
                    <a:pt x="4177341" y="5556977"/>
                    <a:pt x="4115673" y="5558683"/>
                  </a:cubicBezTo>
                  <a:cubicBezTo>
                    <a:pt x="4052907" y="5560390"/>
                    <a:pt x="3990021" y="5559171"/>
                    <a:pt x="3927134" y="5559171"/>
                  </a:cubicBezTo>
                  <a:cubicBezTo>
                    <a:pt x="2668540" y="5559171"/>
                    <a:pt x="1409825" y="5559171"/>
                    <a:pt x="151232" y="5559171"/>
                  </a:cubicBezTo>
                  <a:cubicBezTo>
                    <a:pt x="32405" y="5559171"/>
                    <a:pt x="352" y="5527118"/>
                    <a:pt x="108" y="5408169"/>
                  </a:cubicBezTo>
                  <a:cubicBezTo>
                    <a:pt x="-135" y="5311523"/>
                    <a:pt x="108" y="5214755"/>
                    <a:pt x="108" y="5111649"/>
                  </a:cubicBezTo>
                  <a:cubicBezTo>
                    <a:pt x="32892" y="5111649"/>
                    <a:pt x="58730" y="5111649"/>
                    <a:pt x="84567" y="5111649"/>
                  </a:cubicBezTo>
                  <a:cubicBezTo>
                    <a:pt x="1185090" y="5111649"/>
                    <a:pt x="2285734" y="5107384"/>
                    <a:pt x="3386257" y="5114940"/>
                  </a:cubicBezTo>
                  <a:cubicBezTo>
                    <a:pt x="3631833" y="5116646"/>
                    <a:pt x="3784053" y="4965888"/>
                    <a:pt x="3783200" y="4713731"/>
                  </a:cubicBezTo>
                  <a:cubicBezTo>
                    <a:pt x="3777960" y="3173364"/>
                    <a:pt x="3780641" y="1632999"/>
                    <a:pt x="3780641" y="92633"/>
                  </a:cubicBezTo>
                  <a:lnTo>
                    <a:pt x="3780641" y="618"/>
                  </a:lnTo>
                  <a:close/>
                </a:path>
              </a:pathLst>
            </a:custGeom>
            <a:solidFill>
              <a:schemeClr val="lt1">
                <a:alpha val="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2" name="Google Shape;552;p9"/>
            <p:cNvSpPr/>
            <p:nvPr/>
          </p:nvSpPr>
          <p:spPr>
            <a:xfrm>
              <a:off x="-106535" y="556899"/>
              <a:ext cx="712601" cy="713632"/>
            </a:xfrm>
            <a:custGeom>
              <a:avLst/>
              <a:gdLst/>
              <a:ahLst/>
              <a:cxnLst/>
              <a:rect l="l" t="t" r="r" b="b"/>
              <a:pathLst>
                <a:path w="712601" h="713632" extrusionOk="0">
                  <a:moveTo>
                    <a:pt x="712354" y="0"/>
                  </a:moveTo>
                  <a:cubicBezTo>
                    <a:pt x="712354" y="203286"/>
                    <a:pt x="713207" y="407425"/>
                    <a:pt x="711744" y="611442"/>
                  </a:cubicBezTo>
                  <a:cubicBezTo>
                    <a:pt x="711379" y="667017"/>
                    <a:pt x="677376" y="709916"/>
                    <a:pt x="624239" y="711013"/>
                  </a:cubicBezTo>
                  <a:cubicBezTo>
                    <a:pt x="414981" y="715522"/>
                    <a:pt x="205601" y="712841"/>
                    <a:pt x="0" y="712841"/>
                  </a:cubicBezTo>
                  <a:cubicBezTo>
                    <a:pt x="236923" y="475796"/>
                    <a:pt x="473115" y="239361"/>
                    <a:pt x="712354" y="0"/>
                  </a:cubicBezTo>
                  <a:close/>
                </a:path>
              </a:pathLst>
            </a:custGeom>
            <a:solidFill>
              <a:schemeClr val="lt1">
                <a:alpha val="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53" name="Google Shape;553;p9"/>
          <p:cNvSpPr txBox="1">
            <a:spLocks noGrp="1"/>
          </p:cNvSpPr>
          <p:nvPr>
            <p:ph type="title" idx="4294967295"/>
          </p:nvPr>
        </p:nvSpPr>
        <p:spPr>
          <a:xfrm>
            <a:off x="0" y="2349500"/>
            <a:ext cx="7181850" cy="20256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300"/>
              <a:buFont typeface="Proxima Nova"/>
              <a:buNone/>
            </a:pPr>
            <a:r>
              <a:rPr lang="en-US"/>
              <a:t>AGENDA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F33462-55AB-2D51-7DE5-725751B431ED}"/>
              </a:ext>
            </a:extLst>
          </p:cNvPr>
          <p:cNvSpPr>
            <a:spLocks noGrp="1"/>
          </p:cNvSpPr>
          <p:nvPr>
            <p:ph type="title"/>
          </p:nvPr>
        </p:nvSpPr>
        <p:spPr>
          <a:xfrm>
            <a:off x="1549716" y="539172"/>
            <a:ext cx="9875146" cy="884100"/>
          </a:xfrm>
        </p:spPr>
        <p:txBody>
          <a:bodyPr>
            <a:normAutofit/>
          </a:bodyPr>
          <a:lstStyle/>
          <a:p>
            <a:r>
              <a:rPr lang="en-US" sz="4400" dirty="0">
                <a:solidFill>
                  <a:srgbClr val="E27A3D"/>
                </a:solidFill>
              </a:rPr>
              <a:t>Agenda</a:t>
            </a:r>
            <a:endParaRPr lang="en-PH" sz="4400" dirty="0">
              <a:solidFill>
                <a:srgbClr val="E27A3D"/>
              </a:solidFill>
            </a:endParaRPr>
          </a:p>
        </p:txBody>
      </p:sp>
      <p:sp>
        <p:nvSpPr>
          <p:cNvPr id="3" name="Text Placeholder 2">
            <a:extLst>
              <a:ext uri="{FF2B5EF4-FFF2-40B4-BE49-F238E27FC236}">
                <a16:creationId xmlns:a16="http://schemas.microsoft.com/office/drawing/2014/main" id="{4D156AB5-D803-23E7-DDBA-6735867F436C}"/>
              </a:ext>
            </a:extLst>
          </p:cNvPr>
          <p:cNvSpPr>
            <a:spLocks noGrp="1"/>
          </p:cNvSpPr>
          <p:nvPr>
            <p:ph type="body" idx="1"/>
          </p:nvPr>
        </p:nvSpPr>
        <p:spPr>
          <a:xfrm>
            <a:off x="838200" y="1613042"/>
            <a:ext cx="10515600" cy="4551452"/>
          </a:xfrm>
        </p:spPr>
        <p:txBody>
          <a:bodyPr>
            <a:normAutofit/>
          </a:bodyPr>
          <a:lstStyle/>
          <a:p>
            <a:pPr>
              <a:buSzPct val="130000"/>
            </a:pPr>
            <a:endParaRPr lang="en-US" sz="2400" dirty="0"/>
          </a:p>
          <a:p>
            <a:pPr>
              <a:buSzPct val="130000"/>
            </a:pPr>
            <a:endParaRPr lang="en-US" sz="2400" dirty="0"/>
          </a:p>
          <a:p>
            <a:pPr>
              <a:buSzPct val="130000"/>
            </a:pPr>
            <a:endParaRPr lang="en-US" sz="2400" b="1" dirty="0"/>
          </a:p>
        </p:txBody>
      </p:sp>
      <p:sp>
        <p:nvSpPr>
          <p:cNvPr id="2" name="Freeform 2">
            <a:extLst>
              <a:ext uri="{FF2B5EF4-FFF2-40B4-BE49-F238E27FC236}">
                <a16:creationId xmlns:a16="http://schemas.microsoft.com/office/drawing/2014/main" id="{15F56A35-68B5-863D-47CB-AACC15A94712}"/>
              </a:ext>
            </a:extLst>
          </p:cNvPr>
          <p:cNvSpPr/>
          <p:nvPr/>
        </p:nvSpPr>
        <p:spPr>
          <a:xfrm>
            <a:off x="767138" y="580570"/>
            <a:ext cx="719292" cy="801304"/>
          </a:xfrm>
          <a:custGeom>
            <a:avLst/>
            <a:gdLst/>
            <a:ahLst/>
            <a:cxnLst/>
            <a:rect l="l" t="t" r="r" b="b"/>
            <a:pathLst>
              <a:path w="840381" h="952273">
                <a:moveTo>
                  <a:pt x="0" y="0"/>
                </a:moveTo>
                <a:lnTo>
                  <a:pt x="840381" y="0"/>
                </a:lnTo>
                <a:lnTo>
                  <a:pt x="840381" y="952273"/>
                </a:lnTo>
                <a:lnTo>
                  <a:pt x="0" y="952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Proxima Nova" panose="020B0604020202020204"/>
              <a:sym typeface="Arial"/>
            </a:endParaRPr>
          </a:p>
        </p:txBody>
      </p:sp>
      <p:sp>
        <p:nvSpPr>
          <p:cNvPr id="5" name="TextBox 4">
            <a:extLst>
              <a:ext uri="{FF2B5EF4-FFF2-40B4-BE49-F238E27FC236}">
                <a16:creationId xmlns:a16="http://schemas.microsoft.com/office/drawing/2014/main" id="{FAF04238-B3DF-A2D7-7A01-A3A09C87736E}"/>
              </a:ext>
            </a:extLst>
          </p:cNvPr>
          <p:cNvSpPr txBox="1"/>
          <p:nvPr/>
        </p:nvSpPr>
        <p:spPr>
          <a:xfrm>
            <a:off x="838199" y="2628781"/>
            <a:ext cx="10515599" cy="1600438"/>
          </a:xfrm>
          <a:prstGeom prst="rect">
            <a:avLst/>
          </a:prstGeom>
          <a:noFill/>
        </p:spPr>
        <p:txBody>
          <a:bodyPr wrap="square">
            <a:spAutoFit/>
          </a:bodyPr>
          <a:lstStyle/>
          <a:p>
            <a:pPr>
              <a:buNone/>
            </a:pPr>
            <a:r>
              <a:rPr lang="en-US" sz="2800" dirty="0">
                <a:latin typeface="Proxima Nova" panose="020B0604020202020204"/>
              </a:rPr>
              <a:t>1) H-1B lottery timeline, process, and changes</a:t>
            </a:r>
            <a:br>
              <a:rPr lang="en-US" sz="2800" dirty="0">
                <a:latin typeface="Proxima Nova" panose="020B0604020202020204"/>
              </a:rPr>
            </a:br>
            <a:endParaRPr lang="en-US" sz="2800" dirty="0">
              <a:latin typeface="Proxima Nova" panose="020B0604020202020204"/>
            </a:endParaRPr>
          </a:p>
          <a:p>
            <a:pPr>
              <a:buNone/>
            </a:pPr>
            <a:r>
              <a:rPr lang="en-US" sz="2800" dirty="0">
                <a:latin typeface="Proxima Nova" panose="020B0604020202020204"/>
              </a:rPr>
              <a:t>2) H-1B $100,000 fee rule litigation updates and implications</a:t>
            </a:r>
            <a:br>
              <a:rPr lang="en-US" dirty="0"/>
            </a:br>
            <a:endParaRPr lang="en-US" dirty="0"/>
          </a:p>
        </p:txBody>
      </p:sp>
    </p:spTree>
    <p:extLst>
      <p:ext uri="{BB962C8B-B14F-4D97-AF65-F5344CB8AC3E}">
        <p14:creationId xmlns:p14="http://schemas.microsoft.com/office/powerpoint/2010/main" val="2512143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30632" y="0"/>
            <a:ext cx="12191695"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endParaRPr lang="en-US" dirty="0">
              <a:latin typeface="Proxima Nova" panose="020B0604020202020204"/>
            </a:endParaRPr>
          </a:p>
        </p:txBody>
      </p:sp>
      <p:sp>
        <p:nvSpPr>
          <p:cNvPr id="3" name="Text 1"/>
          <p:cNvSpPr/>
          <p:nvPr/>
        </p:nvSpPr>
        <p:spPr>
          <a:xfrm>
            <a:off x="777240" y="1874520"/>
            <a:ext cx="10698480" cy="640080"/>
          </a:xfrm>
          <a:prstGeom prst="rect">
            <a:avLst/>
          </a:prstGeom>
          <a:noFill/>
          <a:ln/>
        </p:spPr>
        <p:txBody>
          <a:bodyPr wrap="square" rtlCol="0" anchor="ctr"/>
          <a:lstStyle/>
          <a:p>
            <a:pPr marL="0" indent="0">
              <a:buNone/>
            </a:pPr>
            <a:r>
              <a:rPr lang="en-US" sz="4600" b="1" dirty="0">
                <a:solidFill>
                  <a:srgbClr val="FFFFFF"/>
                </a:solidFill>
                <a:effectLst>
                  <a:outerShdw blurRad="38100" dist="38100" dir="2700000" algn="tl">
                    <a:srgbClr val="000000">
                      <a:alpha val="43137"/>
                    </a:srgbClr>
                  </a:outerShdw>
                </a:effectLst>
                <a:latin typeface="Proxima Nova" panose="020B0604020202020204"/>
                <a:ea typeface="Calibri" pitchFamily="34" charset="-122"/>
                <a:cs typeface="Calibri" pitchFamily="34" charset="-120"/>
              </a:rPr>
              <a:t>H‑1B Cap Selection</a:t>
            </a:r>
            <a:endParaRPr lang="en-US" sz="4600" dirty="0">
              <a:effectLst>
                <a:outerShdw blurRad="38100" dist="38100" dir="2700000" algn="tl">
                  <a:srgbClr val="000000">
                    <a:alpha val="43137"/>
                  </a:srgbClr>
                </a:outerShdw>
              </a:effectLst>
              <a:latin typeface="Proxima Nova" panose="020B0604020202020204"/>
            </a:endParaRPr>
          </a:p>
        </p:txBody>
      </p:sp>
      <p:sp>
        <p:nvSpPr>
          <p:cNvPr id="4" name="Text 2"/>
          <p:cNvSpPr/>
          <p:nvPr/>
        </p:nvSpPr>
        <p:spPr>
          <a:xfrm>
            <a:off x="777240" y="2542032"/>
            <a:ext cx="10698480" cy="457200"/>
          </a:xfrm>
          <a:prstGeom prst="rect">
            <a:avLst/>
          </a:prstGeom>
          <a:noFill/>
          <a:ln/>
        </p:spPr>
        <p:txBody>
          <a:bodyPr wrap="square" rtlCol="0" anchor="ctr"/>
          <a:lstStyle/>
          <a:p>
            <a:pPr marL="0" indent="0">
              <a:buNone/>
            </a:pPr>
            <a:r>
              <a:rPr lang="en-US" sz="2600" dirty="0">
                <a:solidFill>
                  <a:schemeClr val="bg1"/>
                </a:solidFill>
                <a:latin typeface="Proxima Nova" panose="020B0604020202020204"/>
                <a:ea typeface="Calibri" pitchFamily="34" charset="-122"/>
                <a:cs typeface="Calibri" pitchFamily="34" charset="-120"/>
              </a:rPr>
              <a:t>Old (Random) vs New (Wage‑Weighted) Registration System</a:t>
            </a:r>
            <a:endParaRPr lang="en-US" sz="2600" dirty="0">
              <a:solidFill>
                <a:schemeClr val="bg1"/>
              </a:solidFill>
              <a:latin typeface="Proxima Nova" panose="020B0604020202020204"/>
            </a:endParaRPr>
          </a:p>
        </p:txBody>
      </p:sp>
      <p:sp>
        <p:nvSpPr>
          <p:cNvPr id="5" name="Shape 3"/>
          <p:cNvSpPr/>
          <p:nvPr/>
        </p:nvSpPr>
        <p:spPr>
          <a:xfrm>
            <a:off x="777240" y="3154680"/>
            <a:ext cx="4754880" cy="73152"/>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a:lstStyle/>
          <a:p>
            <a:endParaRPr lang="en-US" dirty="0">
              <a:latin typeface="Proxima Nova" panose="020B0604020202020204"/>
            </a:endParaRPr>
          </a:p>
        </p:txBody>
      </p:sp>
      <p:sp>
        <p:nvSpPr>
          <p:cNvPr id="6" name="Text 4"/>
          <p:cNvSpPr/>
          <p:nvPr/>
        </p:nvSpPr>
        <p:spPr>
          <a:xfrm>
            <a:off x="777240" y="3337560"/>
            <a:ext cx="10698480" cy="685800"/>
          </a:xfrm>
          <a:prstGeom prst="rect">
            <a:avLst/>
          </a:prstGeom>
          <a:noFill/>
          <a:ln/>
        </p:spPr>
        <p:txBody>
          <a:bodyPr wrap="square" rtlCol="0" anchor="ctr"/>
          <a:lstStyle/>
          <a:p>
            <a:pPr marL="0" indent="0">
              <a:buNone/>
            </a:pPr>
            <a:endParaRPr lang="en-US" sz="1400" dirty="0">
              <a:latin typeface="Proxima Nova" panose="020B060402020202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91695" cy="56692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endParaRPr lang="en-US" dirty="0">
              <a:latin typeface="Proxima Nova" panose="020B0604020202020204"/>
            </a:endParaRPr>
          </a:p>
        </p:txBody>
      </p:sp>
      <p:sp>
        <p:nvSpPr>
          <p:cNvPr id="3" name="Text 1"/>
          <p:cNvSpPr/>
          <p:nvPr/>
        </p:nvSpPr>
        <p:spPr>
          <a:xfrm>
            <a:off x="502920" y="128016"/>
            <a:ext cx="11155680" cy="329184"/>
          </a:xfrm>
          <a:prstGeom prst="rect">
            <a:avLst/>
          </a:prstGeom>
          <a:noFill/>
          <a:ln/>
        </p:spPr>
        <p:txBody>
          <a:bodyPr wrap="square" rtlCol="0" anchor="ctr"/>
          <a:lstStyle/>
          <a:p>
            <a:pPr marL="0" indent="0">
              <a:buNone/>
            </a:pPr>
            <a:r>
              <a:rPr lang="en-US" sz="1800" b="1" dirty="0">
                <a:solidFill>
                  <a:srgbClr val="FFFFFF"/>
                </a:solidFill>
                <a:latin typeface="Proxima Nova" panose="020B0604020202020204"/>
                <a:ea typeface="Calibri" pitchFamily="34" charset="-122"/>
                <a:cs typeface="Calibri" pitchFamily="34" charset="-120"/>
              </a:rPr>
              <a:t>Current system: beneficiary‑centric registration + random selection</a:t>
            </a:r>
            <a:endParaRPr lang="en-US" sz="1800" dirty="0">
              <a:latin typeface="Proxima Nova" panose="020B0604020202020204"/>
            </a:endParaRPr>
          </a:p>
        </p:txBody>
      </p:sp>
      <p:sp>
        <p:nvSpPr>
          <p:cNvPr id="6" name="Text 4"/>
          <p:cNvSpPr/>
          <p:nvPr/>
        </p:nvSpPr>
        <p:spPr>
          <a:xfrm>
            <a:off x="685800" y="868680"/>
            <a:ext cx="10972800" cy="365760"/>
          </a:xfrm>
          <a:prstGeom prst="rect">
            <a:avLst/>
          </a:prstGeom>
          <a:noFill/>
          <a:ln/>
        </p:spPr>
        <p:txBody>
          <a:bodyPr wrap="square" rtlCol="0" anchor="ctr"/>
          <a:lstStyle/>
          <a:p>
            <a:pPr marL="0" indent="0">
              <a:buNone/>
            </a:pPr>
            <a:r>
              <a:rPr lang="en-US" sz="1800" b="1" dirty="0">
                <a:solidFill>
                  <a:schemeClr val="accent5"/>
                </a:solidFill>
                <a:latin typeface="Proxima Nova" panose="020B0604020202020204"/>
                <a:ea typeface="Calibri" pitchFamily="34" charset="-122"/>
                <a:cs typeface="Calibri" pitchFamily="34" charset="-120"/>
              </a:rPr>
              <a:t>Status quo (cap‑subject </a:t>
            </a:r>
            <a:r>
              <a:rPr lang="en-US" b="1" dirty="0">
                <a:solidFill>
                  <a:schemeClr val="accent5"/>
                </a:solidFill>
                <a:latin typeface="Proxima Nova" panose="020B0604020202020204"/>
                <a:ea typeface="Calibri" pitchFamily="34" charset="-122"/>
                <a:cs typeface="Calibri" pitchFamily="34" charset="-120"/>
              </a:rPr>
              <a:t>scenario</a:t>
            </a:r>
            <a:r>
              <a:rPr lang="en-US" sz="1800" b="1" dirty="0">
                <a:solidFill>
                  <a:schemeClr val="accent5"/>
                </a:solidFill>
                <a:latin typeface="Proxima Nova" panose="020B0604020202020204"/>
                <a:ea typeface="Calibri" pitchFamily="34" charset="-122"/>
                <a:cs typeface="Calibri" pitchFamily="34" charset="-120"/>
              </a:rPr>
              <a:t>)</a:t>
            </a:r>
            <a:endParaRPr lang="en-US" sz="1800" dirty="0">
              <a:solidFill>
                <a:schemeClr val="accent5"/>
              </a:solidFill>
              <a:latin typeface="Proxima Nova" panose="020B0604020202020204"/>
            </a:endParaRPr>
          </a:p>
        </p:txBody>
      </p:sp>
      <p:sp>
        <p:nvSpPr>
          <p:cNvPr id="7" name="Shape 5"/>
          <p:cNvSpPr/>
          <p:nvPr/>
        </p:nvSpPr>
        <p:spPr>
          <a:xfrm>
            <a:off x="685800" y="1386876"/>
            <a:ext cx="2423160" cy="1414560"/>
          </a:xfrm>
          <a:prstGeom prst="roundRect">
            <a:avLst/>
          </a:prstGeom>
          <a:solidFill>
            <a:srgbClr val="FFFFFF"/>
          </a:solidFill>
          <a:ln w="12700">
            <a:solidFill>
              <a:srgbClr val="D9E2EF"/>
            </a:solidFill>
            <a:prstDash val="solid"/>
          </a:ln>
          <a:effectLst>
            <a:outerShdw blurRad="25400" dist="12700" dir="2700000" algn="bl" rotWithShape="0">
              <a:srgbClr val="000000">
                <a:alpha val="10000"/>
              </a:srgbClr>
            </a:outerShdw>
          </a:effectLst>
        </p:spPr>
        <p:txBody>
          <a:bodyPr/>
          <a:lstStyle/>
          <a:p>
            <a:endParaRPr lang="en-US" dirty="0">
              <a:latin typeface="Proxima Nova" panose="020B0604020202020204"/>
            </a:endParaRPr>
          </a:p>
        </p:txBody>
      </p:sp>
      <p:sp>
        <p:nvSpPr>
          <p:cNvPr id="8" name="Text 6"/>
          <p:cNvSpPr/>
          <p:nvPr/>
        </p:nvSpPr>
        <p:spPr>
          <a:xfrm>
            <a:off x="868679" y="1527048"/>
            <a:ext cx="2130553" cy="749808"/>
          </a:xfrm>
          <a:prstGeom prst="rect">
            <a:avLst/>
          </a:prstGeom>
          <a:noFill/>
          <a:ln/>
        </p:spPr>
        <p:txBody>
          <a:bodyPr wrap="square" rtlCol="0" anchor="t"/>
          <a:lstStyle/>
          <a:p>
            <a:pPr marL="0" indent="0">
              <a:buNone/>
            </a:pPr>
            <a:r>
              <a:rPr lang="en-US" sz="1400" b="1" dirty="0">
                <a:solidFill>
                  <a:srgbClr val="0B1F3A"/>
                </a:solidFill>
                <a:latin typeface="Proxima Nova" panose="020B0604020202020204"/>
                <a:ea typeface="Calibri" pitchFamily="34" charset="-122"/>
                <a:cs typeface="Calibri" pitchFamily="34" charset="-120"/>
              </a:rPr>
              <a:t>1) Electronic registration</a:t>
            </a:r>
            <a:endParaRPr lang="en-US" sz="1400" dirty="0">
              <a:latin typeface="Proxima Nova" panose="020B0604020202020204"/>
            </a:endParaRPr>
          </a:p>
          <a:p>
            <a:pPr marL="0" indent="0">
              <a:buNone/>
            </a:pPr>
            <a:r>
              <a:rPr lang="en-US" sz="1400" b="1" dirty="0">
                <a:solidFill>
                  <a:srgbClr val="0B1F3A"/>
                </a:solidFill>
                <a:latin typeface="Proxima Nova" panose="020B0604020202020204"/>
                <a:ea typeface="Calibri" pitchFamily="34" charset="-122"/>
                <a:cs typeface="Calibri" pitchFamily="34" charset="-120"/>
              </a:rPr>
              <a:t>(beneficiary‑centric)</a:t>
            </a:r>
            <a:endParaRPr lang="en-US" sz="1400" dirty="0">
              <a:latin typeface="Proxima Nova" panose="020B0604020202020204"/>
            </a:endParaRPr>
          </a:p>
        </p:txBody>
      </p:sp>
      <p:sp>
        <p:nvSpPr>
          <p:cNvPr id="9" name="Text 7"/>
          <p:cNvSpPr/>
          <p:nvPr/>
        </p:nvSpPr>
        <p:spPr>
          <a:xfrm>
            <a:off x="847905" y="2175383"/>
            <a:ext cx="2240280" cy="416362"/>
          </a:xfrm>
          <a:prstGeom prst="rect">
            <a:avLst/>
          </a:prstGeom>
          <a:noFill/>
          <a:ln/>
        </p:spPr>
        <p:txBody>
          <a:bodyPr wrap="square" rtlCol="0" anchor="t"/>
          <a:lstStyle/>
          <a:p>
            <a:pPr marL="0" indent="0">
              <a:buNone/>
            </a:pPr>
            <a:r>
              <a:rPr lang="en-US" sz="1100" dirty="0">
                <a:solidFill>
                  <a:srgbClr val="6B7280"/>
                </a:solidFill>
                <a:latin typeface="Proxima Nova" panose="020B0604020202020204"/>
                <a:ea typeface="Calibri" pitchFamily="34" charset="-122"/>
                <a:cs typeface="Calibri" pitchFamily="34" charset="-120"/>
              </a:rPr>
              <a:t>Registrants submit beneficiary data during registration window.</a:t>
            </a:r>
            <a:endParaRPr lang="en-US" sz="1100" dirty="0">
              <a:latin typeface="Proxima Nova" panose="020B0604020202020204"/>
            </a:endParaRPr>
          </a:p>
        </p:txBody>
      </p:sp>
      <p:sp>
        <p:nvSpPr>
          <p:cNvPr id="10" name="Shape 8"/>
          <p:cNvSpPr/>
          <p:nvPr/>
        </p:nvSpPr>
        <p:spPr>
          <a:xfrm>
            <a:off x="3182112" y="1719072"/>
            <a:ext cx="265176" cy="256032"/>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endParaRPr lang="en-US" dirty="0">
              <a:latin typeface="Proxima Nova" panose="020B0604020202020204"/>
            </a:endParaRPr>
          </a:p>
        </p:txBody>
      </p:sp>
      <p:sp>
        <p:nvSpPr>
          <p:cNvPr id="11" name="Shape 9"/>
          <p:cNvSpPr/>
          <p:nvPr/>
        </p:nvSpPr>
        <p:spPr>
          <a:xfrm>
            <a:off x="3520440" y="1417320"/>
            <a:ext cx="2423160" cy="1192714"/>
          </a:xfrm>
          <a:prstGeom prst="roundRect">
            <a:avLst/>
          </a:prstGeom>
          <a:solidFill>
            <a:srgbClr val="FFFFFF"/>
          </a:solidFill>
          <a:ln w="12700">
            <a:solidFill>
              <a:srgbClr val="D9E2EF"/>
            </a:solidFill>
            <a:prstDash val="solid"/>
          </a:ln>
          <a:effectLst>
            <a:outerShdw blurRad="25400" dist="12700" dir="2700000" algn="bl" rotWithShape="0">
              <a:srgbClr val="000000">
                <a:alpha val="10000"/>
              </a:srgbClr>
            </a:outerShdw>
          </a:effectLst>
        </p:spPr>
        <p:txBody>
          <a:bodyPr/>
          <a:lstStyle/>
          <a:p>
            <a:endParaRPr lang="en-US" dirty="0">
              <a:latin typeface="Proxima Nova" panose="020B0604020202020204"/>
            </a:endParaRPr>
          </a:p>
        </p:txBody>
      </p:sp>
      <p:sp>
        <p:nvSpPr>
          <p:cNvPr id="12" name="Text 10"/>
          <p:cNvSpPr/>
          <p:nvPr/>
        </p:nvSpPr>
        <p:spPr>
          <a:xfrm>
            <a:off x="3703320" y="1527048"/>
            <a:ext cx="2057400" cy="384048"/>
          </a:xfrm>
          <a:prstGeom prst="rect">
            <a:avLst/>
          </a:prstGeom>
          <a:noFill/>
          <a:ln/>
        </p:spPr>
        <p:txBody>
          <a:bodyPr wrap="square" rtlCol="0" anchor="t"/>
          <a:lstStyle/>
          <a:p>
            <a:pPr marL="0" indent="0">
              <a:buNone/>
            </a:pPr>
            <a:r>
              <a:rPr lang="en-US" sz="1400" b="1" dirty="0">
                <a:solidFill>
                  <a:srgbClr val="0B1F3A"/>
                </a:solidFill>
                <a:latin typeface="Proxima Nova" panose="020B0604020202020204"/>
                <a:ea typeface="Calibri" pitchFamily="34" charset="-122"/>
                <a:cs typeface="Calibri" pitchFamily="34" charset="-120"/>
              </a:rPr>
              <a:t>2) Random selection</a:t>
            </a:r>
            <a:endParaRPr lang="en-US" sz="1400" dirty="0">
              <a:latin typeface="Proxima Nova" panose="020B0604020202020204"/>
            </a:endParaRPr>
          </a:p>
        </p:txBody>
      </p:sp>
      <p:sp>
        <p:nvSpPr>
          <p:cNvPr id="13" name="Text 11"/>
          <p:cNvSpPr/>
          <p:nvPr/>
        </p:nvSpPr>
        <p:spPr>
          <a:xfrm>
            <a:off x="3703320" y="1888814"/>
            <a:ext cx="2057400" cy="721220"/>
          </a:xfrm>
          <a:prstGeom prst="rect">
            <a:avLst/>
          </a:prstGeom>
          <a:noFill/>
          <a:ln/>
        </p:spPr>
        <p:txBody>
          <a:bodyPr wrap="square" rtlCol="0" anchor="t"/>
          <a:lstStyle/>
          <a:p>
            <a:pPr marL="0" indent="0">
              <a:buNone/>
            </a:pPr>
            <a:r>
              <a:rPr lang="en-US" sz="1000" b="1" dirty="0">
                <a:solidFill>
                  <a:srgbClr val="6B7280"/>
                </a:solidFill>
                <a:latin typeface="Proxima Nova" panose="020B0604020202020204"/>
                <a:ea typeface="Calibri" pitchFamily="34" charset="-122"/>
                <a:cs typeface="Calibri" pitchFamily="34" charset="-120"/>
              </a:rPr>
              <a:t>USCIS randomly selects registrations to reach the cap (incl. advanced degree exemption).</a:t>
            </a:r>
            <a:endParaRPr lang="en-US" sz="1000" b="1" dirty="0">
              <a:latin typeface="Proxima Nova" panose="020B0604020202020204"/>
            </a:endParaRPr>
          </a:p>
        </p:txBody>
      </p:sp>
      <p:sp>
        <p:nvSpPr>
          <p:cNvPr id="14" name="Shape 12"/>
          <p:cNvSpPr/>
          <p:nvPr/>
        </p:nvSpPr>
        <p:spPr>
          <a:xfrm>
            <a:off x="6016752" y="1719072"/>
            <a:ext cx="265176" cy="256032"/>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endParaRPr lang="en-US" dirty="0">
              <a:latin typeface="Proxima Nova" panose="020B0604020202020204"/>
            </a:endParaRPr>
          </a:p>
        </p:txBody>
      </p:sp>
      <p:sp>
        <p:nvSpPr>
          <p:cNvPr id="15" name="Shape 13"/>
          <p:cNvSpPr/>
          <p:nvPr/>
        </p:nvSpPr>
        <p:spPr>
          <a:xfrm>
            <a:off x="6407458" y="1403471"/>
            <a:ext cx="2423160" cy="1192714"/>
          </a:xfrm>
          <a:prstGeom prst="roundRect">
            <a:avLst/>
          </a:prstGeom>
          <a:solidFill>
            <a:srgbClr val="FFFFFF"/>
          </a:solidFill>
          <a:ln w="12700">
            <a:solidFill>
              <a:srgbClr val="D9E2EF"/>
            </a:solidFill>
            <a:prstDash val="solid"/>
          </a:ln>
          <a:effectLst>
            <a:outerShdw blurRad="25400" dist="12700" dir="2700000" algn="bl" rotWithShape="0">
              <a:srgbClr val="000000">
                <a:alpha val="10000"/>
              </a:srgbClr>
            </a:outerShdw>
          </a:effectLst>
        </p:spPr>
        <p:txBody>
          <a:bodyPr/>
          <a:lstStyle/>
          <a:p>
            <a:endParaRPr lang="en-US" dirty="0">
              <a:latin typeface="Proxima Nova" panose="020B0604020202020204"/>
            </a:endParaRPr>
          </a:p>
        </p:txBody>
      </p:sp>
      <p:sp>
        <p:nvSpPr>
          <p:cNvPr id="16" name="Text 14"/>
          <p:cNvSpPr/>
          <p:nvPr/>
        </p:nvSpPr>
        <p:spPr>
          <a:xfrm>
            <a:off x="6537960" y="1527048"/>
            <a:ext cx="2057400" cy="384048"/>
          </a:xfrm>
          <a:prstGeom prst="rect">
            <a:avLst/>
          </a:prstGeom>
          <a:noFill/>
          <a:ln/>
        </p:spPr>
        <p:txBody>
          <a:bodyPr wrap="square" rtlCol="0" anchor="t"/>
          <a:lstStyle/>
          <a:p>
            <a:pPr marL="0" indent="0">
              <a:buNone/>
            </a:pPr>
            <a:r>
              <a:rPr lang="en-US" sz="1400" b="1" dirty="0">
                <a:solidFill>
                  <a:srgbClr val="0B1F3A"/>
                </a:solidFill>
                <a:latin typeface="Proxima Nova" panose="020B0604020202020204"/>
                <a:ea typeface="Calibri" pitchFamily="34" charset="-122"/>
                <a:cs typeface="Calibri" pitchFamily="34" charset="-120"/>
              </a:rPr>
              <a:t>3) Petition filing</a:t>
            </a:r>
            <a:endParaRPr lang="en-US" sz="1400" dirty="0">
              <a:latin typeface="Proxima Nova" panose="020B0604020202020204"/>
            </a:endParaRPr>
          </a:p>
        </p:txBody>
      </p:sp>
      <p:sp>
        <p:nvSpPr>
          <p:cNvPr id="17" name="Text 15"/>
          <p:cNvSpPr/>
          <p:nvPr/>
        </p:nvSpPr>
        <p:spPr>
          <a:xfrm>
            <a:off x="6537960" y="1847088"/>
            <a:ext cx="2057400" cy="676656"/>
          </a:xfrm>
          <a:prstGeom prst="rect">
            <a:avLst/>
          </a:prstGeom>
          <a:noFill/>
          <a:ln/>
        </p:spPr>
        <p:txBody>
          <a:bodyPr wrap="square" rtlCol="0" anchor="t"/>
          <a:lstStyle/>
          <a:p>
            <a:pPr marL="0" indent="0">
              <a:buNone/>
            </a:pPr>
            <a:r>
              <a:rPr lang="en-US" sz="1000" b="1" dirty="0">
                <a:solidFill>
                  <a:srgbClr val="6B7280"/>
                </a:solidFill>
                <a:latin typeface="Proxima Nova" panose="020B0604020202020204"/>
                <a:ea typeface="Calibri" pitchFamily="34" charset="-122"/>
                <a:cs typeface="Calibri" pitchFamily="34" charset="-120"/>
              </a:rPr>
              <a:t>Selected registrants file Form I‑129 with LCA + supporting evidence</a:t>
            </a:r>
            <a:r>
              <a:rPr lang="en-US" sz="1000" dirty="0">
                <a:solidFill>
                  <a:srgbClr val="6B7280"/>
                </a:solidFill>
                <a:latin typeface="Proxima Nova" panose="020B0604020202020204"/>
                <a:ea typeface="Calibri" pitchFamily="34" charset="-122"/>
                <a:cs typeface="Calibri" pitchFamily="34" charset="-120"/>
              </a:rPr>
              <a:t>.</a:t>
            </a:r>
            <a:endParaRPr lang="en-US" sz="1000" dirty="0">
              <a:latin typeface="Proxima Nova" panose="020B0604020202020204"/>
            </a:endParaRPr>
          </a:p>
        </p:txBody>
      </p:sp>
      <p:sp>
        <p:nvSpPr>
          <p:cNvPr id="18" name="Shape 16"/>
          <p:cNvSpPr/>
          <p:nvPr/>
        </p:nvSpPr>
        <p:spPr>
          <a:xfrm>
            <a:off x="8851392" y="1719072"/>
            <a:ext cx="265176" cy="256032"/>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endParaRPr lang="en-US" dirty="0">
              <a:latin typeface="Proxima Nova" panose="020B0604020202020204"/>
            </a:endParaRPr>
          </a:p>
        </p:txBody>
      </p:sp>
      <p:sp>
        <p:nvSpPr>
          <p:cNvPr id="19" name="Shape 17"/>
          <p:cNvSpPr/>
          <p:nvPr/>
        </p:nvSpPr>
        <p:spPr>
          <a:xfrm>
            <a:off x="9189720" y="1417320"/>
            <a:ext cx="2423160" cy="1226184"/>
          </a:xfrm>
          <a:prstGeom prst="roundRect">
            <a:avLst/>
          </a:prstGeom>
          <a:solidFill>
            <a:srgbClr val="FFFFFF"/>
          </a:solidFill>
          <a:ln w="12700">
            <a:solidFill>
              <a:srgbClr val="D9E2EF"/>
            </a:solidFill>
            <a:prstDash val="solid"/>
          </a:ln>
          <a:effectLst>
            <a:outerShdw blurRad="25400" dist="12700" dir="2700000" algn="bl" rotWithShape="0">
              <a:srgbClr val="000000">
                <a:alpha val="10000"/>
              </a:srgbClr>
            </a:outerShdw>
          </a:effectLst>
        </p:spPr>
        <p:txBody>
          <a:bodyPr/>
          <a:lstStyle/>
          <a:p>
            <a:endParaRPr lang="en-US" dirty="0">
              <a:latin typeface="Proxima Nova" panose="020B0604020202020204"/>
            </a:endParaRPr>
          </a:p>
        </p:txBody>
      </p:sp>
      <p:sp>
        <p:nvSpPr>
          <p:cNvPr id="20" name="Text 18"/>
          <p:cNvSpPr/>
          <p:nvPr/>
        </p:nvSpPr>
        <p:spPr>
          <a:xfrm>
            <a:off x="9372600" y="1527048"/>
            <a:ext cx="2057400" cy="384048"/>
          </a:xfrm>
          <a:prstGeom prst="rect">
            <a:avLst/>
          </a:prstGeom>
          <a:noFill/>
          <a:ln/>
        </p:spPr>
        <p:txBody>
          <a:bodyPr wrap="square" rtlCol="0" anchor="t"/>
          <a:lstStyle/>
          <a:p>
            <a:pPr marL="0" indent="0">
              <a:buNone/>
            </a:pPr>
            <a:r>
              <a:rPr lang="en-US" sz="1400" b="1" dirty="0">
                <a:solidFill>
                  <a:srgbClr val="0B1F3A"/>
                </a:solidFill>
                <a:latin typeface="Proxima Nova" panose="020B0604020202020204"/>
                <a:ea typeface="Calibri" pitchFamily="34" charset="-122"/>
                <a:cs typeface="Calibri" pitchFamily="34" charset="-120"/>
              </a:rPr>
              <a:t>4) Adjudication</a:t>
            </a:r>
            <a:endParaRPr lang="en-US" sz="1400" dirty="0">
              <a:latin typeface="Proxima Nova" panose="020B0604020202020204"/>
            </a:endParaRPr>
          </a:p>
        </p:txBody>
      </p:sp>
      <p:sp>
        <p:nvSpPr>
          <p:cNvPr id="21" name="Text 19"/>
          <p:cNvSpPr/>
          <p:nvPr/>
        </p:nvSpPr>
        <p:spPr>
          <a:xfrm>
            <a:off x="9372600" y="1847088"/>
            <a:ext cx="2057400" cy="539496"/>
          </a:xfrm>
          <a:prstGeom prst="rect">
            <a:avLst/>
          </a:prstGeom>
          <a:noFill/>
          <a:ln/>
        </p:spPr>
        <p:txBody>
          <a:bodyPr wrap="square" rtlCol="0" anchor="t"/>
          <a:lstStyle/>
          <a:p>
            <a:pPr marL="0" indent="0">
              <a:buNone/>
            </a:pPr>
            <a:r>
              <a:rPr lang="en-US" sz="1000" b="1" dirty="0">
                <a:solidFill>
                  <a:srgbClr val="6B7280"/>
                </a:solidFill>
                <a:latin typeface="Proxima Nova" panose="020B0604020202020204"/>
                <a:ea typeface="Calibri" pitchFamily="34" charset="-122"/>
                <a:cs typeface="Calibri" pitchFamily="34" charset="-120"/>
              </a:rPr>
              <a:t>USCIS adjudicates; approvals count toward the statutory cap.</a:t>
            </a:r>
            <a:endParaRPr lang="en-US" sz="1000" b="1" dirty="0">
              <a:latin typeface="Proxima Nova" panose="020B0604020202020204"/>
            </a:endParaRPr>
          </a:p>
        </p:txBody>
      </p:sp>
      <p:sp>
        <p:nvSpPr>
          <p:cNvPr id="22" name="Shape 20"/>
          <p:cNvSpPr/>
          <p:nvPr/>
        </p:nvSpPr>
        <p:spPr>
          <a:xfrm>
            <a:off x="721394" y="2852039"/>
            <a:ext cx="5394960" cy="1192713"/>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en-US" dirty="0">
              <a:latin typeface="Proxima Nova" panose="020B0604020202020204"/>
            </a:endParaRPr>
          </a:p>
        </p:txBody>
      </p:sp>
      <p:sp>
        <p:nvSpPr>
          <p:cNvPr id="23" name="Text 21"/>
          <p:cNvSpPr/>
          <p:nvPr/>
        </p:nvSpPr>
        <p:spPr>
          <a:xfrm>
            <a:off x="1005840" y="2953512"/>
            <a:ext cx="4937760" cy="301752"/>
          </a:xfrm>
          <a:prstGeom prst="rect">
            <a:avLst/>
          </a:prstGeom>
          <a:noFill/>
          <a:ln/>
        </p:spPr>
        <p:txBody>
          <a:bodyPr wrap="square" rtlCol="0" anchor="ctr"/>
          <a:lstStyle/>
          <a:p>
            <a:pPr marL="0" indent="0">
              <a:buNone/>
            </a:pPr>
            <a:r>
              <a:rPr lang="en-US" sz="1600" b="1" dirty="0">
                <a:solidFill>
                  <a:schemeClr val="accent5"/>
                </a:solidFill>
                <a:latin typeface="Proxima Nova" panose="020B0604020202020204"/>
                <a:ea typeface="Calibri" pitchFamily="34" charset="-122"/>
                <a:cs typeface="Calibri" pitchFamily="34" charset="-120"/>
              </a:rPr>
              <a:t>Key feature</a:t>
            </a:r>
            <a:endParaRPr lang="en-US" sz="1600" dirty="0">
              <a:solidFill>
                <a:schemeClr val="accent5"/>
              </a:solidFill>
              <a:latin typeface="Proxima Nova" panose="020B0604020202020204"/>
            </a:endParaRPr>
          </a:p>
        </p:txBody>
      </p:sp>
      <p:sp>
        <p:nvSpPr>
          <p:cNvPr id="24" name="Text 22"/>
          <p:cNvSpPr/>
          <p:nvPr/>
        </p:nvSpPr>
        <p:spPr>
          <a:xfrm>
            <a:off x="949994" y="3155467"/>
            <a:ext cx="4937760" cy="466344"/>
          </a:xfrm>
          <a:prstGeom prst="rect">
            <a:avLst/>
          </a:prstGeom>
          <a:noFill/>
          <a:ln/>
        </p:spPr>
        <p:txBody>
          <a:bodyPr wrap="square" rtlCol="0" anchor="t"/>
          <a:lstStyle/>
          <a:p>
            <a:pPr marL="0" indent="0">
              <a:lnSpc>
                <a:spcPct val="115000"/>
              </a:lnSpc>
              <a:buNone/>
            </a:pPr>
            <a:r>
              <a:rPr lang="en-US" sz="1400" dirty="0">
                <a:solidFill>
                  <a:srgbClr val="1F2937"/>
                </a:solidFill>
                <a:latin typeface="Proxima Nova" panose="020B0604020202020204"/>
                <a:ea typeface="Calibri" pitchFamily="34" charset="-122"/>
                <a:cs typeface="Calibri" pitchFamily="34" charset="-120"/>
              </a:rPr>
              <a:t>Selection odds do not vary by wage. Properly submitted registrations are selected randomly when demand exceeds cap.</a:t>
            </a:r>
            <a:endParaRPr lang="en-US" sz="1400" dirty="0">
              <a:latin typeface="Proxima Nova" panose="020B0604020202020204"/>
            </a:endParaRPr>
          </a:p>
        </p:txBody>
      </p:sp>
      <p:sp>
        <p:nvSpPr>
          <p:cNvPr id="25" name="Shape 23"/>
          <p:cNvSpPr/>
          <p:nvPr/>
        </p:nvSpPr>
        <p:spPr>
          <a:xfrm>
            <a:off x="6446520" y="2857944"/>
            <a:ext cx="4965192" cy="1186808"/>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en-US" dirty="0">
              <a:latin typeface="Proxima Nova" panose="020B0604020202020204"/>
            </a:endParaRPr>
          </a:p>
        </p:txBody>
      </p:sp>
      <p:sp>
        <p:nvSpPr>
          <p:cNvPr id="26" name="Text 24"/>
          <p:cNvSpPr/>
          <p:nvPr/>
        </p:nvSpPr>
        <p:spPr>
          <a:xfrm>
            <a:off x="6675120" y="2843784"/>
            <a:ext cx="4507992" cy="411480"/>
          </a:xfrm>
          <a:prstGeom prst="rect">
            <a:avLst/>
          </a:prstGeom>
          <a:noFill/>
          <a:ln/>
        </p:spPr>
        <p:txBody>
          <a:bodyPr wrap="square" rtlCol="0" anchor="ctr"/>
          <a:lstStyle/>
          <a:p>
            <a:pPr marL="0" indent="0">
              <a:buNone/>
            </a:pPr>
            <a:r>
              <a:rPr lang="en-US" sz="1600" b="1" dirty="0">
                <a:solidFill>
                  <a:schemeClr val="accent5"/>
                </a:solidFill>
                <a:latin typeface="Proxima Nova" panose="020B0604020202020204"/>
                <a:ea typeface="Calibri" pitchFamily="34" charset="-122"/>
                <a:cs typeface="Calibri" pitchFamily="34" charset="-120"/>
              </a:rPr>
              <a:t>Advanced degree exemption</a:t>
            </a:r>
            <a:endParaRPr lang="en-US" sz="1600" dirty="0">
              <a:solidFill>
                <a:schemeClr val="accent5"/>
              </a:solidFill>
              <a:latin typeface="Proxima Nova" panose="020B0604020202020204"/>
            </a:endParaRPr>
          </a:p>
        </p:txBody>
      </p:sp>
      <p:sp>
        <p:nvSpPr>
          <p:cNvPr id="27" name="Text 25"/>
          <p:cNvSpPr/>
          <p:nvPr/>
        </p:nvSpPr>
        <p:spPr>
          <a:xfrm>
            <a:off x="6675120" y="3154680"/>
            <a:ext cx="4507992" cy="502920"/>
          </a:xfrm>
          <a:prstGeom prst="rect">
            <a:avLst/>
          </a:prstGeom>
          <a:noFill/>
          <a:ln/>
        </p:spPr>
        <p:txBody>
          <a:bodyPr wrap="square" rtlCol="0" anchor="t"/>
          <a:lstStyle/>
          <a:p>
            <a:pPr marL="0" indent="0">
              <a:lnSpc>
                <a:spcPct val="115000"/>
              </a:lnSpc>
              <a:buNone/>
            </a:pPr>
            <a:r>
              <a:rPr lang="en-US" sz="1400" dirty="0">
                <a:solidFill>
                  <a:srgbClr val="1F2937"/>
                </a:solidFill>
                <a:latin typeface="Proxima Nova" panose="020B0604020202020204"/>
                <a:ea typeface="Calibri" pitchFamily="34" charset="-122"/>
                <a:cs typeface="Calibri" pitchFamily="34" charset="-120"/>
              </a:rPr>
              <a:t>USCIS runs an additional selection step for beneficiaries with qualifying U.S. master’s (or higher) degrees.</a:t>
            </a:r>
            <a:endParaRPr lang="en-US" sz="1400" dirty="0">
              <a:latin typeface="Proxima Nova" panose="020B0604020202020204"/>
            </a:endParaRPr>
          </a:p>
        </p:txBody>
      </p:sp>
      <p:sp>
        <p:nvSpPr>
          <p:cNvPr id="28" name="Text 26"/>
          <p:cNvSpPr/>
          <p:nvPr/>
        </p:nvSpPr>
        <p:spPr>
          <a:xfrm>
            <a:off x="721394" y="4067761"/>
            <a:ext cx="11155680" cy="512064"/>
          </a:xfrm>
          <a:prstGeom prst="rect">
            <a:avLst/>
          </a:prstGeom>
          <a:noFill/>
          <a:ln/>
        </p:spPr>
        <p:txBody>
          <a:bodyPr wrap="square" rtlCol="0" anchor="ctr"/>
          <a:lstStyle/>
          <a:p>
            <a:pPr marL="0" indent="0">
              <a:buNone/>
            </a:pPr>
            <a:r>
              <a:rPr lang="en-US" sz="1600" b="1" dirty="0">
                <a:solidFill>
                  <a:schemeClr val="accent5"/>
                </a:solidFill>
                <a:latin typeface="Proxima Nova" panose="020B0604020202020204"/>
                <a:ea typeface="Calibri" pitchFamily="34" charset="-122"/>
                <a:cs typeface="Calibri" pitchFamily="34" charset="-120"/>
              </a:rPr>
              <a:t>What DHS says is the problem</a:t>
            </a:r>
            <a:endParaRPr lang="en-US" sz="1600" dirty="0">
              <a:solidFill>
                <a:schemeClr val="accent5"/>
              </a:solidFill>
              <a:latin typeface="Proxima Nova" panose="020B0604020202020204"/>
            </a:endParaRPr>
          </a:p>
        </p:txBody>
      </p:sp>
      <p:sp>
        <p:nvSpPr>
          <p:cNvPr id="29" name="Text 27"/>
          <p:cNvSpPr/>
          <p:nvPr/>
        </p:nvSpPr>
        <p:spPr>
          <a:xfrm>
            <a:off x="966778" y="4494587"/>
            <a:ext cx="10881360" cy="1819656"/>
          </a:xfrm>
          <a:prstGeom prst="rect">
            <a:avLst/>
          </a:prstGeom>
          <a:noFill/>
          <a:ln/>
        </p:spPr>
        <p:txBody>
          <a:bodyPr wrap="square" rtlCol="0" anchor="t"/>
          <a:lstStyle/>
          <a:p>
            <a:pPr marL="203200" indent="-203200">
              <a:lnSpc>
                <a:spcPct val="115000"/>
              </a:lnSpc>
              <a:buSzPct val="100000"/>
              <a:buChar char="•"/>
            </a:pPr>
            <a:r>
              <a:rPr lang="en-US" dirty="0">
                <a:solidFill>
                  <a:srgbClr val="1F2937"/>
                </a:solidFill>
                <a:latin typeface="Proxima Nova" panose="020B0604020202020204"/>
                <a:ea typeface="Calibri" pitchFamily="34" charset="-122"/>
                <a:cs typeface="Calibri" pitchFamily="34" charset="-120"/>
              </a:rPr>
              <a:t>Random selection contributes to exploitation and “crowding out” of higher‑wage / higher‑skill positions.</a:t>
            </a:r>
            <a:endParaRPr lang="en-US" dirty="0">
              <a:latin typeface="Proxima Nova" panose="020B0604020202020204"/>
            </a:endParaRPr>
          </a:p>
          <a:p>
            <a:pPr marL="203200" indent="-203200">
              <a:lnSpc>
                <a:spcPct val="115000"/>
              </a:lnSpc>
              <a:buSzPct val="100000"/>
              <a:buChar char="•"/>
            </a:pPr>
            <a:r>
              <a:rPr lang="en-US" dirty="0">
                <a:solidFill>
                  <a:srgbClr val="1F2937"/>
                </a:solidFill>
                <a:latin typeface="Proxima Nova" panose="020B0604020202020204"/>
                <a:ea typeface="Calibri" pitchFamily="34" charset="-122"/>
                <a:cs typeface="Calibri" pitchFamily="34" charset="-120"/>
              </a:rPr>
              <a:t>DHS intends to shift incentives toward higher wages and reduce use of H‑1B for relatively lower‑paid roles.</a:t>
            </a:r>
            <a:endParaRPr lang="en-US" dirty="0">
              <a:latin typeface="Proxima Nova" panose="020B060402020202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91695" cy="56692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endParaRPr lang="en-US" dirty="0">
              <a:latin typeface="Proxima Nova" panose="020B0604020202020204"/>
            </a:endParaRPr>
          </a:p>
        </p:txBody>
      </p:sp>
      <p:sp>
        <p:nvSpPr>
          <p:cNvPr id="3" name="Text 1"/>
          <p:cNvSpPr/>
          <p:nvPr/>
        </p:nvSpPr>
        <p:spPr>
          <a:xfrm>
            <a:off x="502920" y="128016"/>
            <a:ext cx="11155680" cy="329184"/>
          </a:xfrm>
          <a:prstGeom prst="rect">
            <a:avLst/>
          </a:prstGeom>
          <a:noFill/>
          <a:ln/>
        </p:spPr>
        <p:txBody>
          <a:bodyPr wrap="square" rtlCol="0" anchor="ctr"/>
          <a:lstStyle/>
          <a:p>
            <a:pPr marL="0" indent="0">
              <a:buNone/>
            </a:pPr>
            <a:r>
              <a:rPr lang="en-US" sz="1800" b="1" dirty="0">
                <a:solidFill>
                  <a:srgbClr val="FFFFFF"/>
                </a:solidFill>
                <a:latin typeface="Proxima Nova" panose="020B0604020202020204"/>
                <a:ea typeface="Calibri" pitchFamily="34" charset="-122"/>
                <a:cs typeface="Calibri" pitchFamily="34" charset="-120"/>
              </a:rPr>
              <a:t>New system: wage‑weighted selection </a:t>
            </a:r>
            <a:endParaRPr lang="en-US" sz="1800" dirty="0">
              <a:latin typeface="Proxima Nova" panose="020B0604020202020204"/>
            </a:endParaRPr>
          </a:p>
        </p:txBody>
      </p:sp>
      <p:sp>
        <p:nvSpPr>
          <p:cNvPr id="6" name="Text 4"/>
          <p:cNvSpPr/>
          <p:nvPr/>
        </p:nvSpPr>
        <p:spPr>
          <a:xfrm>
            <a:off x="777240" y="777240"/>
            <a:ext cx="10972800" cy="320040"/>
          </a:xfrm>
          <a:prstGeom prst="rect">
            <a:avLst/>
          </a:prstGeom>
          <a:noFill/>
          <a:ln/>
        </p:spPr>
        <p:txBody>
          <a:bodyPr wrap="square" rtlCol="0" anchor="ctr"/>
          <a:lstStyle/>
          <a:p>
            <a:pPr marL="0" indent="0">
              <a:buNone/>
            </a:pPr>
            <a:r>
              <a:rPr lang="en-US" sz="2000" b="1" dirty="0">
                <a:solidFill>
                  <a:schemeClr val="accent1"/>
                </a:solidFill>
                <a:latin typeface="Proxima Nova" panose="020B0604020202020204"/>
                <a:ea typeface="Calibri" pitchFamily="34" charset="-122"/>
                <a:cs typeface="Calibri" pitchFamily="34" charset="-120"/>
              </a:rPr>
              <a:t>Core Change</a:t>
            </a:r>
            <a:endParaRPr lang="en-US" sz="2000" dirty="0">
              <a:solidFill>
                <a:schemeClr val="accent1"/>
              </a:solidFill>
              <a:latin typeface="Proxima Nova" panose="020B0604020202020204"/>
            </a:endParaRPr>
          </a:p>
        </p:txBody>
      </p:sp>
      <p:sp>
        <p:nvSpPr>
          <p:cNvPr id="7" name="Text 5"/>
          <p:cNvSpPr/>
          <p:nvPr/>
        </p:nvSpPr>
        <p:spPr>
          <a:xfrm>
            <a:off x="777240" y="1234440"/>
            <a:ext cx="10972800" cy="640080"/>
          </a:xfrm>
          <a:prstGeom prst="rect">
            <a:avLst/>
          </a:prstGeom>
          <a:noFill/>
          <a:ln/>
        </p:spPr>
        <p:txBody>
          <a:bodyPr wrap="square" rtlCol="0" anchor="ctr"/>
          <a:lstStyle/>
          <a:p>
            <a:pPr marL="0" indent="0">
              <a:buNone/>
            </a:pPr>
            <a:r>
              <a:rPr lang="en-US" sz="1600" b="1" dirty="0">
                <a:solidFill>
                  <a:srgbClr val="1F2937"/>
                </a:solidFill>
                <a:latin typeface="Proxima Nova" panose="020B0604020202020204"/>
                <a:ea typeface="Calibri" pitchFamily="34" charset="-122"/>
                <a:cs typeface="Calibri" pitchFamily="34" charset="-120"/>
              </a:rPr>
              <a:t>USCIS will weight each unique beneficiary’s registration (or petition if registration is suspended) based on the highest OEWS wage level the proffered wage equals or exceeds for the SOC and area of intended employment.</a:t>
            </a:r>
            <a:endParaRPr lang="en-US" sz="1600" b="1" dirty="0">
              <a:latin typeface="Proxima Nova" panose="020B0604020202020204"/>
            </a:endParaRPr>
          </a:p>
        </p:txBody>
      </p:sp>
      <p:sp>
        <p:nvSpPr>
          <p:cNvPr id="8" name="Shape 6"/>
          <p:cNvSpPr/>
          <p:nvPr/>
        </p:nvSpPr>
        <p:spPr>
          <a:xfrm>
            <a:off x="777240" y="1965960"/>
            <a:ext cx="5486400" cy="2441448"/>
          </a:xfrm>
          <a:prstGeom prst="roundRect">
            <a:avLst/>
          </a:prstGeom>
          <a:solidFill>
            <a:srgbClr val="F3F5F7"/>
          </a:solidFill>
          <a:ln w="12700">
            <a:solidFill>
              <a:srgbClr val="C9CED6"/>
            </a:solidFill>
            <a:prstDash val="solid"/>
          </a:ln>
        </p:spPr>
        <p:txBody>
          <a:bodyPr/>
          <a:lstStyle/>
          <a:p>
            <a:endParaRPr lang="en-US" dirty="0">
              <a:latin typeface="Proxima Nova" panose="020B0604020202020204"/>
            </a:endParaRPr>
          </a:p>
        </p:txBody>
      </p:sp>
      <p:sp>
        <p:nvSpPr>
          <p:cNvPr id="9" name="Text 7"/>
          <p:cNvSpPr/>
          <p:nvPr/>
        </p:nvSpPr>
        <p:spPr>
          <a:xfrm>
            <a:off x="1005840" y="2121408"/>
            <a:ext cx="5029200" cy="274320"/>
          </a:xfrm>
          <a:prstGeom prst="rect">
            <a:avLst/>
          </a:prstGeom>
          <a:noFill/>
          <a:ln/>
        </p:spPr>
        <p:txBody>
          <a:bodyPr wrap="square" rtlCol="0" anchor="ctr"/>
          <a:lstStyle/>
          <a:p>
            <a:pPr marL="0" indent="0">
              <a:buNone/>
            </a:pPr>
            <a:r>
              <a:rPr lang="en-US" sz="1400" b="1" dirty="0">
                <a:solidFill>
                  <a:srgbClr val="0B1F3A"/>
                </a:solidFill>
                <a:latin typeface="Proxima Nova" panose="020B0604020202020204"/>
                <a:ea typeface="Calibri" pitchFamily="34" charset="-122"/>
                <a:cs typeface="Calibri" pitchFamily="34" charset="-120"/>
              </a:rPr>
              <a:t>Entries into selection pool</a:t>
            </a:r>
            <a:endParaRPr lang="en-US" sz="1400" dirty="0">
              <a:latin typeface="Proxima Nova" panose="020B0604020202020204"/>
            </a:endParaRPr>
          </a:p>
        </p:txBody>
      </p:sp>
      <p:graphicFrame>
        <p:nvGraphicFramePr>
          <p:cNvPr id="10" name="Table 0"/>
          <p:cNvGraphicFramePr>
            <a:graphicFrameLocks noGrp="1"/>
          </p:cNvGraphicFramePr>
          <p:nvPr>
            <p:extLst>
              <p:ext uri="{D42A27DB-BD31-4B8C-83A1-F6EECF244321}">
                <p14:modId xmlns:p14="http://schemas.microsoft.com/office/powerpoint/2010/main" val="494444163"/>
              </p:ext>
            </p:extLst>
          </p:nvPr>
        </p:nvGraphicFramePr>
        <p:xfrm>
          <a:off x="960120" y="2441448"/>
          <a:ext cx="5079173" cy="1691640"/>
        </p:xfrm>
        <a:graphic>
          <a:graphicData uri="http://schemas.openxmlformats.org/drawingml/2006/table">
            <a:tbl>
              <a:tblPr/>
              <a:tblGrid>
                <a:gridCol w="3474720">
                  <a:extLst>
                    <a:ext uri="{9D8B030D-6E8A-4147-A177-3AD203B41FA5}">
                      <a16:colId xmlns:a16="http://schemas.microsoft.com/office/drawing/2014/main" val="20000"/>
                    </a:ext>
                  </a:extLst>
                </a:gridCol>
                <a:gridCol w="1604453">
                  <a:extLst>
                    <a:ext uri="{9D8B030D-6E8A-4147-A177-3AD203B41FA5}">
                      <a16:colId xmlns:a16="http://schemas.microsoft.com/office/drawing/2014/main" val="20001"/>
                    </a:ext>
                  </a:extLst>
                </a:gridCol>
              </a:tblGrid>
              <a:tr h="338328">
                <a:tc>
                  <a:txBody>
                    <a:bodyPr/>
                    <a:lstStyle/>
                    <a:p>
                      <a:pPr marL="0" indent="0" algn="ctr">
                        <a:buNone/>
                      </a:pPr>
                      <a:r>
                        <a:rPr lang="en-US" sz="1000" b="1" dirty="0">
                          <a:solidFill>
                            <a:srgbClr val="FFFFFF"/>
                          </a:solidFill>
                          <a:latin typeface="Proxima Nova" panose="020B0604020202020204"/>
                          <a:ea typeface="Calibri" pitchFamily="34" charset="-122"/>
                          <a:cs typeface="Calibri" pitchFamily="34" charset="-120"/>
                        </a:rPr>
                        <a:t>OEWS wage level</a:t>
                      </a:r>
                      <a:endParaRPr lang="en-US" sz="1000"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chemeClr val="accent5"/>
                    </a:solidFill>
                  </a:tcPr>
                </a:tc>
                <a:tc>
                  <a:txBody>
                    <a:bodyPr/>
                    <a:lstStyle/>
                    <a:p>
                      <a:pPr marL="0" indent="0" algn="ctr">
                        <a:buNone/>
                      </a:pPr>
                      <a:r>
                        <a:rPr lang="en-US" sz="1000" b="1" dirty="0">
                          <a:solidFill>
                            <a:srgbClr val="FFFFFF"/>
                          </a:solidFill>
                          <a:latin typeface="Proxima Nova" panose="020B0604020202020204"/>
                          <a:ea typeface="Calibri" pitchFamily="34" charset="-122"/>
                          <a:cs typeface="Calibri" pitchFamily="34" charset="-120"/>
                        </a:rPr>
                        <a:t>Entries</a:t>
                      </a:r>
                      <a:endParaRPr lang="en-US" sz="1000"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38328">
                <a:tc>
                  <a:txBody>
                    <a:bodyPr/>
                    <a:lstStyle/>
                    <a:p>
                      <a:pPr marL="0" indent="0" algn="l">
                        <a:buNone/>
                      </a:pPr>
                      <a:r>
                        <a:rPr lang="en-US" sz="900" b="1" dirty="0">
                          <a:solidFill>
                            <a:srgbClr val="1F2937"/>
                          </a:solidFill>
                          <a:latin typeface="Proxima Nova" panose="020B0604020202020204"/>
                          <a:ea typeface="Calibri" pitchFamily="34" charset="-122"/>
                          <a:cs typeface="Calibri" pitchFamily="34" charset="-120"/>
                        </a:rPr>
                        <a:t>Level IV</a:t>
                      </a:r>
                      <a:endParaRPr lang="en-US" sz="9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tc>
                  <a:txBody>
                    <a:bodyPr/>
                    <a:lstStyle/>
                    <a:p>
                      <a:pPr marL="0" indent="0" algn="ctr">
                        <a:buNone/>
                      </a:pPr>
                      <a:r>
                        <a:rPr lang="en-US" sz="900" b="1" dirty="0">
                          <a:solidFill>
                            <a:srgbClr val="1F2937"/>
                          </a:solidFill>
                          <a:latin typeface="Proxima Nova" panose="020B0604020202020204"/>
                          <a:ea typeface="Calibri" pitchFamily="34" charset="-122"/>
                          <a:cs typeface="Calibri" pitchFamily="34" charset="-120"/>
                        </a:rPr>
                        <a:t>4</a:t>
                      </a:r>
                      <a:endParaRPr lang="en-US" sz="9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38328">
                <a:tc>
                  <a:txBody>
                    <a:bodyPr/>
                    <a:lstStyle/>
                    <a:p>
                      <a:pPr marL="0" indent="0" algn="l">
                        <a:buNone/>
                      </a:pPr>
                      <a:r>
                        <a:rPr lang="en-US" sz="900" b="1" dirty="0">
                          <a:solidFill>
                            <a:srgbClr val="1F2937"/>
                          </a:solidFill>
                          <a:latin typeface="Proxima Nova" panose="020B0604020202020204"/>
                          <a:ea typeface="Calibri" pitchFamily="34" charset="-122"/>
                          <a:cs typeface="Calibri" pitchFamily="34" charset="-120"/>
                        </a:rPr>
                        <a:t>Level III</a:t>
                      </a:r>
                      <a:endParaRPr lang="en-US" sz="9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tc>
                  <a:txBody>
                    <a:bodyPr/>
                    <a:lstStyle/>
                    <a:p>
                      <a:pPr marL="0" indent="0" algn="ctr">
                        <a:buNone/>
                      </a:pPr>
                      <a:r>
                        <a:rPr lang="en-US" sz="900" b="1" dirty="0">
                          <a:solidFill>
                            <a:srgbClr val="1F2937"/>
                          </a:solidFill>
                          <a:latin typeface="Proxima Nova" panose="020B0604020202020204"/>
                          <a:ea typeface="Calibri" pitchFamily="34" charset="-122"/>
                          <a:cs typeface="Calibri" pitchFamily="34" charset="-120"/>
                        </a:rPr>
                        <a:t>3</a:t>
                      </a:r>
                      <a:endParaRPr lang="en-US" sz="9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38328">
                <a:tc>
                  <a:txBody>
                    <a:bodyPr/>
                    <a:lstStyle/>
                    <a:p>
                      <a:pPr marL="0" indent="0" algn="l">
                        <a:buNone/>
                      </a:pPr>
                      <a:r>
                        <a:rPr lang="en-US" sz="900" b="1" dirty="0">
                          <a:solidFill>
                            <a:srgbClr val="1F2937"/>
                          </a:solidFill>
                          <a:latin typeface="Proxima Nova" panose="020B0604020202020204"/>
                          <a:ea typeface="Calibri" pitchFamily="34" charset="-122"/>
                          <a:cs typeface="Calibri" pitchFamily="34" charset="-120"/>
                        </a:rPr>
                        <a:t>Level II</a:t>
                      </a:r>
                      <a:endParaRPr lang="en-US" sz="9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tc>
                  <a:txBody>
                    <a:bodyPr/>
                    <a:lstStyle/>
                    <a:p>
                      <a:pPr marL="0" indent="0" algn="ctr">
                        <a:buNone/>
                      </a:pPr>
                      <a:r>
                        <a:rPr lang="en-US" sz="900" b="1" dirty="0">
                          <a:solidFill>
                            <a:srgbClr val="1F2937"/>
                          </a:solidFill>
                          <a:latin typeface="Proxima Nova" panose="020B0604020202020204"/>
                          <a:ea typeface="Calibri" pitchFamily="34" charset="-122"/>
                          <a:cs typeface="Calibri" pitchFamily="34" charset="-120"/>
                        </a:rPr>
                        <a:t>2</a:t>
                      </a:r>
                      <a:endParaRPr lang="en-US" sz="9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38328">
                <a:tc>
                  <a:txBody>
                    <a:bodyPr/>
                    <a:lstStyle/>
                    <a:p>
                      <a:pPr marL="0" indent="0" algn="l">
                        <a:buNone/>
                      </a:pPr>
                      <a:r>
                        <a:rPr lang="en-US" sz="900" b="1" dirty="0">
                          <a:solidFill>
                            <a:srgbClr val="1F2937"/>
                          </a:solidFill>
                          <a:latin typeface="Proxima Nova" panose="020B0604020202020204"/>
                          <a:ea typeface="Calibri" pitchFamily="34" charset="-122"/>
                          <a:cs typeface="Calibri" pitchFamily="34" charset="-120"/>
                        </a:rPr>
                        <a:t>Level I</a:t>
                      </a:r>
                      <a:endParaRPr lang="en-US" sz="9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tc>
                  <a:txBody>
                    <a:bodyPr/>
                    <a:lstStyle/>
                    <a:p>
                      <a:pPr marL="0" indent="0" algn="ctr">
                        <a:buNone/>
                      </a:pPr>
                      <a:r>
                        <a:rPr lang="en-US" sz="900" b="1" dirty="0">
                          <a:solidFill>
                            <a:srgbClr val="1F2937"/>
                          </a:solidFill>
                          <a:latin typeface="Proxima Nova" panose="020B0604020202020204"/>
                          <a:ea typeface="Calibri" pitchFamily="34" charset="-122"/>
                          <a:cs typeface="Calibri" pitchFamily="34" charset="-120"/>
                        </a:rPr>
                        <a:t>1</a:t>
                      </a:r>
                      <a:endParaRPr lang="en-US" sz="9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1" name="Shape 8"/>
          <p:cNvSpPr/>
          <p:nvPr/>
        </p:nvSpPr>
        <p:spPr>
          <a:xfrm>
            <a:off x="6446520" y="1965960"/>
            <a:ext cx="4965192" cy="1124712"/>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en-US" dirty="0">
              <a:latin typeface="Proxima Nova" panose="020B0604020202020204"/>
            </a:endParaRPr>
          </a:p>
        </p:txBody>
      </p:sp>
      <p:sp>
        <p:nvSpPr>
          <p:cNvPr id="12" name="Text 9"/>
          <p:cNvSpPr/>
          <p:nvPr/>
        </p:nvSpPr>
        <p:spPr>
          <a:xfrm>
            <a:off x="6675120" y="2130552"/>
            <a:ext cx="4507992" cy="274320"/>
          </a:xfrm>
          <a:prstGeom prst="rect">
            <a:avLst/>
          </a:prstGeom>
          <a:noFill/>
          <a:ln/>
        </p:spPr>
        <p:txBody>
          <a:bodyPr wrap="square" rtlCol="0" anchor="ctr"/>
          <a:lstStyle/>
          <a:p>
            <a:pPr marL="0" indent="0">
              <a:buNone/>
            </a:pPr>
            <a:r>
              <a:rPr lang="en-US" sz="1600" b="1" dirty="0">
                <a:solidFill>
                  <a:schemeClr val="accent5"/>
                </a:solidFill>
                <a:latin typeface="Proxima Nova" panose="020B0604020202020204"/>
                <a:ea typeface="Calibri" pitchFamily="34" charset="-122"/>
                <a:cs typeface="Calibri" pitchFamily="34" charset="-120"/>
              </a:rPr>
              <a:t>Important Constraint Unaffected</a:t>
            </a:r>
            <a:endParaRPr lang="en-US" sz="1600" dirty="0">
              <a:solidFill>
                <a:schemeClr val="accent5"/>
              </a:solidFill>
              <a:latin typeface="Proxima Nova" panose="020B0604020202020204"/>
            </a:endParaRPr>
          </a:p>
        </p:txBody>
      </p:sp>
      <p:sp>
        <p:nvSpPr>
          <p:cNvPr id="13" name="Text 10"/>
          <p:cNvSpPr/>
          <p:nvPr/>
        </p:nvSpPr>
        <p:spPr>
          <a:xfrm>
            <a:off x="6675120" y="2441448"/>
            <a:ext cx="4507992" cy="502920"/>
          </a:xfrm>
          <a:prstGeom prst="rect">
            <a:avLst/>
          </a:prstGeom>
          <a:noFill/>
          <a:ln/>
        </p:spPr>
        <p:txBody>
          <a:bodyPr wrap="square" rtlCol="0" anchor="t"/>
          <a:lstStyle/>
          <a:p>
            <a:pPr marL="0" indent="0">
              <a:lnSpc>
                <a:spcPct val="115000"/>
              </a:lnSpc>
              <a:buNone/>
            </a:pPr>
            <a:r>
              <a:rPr lang="en-US" sz="1400" dirty="0">
                <a:solidFill>
                  <a:srgbClr val="1F2937"/>
                </a:solidFill>
                <a:latin typeface="Proxima Nova" panose="020B0604020202020204"/>
                <a:ea typeface="Calibri" pitchFamily="34" charset="-122"/>
                <a:cs typeface="Calibri" pitchFamily="34" charset="-120"/>
              </a:rPr>
              <a:t>Even if entered multiple times, each unique beneficiary can only be counted once toward the cap.</a:t>
            </a:r>
            <a:endParaRPr lang="en-US" sz="1400" dirty="0">
              <a:latin typeface="Proxima Nova" panose="020B0604020202020204"/>
            </a:endParaRPr>
          </a:p>
        </p:txBody>
      </p:sp>
      <p:sp>
        <p:nvSpPr>
          <p:cNvPr id="14" name="Shape 11"/>
          <p:cNvSpPr/>
          <p:nvPr/>
        </p:nvSpPr>
        <p:spPr>
          <a:xfrm>
            <a:off x="6446520" y="3227832"/>
            <a:ext cx="4965192" cy="1179576"/>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en-US" b="1" dirty="0">
              <a:latin typeface="Proxima Nova" panose="020B0604020202020204"/>
            </a:endParaRPr>
          </a:p>
        </p:txBody>
      </p:sp>
      <p:sp>
        <p:nvSpPr>
          <p:cNvPr id="15" name="Text 12"/>
          <p:cNvSpPr/>
          <p:nvPr/>
        </p:nvSpPr>
        <p:spPr>
          <a:xfrm>
            <a:off x="6661404" y="3259197"/>
            <a:ext cx="4507992" cy="274320"/>
          </a:xfrm>
          <a:prstGeom prst="rect">
            <a:avLst/>
          </a:prstGeom>
          <a:noFill/>
          <a:ln/>
        </p:spPr>
        <p:txBody>
          <a:bodyPr wrap="square" rtlCol="0" anchor="ctr"/>
          <a:lstStyle/>
          <a:p>
            <a:pPr marL="0" indent="0">
              <a:buNone/>
            </a:pPr>
            <a:r>
              <a:rPr lang="en-US" sz="1600" b="1" dirty="0">
                <a:solidFill>
                  <a:schemeClr val="accent5"/>
                </a:solidFill>
                <a:latin typeface="Proxima Nova" panose="020B0604020202020204"/>
                <a:ea typeface="Calibri" pitchFamily="34" charset="-122"/>
                <a:cs typeface="Calibri" pitchFamily="34" charset="-120"/>
              </a:rPr>
              <a:t>“Random” Selection?</a:t>
            </a:r>
            <a:endParaRPr lang="en-US" sz="1600" dirty="0">
              <a:solidFill>
                <a:schemeClr val="accent5"/>
              </a:solidFill>
              <a:latin typeface="Proxima Nova" panose="020B0604020202020204"/>
            </a:endParaRPr>
          </a:p>
        </p:txBody>
      </p:sp>
      <p:sp>
        <p:nvSpPr>
          <p:cNvPr id="16" name="Text 13"/>
          <p:cNvSpPr/>
          <p:nvPr/>
        </p:nvSpPr>
        <p:spPr>
          <a:xfrm>
            <a:off x="6675120" y="3538728"/>
            <a:ext cx="4507992" cy="649224"/>
          </a:xfrm>
          <a:prstGeom prst="rect">
            <a:avLst/>
          </a:prstGeom>
          <a:noFill/>
          <a:ln/>
        </p:spPr>
        <p:txBody>
          <a:bodyPr wrap="square" rtlCol="0" anchor="t"/>
          <a:lstStyle/>
          <a:p>
            <a:pPr marL="0" indent="0">
              <a:lnSpc>
                <a:spcPct val="115000"/>
              </a:lnSpc>
              <a:buNone/>
            </a:pPr>
            <a:r>
              <a:rPr lang="en-US" sz="1400" dirty="0">
                <a:solidFill>
                  <a:srgbClr val="1F2937"/>
                </a:solidFill>
                <a:latin typeface="Proxima Nova" panose="020B0604020202020204"/>
                <a:ea typeface="Calibri" pitchFamily="34" charset="-122"/>
                <a:cs typeface="Calibri" pitchFamily="34" charset="-120"/>
              </a:rPr>
              <a:t>After creating a process for prioritizing certain registrants over others, the system uses a “random” selection when registrations exceed the cap.</a:t>
            </a:r>
            <a:endParaRPr lang="en-US" sz="1400" dirty="0">
              <a:latin typeface="Proxima Nova" panose="020B0604020202020204"/>
            </a:endParaRPr>
          </a:p>
        </p:txBody>
      </p:sp>
      <p:sp>
        <p:nvSpPr>
          <p:cNvPr id="17" name="Text 14"/>
          <p:cNvSpPr/>
          <p:nvPr/>
        </p:nvSpPr>
        <p:spPr>
          <a:xfrm>
            <a:off x="777240" y="4544568"/>
            <a:ext cx="11155680" cy="457200"/>
          </a:xfrm>
          <a:prstGeom prst="rect">
            <a:avLst/>
          </a:prstGeom>
          <a:noFill/>
          <a:ln/>
        </p:spPr>
        <p:txBody>
          <a:bodyPr wrap="square" rtlCol="0" anchor="ctr"/>
          <a:lstStyle/>
          <a:p>
            <a:pPr marL="0" indent="0">
              <a:buNone/>
            </a:pPr>
            <a:r>
              <a:rPr lang="en-US" sz="2000" b="1" dirty="0">
                <a:solidFill>
                  <a:schemeClr val="accent5"/>
                </a:solidFill>
                <a:latin typeface="Proxima Nova" panose="020B0604020202020204"/>
                <a:ea typeface="Calibri" pitchFamily="34" charset="-122"/>
                <a:cs typeface="Calibri" pitchFamily="34" charset="-120"/>
              </a:rPr>
              <a:t>DHS Policy Objectives</a:t>
            </a:r>
            <a:endParaRPr lang="en-US" sz="2000" dirty="0">
              <a:solidFill>
                <a:schemeClr val="accent5"/>
              </a:solidFill>
              <a:latin typeface="Proxima Nova" panose="020B0604020202020204"/>
            </a:endParaRPr>
          </a:p>
        </p:txBody>
      </p:sp>
      <p:sp>
        <p:nvSpPr>
          <p:cNvPr id="18" name="Text 15"/>
          <p:cNvSpPr/>
          <p:nvPr/>
        </p:nvSpPr>
        <p:spPr>
          <a:xfrm>
            <a:off x="960120" y="5001768"/>
            <a:ext cx="10881360" cy="1508760"/>
          </a:xfrm>
          <a:prstGeom prst="rect">
            <a:avLst/>
          </a:prstGeom>
          <a:noFill/>
          <a:ln/>
        </p:spPr>
        <p:txBody>
          <a:bodyPr wrap="square" rtlCol="0" anchor="t"/>
          <a:lstStyle/>
          <a:p>
            <a:pPr marL="203200" indent="-203200">
              <a:lnSpc>
                <a:spcPct val="115000"/>
              </a:lnSpc>
              <a:buSzPct val="100000"/>
              <a:buChar char="•"/>
            </a:pPr>
            <a:r>
              <a:rPr lang="en-US" sz="1600" dirty="0">
                <a:solidFill>
                  <a:srgbClr val="1F2937"/>
                </a:solidFill>
                <a:latin typeface="Proxima Nova" panose="020B0604020202020204"/>
                <a:ea typeface="Calibri" pitchFamily="34" charset="-122"/>
                <a:cs typeface="Calibri" pitchFamily="34" charset="-120"/>
              </a:rPr>
              <a:t>Incentivize higher wages/higher‑skill positions;</a:t>
            </a:r>
            <a:endParaRPr lang="en-US" sz="1600" dirty="0">
              <a:latin typeface="Proxima Nova" panose="020B0604020202020204"/>
            </a:endParaRPr>
          </a:p>
          <a:p>
            <a:pPr marL="203200" indent="-203200">
              <a:lnSpc>
                <a:spcPct val="115000"/>
              </a:lnSpc>
              <a:buSzPct val="100000"/>
              <a:buChar char="•"/>
            </a:pPr>
            <a:r>
              <a:rPr lang="en-US" sz="1600" dirty="0">
                <a:solidFill>
                  <a:srgbClr val="1F2937"/>
                </a:solidFill>
                <a:latin typeface="Proxima Nova" panose="020B0604020202020204"/>
                <a:ea typeface="Calibri" pitchFamily="34" charset="-122"/>
                <a:cs typeface="Calibri" pitchFamily="34" charset="-120"/>
              </a:rPr>
              <a:t>Disincentivize use of H‑1B for relatively lower‑paid roles; </a:t>
            </a:r>
            <a:endParaRPr lang="en-US" sz="1600" dirty="0">
              <a:latin typeface="Proxima Nova" panose="020B0604020202020204"/>
            </a:endParaRPr>
          </a:p>
          <a:p>
            <a:pPr marL="203200" indent="-203200">
              <a:lnSpc>
                <a:spcPct val="115000"/>
              </a:lnSpc>
              <a:buSzPct val="100000"/>
              <a:buChar char="•"/>
            </a:pPr>
            <a:r>
              <a:rPr lang="en-US" sz="1600" dirty="0">
                <a:solidFill>
                  <a:srgbClr val="1F2937"/>
                </a:solidFill>
                <a:latin typeface="Proxima Nova" panose="020B0604020202020204"/>
                <a:ea typeface="Calibri" pitchFamily="34" charset="-122"/>
                <a:cs typeface="Calibri" pitchFamily="34" charset="-120"/>
              </a:rPr>
              <a:t>Unlike 2020 proposal, current system maintains the opportunity to obtain H‑1B workers across all wage levels; </a:t>
            </a:r>
          </a:p>
          <a:p>
            <a:pPr marL="660400" lvl="1" indent="-203200">
              <a:lnSpc>
                <a:spcPct val="115000"/>
              </a:lnSpc>
              <a:buSzPct val="100000"/>
              <a:buChar char="•"/>
            </a:pPr>
            <a:r>
              <a:rPr lang="en-US" sz="1600" dirty="0">
                <a:solidFill>
                  <a:srgbClr val="1F2937"/>
                </a:solidFill>
                <a:latin typeface="Proxima Nova" panose="020B0604020202020204"/>
                <a:ea typeface="Calibri" pitchFamily="34" charset="-122"/>
                <a:cs typeface="Calibri" pitchFamily="34" charset="-120"/>
              </a:rPr>
              <a:t>Level I remains eligible, although at dramatically reduced rate.</a:t>
            </a:r>
            <a:endParaRPr lang="en-US" sz="1600" dirty="0">
              <a:latin typeface="Proxima Nova" panose="020B060402020202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91695" cy="56692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endParaRPr lang="en-US" dirty="0">
              <a:latin typeface="Proxima Nova" panose="020B0604020202020204"/>
            </a:endParaRPr>
          </a:p>
        </p:txBody>
      </p:sp>
      <p:sp>
        <p:nvSpPr>
          <p:cNvPr id="3" name="Text 1"/>
          <p:cNvSpPr/>
          <p:nvPr/>
        </p:nvSpPr>
        <p:spPr>
          <a:xfrm>
            <a:off x="502920" y="128016"/>
            <a:ext cx="11155680" cy="329184"/>
          </a:xfrm>
          <a:prstGeom prst="rect">
            <a:avLst/>
          </a:prstGeom>
          <a:noFill/>
          <a:ln/>
        </p:spPr>
        <p:txBody>
          <a:bodyPr wrap="square" rtlCol="0" anchor="ctr"/>
          <a:lstStyle/>
          <a:p>
            <a:pPr marL="0" indent="0">
              <a:buNone/>
            </a:pPr>
            <a:r>
              <a:rPr lang="en-US" sz="2000" b="1" dirty="0">
                <a:solidFill>
                  <a:srgbClr val="FFFFFF"/>
                </a:solidFill>
                <a:latin typeface="Proxima Nova" panose="020B0604020202020204"/>
                <a:ea typeface="Calibri" pitchFamily="34" charset="-122"/>
                <a:cs typeface="Calibri" pitchFamily="34" charset="-120"/>
              </a:rPr>
              <a:t>Implementation and effective date</a:t>
            </a:r>
            <a:endParaRPr lang="en-US" sz="2000" dirty="0">
              <a:latin typeface="Proxima Nova" panose="020B0604020202020204"/>
            </a:endParaRPr>
          </a:p>
        </p:txBody>
      </p:sp>
      <p:sp>
        <p:nvSpPr>
          <p:cNvPr id="6" name="Text 4"/>
          <p:cNvSpPr/>
          <p:nvPr/>
        </p:nvSpPr>
        <p:spPr>
          <a:xfrm>
            <a:off x="685800" y="868680"/>
            <a:ext cx="10972800" cy="320040"/>
          </a:xfrm>
          <a:prstGeom prst="rect">
            <a:avLst/>
          </a:prstGeom>
          <a:noFill/>
          <a:ln/>
        </p:spPr>
        <p:txBody>
          <a:bodyPr wrap="square" rtlCol="0" anchor="ctr"/>
          <a:lstStyle/>
          <a:p>
            <a:pPr marL="0" indent="0">
              <a:buNone/>
            </a:pPr>
            <a:r>
              <a:rPr lang="en-US" sz="2400" b="1" dirty="0">
                <a:solidFill>
                  <a:schemeClr val="accent5"/>
                </a:solidFill>
                <a:latin typeface="Proxima Nova" panose="020B0604020202020204"/>
                <a:ea typeface="Calibri" pitchFamily="34" charset="-122"/>
                <a:cs typeface="Calibri" pitchFamily="34" charset="-120"/>
              </a:rPr>
              <a:t>When this applies</a:t>
            </a:r>
            <a:endParaRPr lang="en-US" sz="2400" dirty="0">
              <a:solidFill>
                <a:schemeClr val="accent5"/>
              </a:solidFill>
              <a:latin typeface="Proxima Nova" panose="020B0604020202020204"/>
            </a:endParaRPr>
          </a:p>
        </p:txBody>
      </p:sp>
      <p:sp>
        <p:nvSpPr>
          <p:cNvPr id="7" name="Shape 5"/>
          <p:cNvSpPr/>
          <p:nvPr/>
        </p:nvSpPr>
        <p:spPr>
          <a:xfrm>
            <a:off x="731520" y="1453896"/>
            <a:ext cx="11183112" cy="96012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en-US" dirty="0">
              <a:latin typeface="Proxima Nova" panose="020B0604020202020204"/>
            </a:endParaRPr>
          </a:p>
        </p:txBody>
      </p:sp>
      <p:sp>
        <p:nvSpPr>
          <p:cNvPr id="8" name="Text 6"/>
          <p:cNvSpPr/>
          <p:nvPr/>
        </p:nvSpPr>
        <p:spPr>
          <a:xfrm>
            <a:off x="1014984" y="1578328"/>
            <a:ext cx="10954512" cy="274320"/>
          </a:xfrm>
          <a:prstGeom prst="rect">
            <a:avLst/>
          </a:prstGeom>
          <a:noFill/>
          <a:ln/>
        </p:spPr>
        <p:txBody>
          <a:bodyPr wrap="square" rtlCol="0" anchor="ctr"/>
          <a:lstStyle/>
          <a:p>
            <a:pPr marL="0" indent="0">
              <a:buNone/>
            </a:pPr>
            <a:r>
              <a:rPr lang="en-US" sz="2000" b="1" dirty="0">
                <a:solidFill>
                  <a:schemeClr val="bg2"/>
                </a:solidFill>
                <a:latin typeface="Proxima Nova" panose="020B0604020202020204"/>
                <a:ea typeface="Calibri" pitchFamily="34" charset="-122"/>
                <a:cs typeface="Calibri" pitchFamily="34" charset="-120"/>
              </a:rPr>
              <a:t>Final rule issued without modifications</a:t>
            </a:r>
            <a:endParaRPr lang="en-US" sz="2000" dirty="0">
              <a:solidFill>
                <a:schemeClr val="bg2"/>
              </a:solidFill>
              <a:latin typeface="Proxima Nova" panose="020B0604020202020204"/>
            </a:endParaRPr>
          </a:p>
        </p:txBody>
      </p:sp>
      <p:sp>
        <p:nvSpPr>
          <p:cNvPr id="9" name="Text 7"/>
          <p:cNvSpPr/>
          <p:nvPr/>
        </p:nvSpPr>
        <p:spPr>
          <a:xfrm>
            <a:off x="1014984" y="1915960"/>
            <a:ext cx="10954512" cy="365760"/>
          </a:xfrm>
          <a:prstGeom prst="rect">
            <a:avLst/>
          </a:prstGeom>
          <a:noFill/>
          <a:ln/>
        </p:spPr>
        <p:txBody>
          <a:bodyPr wrap="square" rtlCol="0" anchor="t"/>
          <a:lstStyle/>
          <a:p>
            <a:pPr marL="285750" indent="-285750">
              <a:lnSpc>
                <a:spcPct val="115000"/>
              </a:lnSpc>
              <a:buFont typeface="Arial" panose="020B0604020202020204" pitchFamily="34" charset="0"/>
              <a:buChar char="•"/>
            </a:pPr>
            <a:r>
              <a:rPr lang="en-US" b="1" dirty="0">
                <a:solidFill>
                  <a:srgbClr val="1F2937"/>
                </a:solidFill>
                <a:latin typeface="Proxima Nova" panose="020B0604020202020204"/>
                <a:ea typeface="Calibri" pitchFamily="34" charset="-122"/>
                <a:cs typeface="Calibri" pitchFamily="34" charset="-120"/>
              </a:rPr>
              <a:t>DHS states it is issuing the final rule as proposed, without modifications.</a:t>
            </a:r>
            <a:endParaRPr lang="en-US" b="1" dirty="0">
              <a:latin typeface="Proxima Nova" panose="020B0604020202020204"/>
            </a:endParaRPr>
          </a:p>
        </p:txBody>
      </p:sp>
      <p:sp>
        <p:nvSpPr>
          <p:cNvPr id="10" name="Shape 8"/>
          <p:cNvSpPr/>
          <p:nvPr/>
        </p:nvSpPr>
        <p:spPr>
          <a:xfrm>
            <a:off x="704088" y="2632784"/>
            <a:ext cx="11183112" cy="1325880"/>
          </a:xfrm>
          <a:prstGeom prst="roundRect">
            <a:avLst/>
          </a:prstGeom>
          <a:solidFill>
            <a:srgbClr val="F3F5F7"/>
          </a:solidFill>
          <a:ln w="12700">
            <a:solidFill>
              <a:srgbClr val="C9CED6"/>
            </a:solidFill>
            <a:prstDash val="solid"/>
          </a:ln>
        </p:spPr>
        <p:txBody>
          <a:bodyPr/>
          <a:lstStyle/>
          <a:p>
            <a:endParaRPr lang="en-US" dirty="0">
              <a:latin typeface="Proxima Nova" panose="020B0604020202020204"/>
            </a:endParaRPr>
          </a:p>
        </p:txBody>
      </p:sp>
      <p:sp>
        <p:nvSpPr>
          <p:cNvPr id="11" name="Text 9"/>
          <p:cNvSpPr/>
          <p:nvPr/>
        </p:nvSpPr>
        <p:spPr>
          <a:xfrm>
            <a:off x="1051560" y="2670048"/>
            <a:ext cx="10881360" cy="274320"/>
          </a:xfrm>
          <a:prstGeom prst="rect">
            <a:avLst/>
          </a:prstGeom>
          <a:noFill/>
          <a:ln/>
        </p:spPr>
        <p:txBody>
          <a:bodyPr wrap="square" rtlCol="0" anchor="ctr"/>
          <a:lstStyle/>
          <a:p>
            <a:pPr marL="0" indent="0">
              <a:buNone/>
            </a:pPr>
            <a:r>
              <a:rPr lang="en-US" sz="2000" b="1" dirty="0">
                <a:solidFill>
                  <a:schemeClr val="bg2"/>
                </a:solidFill>
                <a:latin typeface="Proxima Nova" panose="020B0604020202020204"/>
                <a:ea typeface="Calibri" pitchFamily="34" charset="-122"/>
                <a:cs typeface="Calibri" pitchFamily="34" charset="-120"/>
              </a:rPr>
              <a:t>Timeline</a:t>
            </a:r>
            <a:r>
              <a:rPr lang="en-US" sz="1600" b="1" dirty="0">
                <a:solidFill>
                  <a:srgbClr val="0B1F3A"/>
                </a:solidFill>
                <a:latin typeface="Proxima Nova" panose="020B0604020202020204"/>
                <a:ea typeface="Calibri" pitchFamily="34" charset="-122"/>
                <a:cs typeface="Calibri" pitchFamily="34" charset="-120"/>
              </a:rPr>
              <a:t> </a:t>
            </a:r>
            <a:endParaRPr lang="en-US" sz="1600" dirty="0">
              <a:latin typeface="Proxima Nova" panose="020B0604020202020204"/>
            </a:endParaRPr>
          </a:p>
        </p:txBody>
      </p:sp>
      <p:sp>
        <p:nvSpPr>
          <p:cNvPr id="12" name="Text 10"/>
          <p:cNvSpPr/>
          <p:nvPr/>
        </p:nvSpPr>
        <p:spPr>
          <a:xfrm>
            <a:off x="1005840" y="3075993"/>
            <a:ext cx="10881360" cy="706014"/>
          </a:xfrm>
          <a:prstGeom prst="rect">
            <a:avLst/>
          </a:prstGeom>
          <a:noFill/>
          <a:ln/>
        </p:spPr>
        <p:txBody>
          <a:bodyPr wrap="square" rtlCol="0" anchor="t"/>
          <a:lstStyle/>
          <a:p>
            <a:pPr marL="203200" indent="-203200">
              <a:lnSpc>
                <a:spcPct val="115000"/>
              </a:lnSpc>
              <a:buSzPct val="100000"/>
              <a:buChar char="•"/>
            </a:pPr>
            <a:r>
              <a:rPr lang="en-US" b="1" dirty="0">
                <a:solidFill>
                  <a:srgbClr val="1F2937"/>
                </a:solidFill>
                <a:latin typeface="Proxima Nova" panose="020B0604020202020204"/>
                <a:ea typeface="Calibri" pitchFamily="34" charset="-122"/>
                <a:cs typeface="Calibri" pitchFamily="34" charset="-120"/>
              </a:rPr>
              <a:t>Effective February 27, 2026 -  in time for the FY 2027 registration season.</a:t>
            </a:r>
            <a:endParaRPr lang="en-US" b="1" dirty="0">
              <a:latin typeface="Proxima Nova" panose="020B0604020202020204"/>
            </a:endParaRPr>
          </a:p>
          <a:p>
            <a:pPr marL="203200" indent="-203200">
              <a:lnSpc>
                <a:spcPct val="115000"/>
              </a:lnSpc>
              <a:buSzPct val="100000"/>
              <a:buChar char="•"/>
            </a:pPr>
            <a:r>
              <a:rPr lang="en-US" b="1" dirty="0">
                <a:solidFill>
                  <a:srgbClr val="1F2937"/>
                </a:solidFill>
                <a:latin typeface="Proxima Nova" panose="020B0604020202020204"/>
                <a:ea typeface="Calibri" pitchFamily="34" charset="-122"/>
                <a:cs typeface="Calibri" pitchFamily="34" charset="-120"/>
              </a:rPr>
              <a:t>Applies to registrations (or petitions, if registration is suspended) submitted for FY 2027 H-1B registration period.</a:t>
            </a:r>
            <a:endParaRPr lang="en-US" b="1" dirty="0">
              <a:latin typeface="Proxima Nova" panose="020B0604020202020204"/>
            </a:endParaRPr>
          </a:p>
        </p:txBody>
      </p:sp>
      <p:sp>
        <p:nvSpPr>
          <p:cNvPr id="13" name="Shape 11"/>
          <p:cNvSpPr/>
          <p:nvPr/>
        </p:nvSpPr>
        <p:spPr>
          <a:xfrm>
            <a:off x="731520" y="4216554"/>
            <a:ext cx="11183112" cy="141732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en-US" dirty="0">
              <a:latin typeface="Proxima Nova" panose="020B0604020202020204"/>
            </a:endParaRPr>
          </a:p>
        </p:txBody>
      </p:sp>
      <p:sp>
        <p:nvSpPr>
          <p:cNvPr id="14" name="Text 12"/>
          <p:cNvSpPr/>
          <p:nvPr/>
        </p:nvSpPr>
        <p:spPr>
          <a:xfrm>
            <a:off x="1051560" y="4454091"/>
            <a:ext cx="10954512" cy="274320"/>
          </a:xfrm>
          <a:prstGeom prst="rect">
            <a:avLst/>
          </a:prstGeom>
          <a:noFill/>
          <a:ln/>
        </p:spPr>
        <p:txBody>
          <a:bodyPr wrap="square" rtlCol="0" anchor="ctr"/>
          <a:lstStyle/>
          <a:p>
            <a:pPr marL="0" indent="0">
              <a:buNone/>
            </a:pPr>
            <a:r>
              <a:rPr lang="en-US" sz="2000" b="1" dirty="0">
                <a:solidFill>
                  <a:schemeClr val="bg2"/>
                </a:solidFill>
                <a:latin typeface="Proxima Nova" panose="020B0604020202020204"/>
                <a:ea typeface="Calibri" pitchFamily="34" charset="-122"/>
                <a:cs typeface="Calibri" pitchFamily="34" charset="-120"/>
              </a:rPr>
              <a:t>Practical implication</a:t>
            </a:r>
            <a:endParaRPr lang="en-US" sz="2000" dirty="0">
              <a:solidFill>
                <a:schemeClr val="bg2"/>
              </a:solidFill>
              <a:latin typeface="Proxima Nova" panose="020B0604020202020204"/>
            </a:endParaRPr>
          </a:p>
        </p:txBody>
      </p:sp>
      <p:sp>
        <p:nvSpPr>
          <p:cNvPr id="15" name="Text 13"/>
          <p:cNvSpPr/>
          <p:nvPr/>
        </p:nvSpPr>
        <p:spPr>
          <a:xfrm>
            <a:off x="1014984" y="4810707"/>
            <a:ext cx="10954512" cy="822960"/>
          </a:xfrm>
          <a:prstGeom prst="rect">
            <a:avLst/>
          </a:prstGeom>
          <a:noFill/>
          <a:ln/>
        </p:spPr>
        <p:txBody>
          <a:bodyPr wrap="square" rtlCol="0" anchor="t"/>
          <a:lstStyle/>
          <a:p>
            <a:pPr marL="285750" indent="-285750">
              <a:lnSpc>
                <a:spcPct val="115000"/>
              </a:lnSpc>
              <a:buFont typeface="Arial" panose="020B0604020202020204" pitchFamily="34" charset="0"/>
              <a:buChar char="•"/>
            </a:pPr>
            <a:r>
              <a:rPr lang="en-US" b="1" dirty="0">
                <a:solidFill>
                  <a:srgbClr val="1F2937"/>
                </a:solidFill>
                <a:latin typeface="Proxima Nova" panose="020B0604020202020204"/>
                <a:ea typeface="Calibri" pitchFamily="34" charset="-122"/>
                <a:cs typeface="Calibri" pitchFamily="34" charset="-120"/>
              </a:rPr>
              <a:t>Employers must factor wage‑levels into registration planning) ahead of the FY 2027 cycle.</a:t>
            </a:r>
          </a:p>
          <a:p>
            <a:pPr marL="742950" lvl="1" indent="-285750">
              <a:lnSpc>
                <a:spcPct val="115000"/>
              </a:lnSpc>
              <a:buFont typeface="Arial" panose="020B0604020202020204" pitchFamily="34" charset="0"/>
              <a:buChar char="•"/>
            </a:pPr>
            <a:r>
              <a:rPr lang="en-US" b="1" dirty="0">
                <a:solidFill>
                  <a:srgbClr val="1F2937"/>
                </a:solidFill>
                <a:latin typeface="Proxima Nova" panose="020B0604020202020204"/>
                <a:ea typeface="Calibri" pitchFamily="34" charset="-122"/>
                <a:cs typeface="Calibri" pitchFamily="34" charset="-120"/>
              </a:rPr>
              <a:t>job category + location + wage offer</a:t>
            </a:r>
            <a:endParaRPr lang="en-US" b="1" dirty="0">
              <a:latin typeface="Proxima Nova" panose="020B06040202020202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91695" cy="56692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endParaRPr lang="en-US" dirty="0">
              <a:latin typeface="Proxima Nova" panose="020B0604020202020204"/>
            </a:endParaRPr>
          </a:p>
        </p:txBody>
      </p:sp>
      <p:sp>
        <p:nvSpPr>
          <p:cNvPr id="3" name="Text 1"/>
          <p:cNvSpPr/>
          <p:nvPr/>
        </p:nvSpPr>
        <p:spPr>
          <a:xfrm>
            <a:off x="502920" y="128016"/>
            <a:ext cx="11155680" cy="329184"/>
          </a:xfrm>
          <a:prstGeom prst="rect">
            <a:avLst/>
          </a:prstGeom>
          <a:noFill/>
          <a:ln/>
        </p:spPr>
        <p:txBody>
          <a:bodyPr wrap="square" rtlCol="0" anchor="ctr"/>
          <a:lstStyle/>
          <a:p>
            <a:pPr marL="0" indent="0">
              <a:buNone/>
            </a:pPr>
            <a:r>
              <a:rPr lang="en-US" sz="2000" b="1" dirty="0">
                <a:solidFill>
                  <a:srgbClr val="FFFFFF"/>
                </a:solidFill>
                <a:latin typeface="Proxima Nova" panose="020B0604020202020204"/>
                <a:ea typeface="Calibri" pitchFamily="34" charset="-122"/>
                <a:cs typeface="Calibri" pitchFamily="34" charset="-120"/>
              </a:rPr>
              <a:t>Old vs New: What Changes</a:t>
            </a:r>
            <a:endParaRPr lang="en-US" sz="2000" dirty="0">
              <a:latin typeface="Proxima Nova" panose="020B0604020202020204"/>
            </a:endParaRPr>
          </a:p>
        </p:txBody>
      </p:sp>
      <p:sp>
        <p:nvSpPr>
          <p:cNvPr id="6" name="Text 4"/>
          <p:cNvSpPr/>
          <p:nvPr/>
        </p:nvSpPr>
        <p:spPr>
          <a:xfrm>
            <a:off x="685800" y="868680"/>
            <a:ext cx="10972800" cy="320040"/>
          </a:xfrm>
          <a:prstGeom prst="rect">
            <a:avLst/>
          </a:prstGeom>
          <a:noFill/>
          <a:ln/>
        </p:spPr>
        <p:txBody>
          <a:bodyPr wrap="square" rtlCol="0" anchor="ctr"/>
          <a:lstStyle/>
          <a:p>
            <a:pPr marL="0" indent="0">
              <a:buNone/>
            </a:pPr>
            <a:r>
              <a:rPr lang="en-US" sz="1800" b="1" dirty="0">
                <a:solidFill>
                  <a:schemeClr val="accent5"/>
                </a:solidFill>
                <a:latin typeface="Proxima Nova" panose="020B0604020202020204"/>
                <a:ea typeface="Calibri" pitchFamily="34" charset="-122"/>
                <a:cs typeface="Calibri" pitchFamily="34" charset="-120"/>
              </a:rPr>
              <a:t>High-level comparison</a:t>
            </a:r>
            <a:endParaRPr lang="en-US" sz="1800" dirty="0">
              <a:solidFill>
                <a:schemeClr val="accent5"/>
              </a:solidFill>
              <a:latin typeface="Proxima Nova" panose="020B0604020202020204"/>
            </a:endParaRPr>
          </a:p>
        </p:txBody>
      </p:sp>
      <p:graphicFrame>
        <p:nvGraphicFramePr>
          <p:cNvPr id="7" name="Table 0"/>
          <p:cNvGraphicFramePr>
            <a:graphicFrameLocks noGrp="1"/>
          </p:cNvGraphicFramePr>
          <p:nvPr>
            <p:extLst>
              <p:ext uri="{D42A27DB-BD31-4B8C-83A1-F6EECF244321}">
                <p14:modId xmlns:p14="http://schemas.microsoft.com/office/powerpoint/2010/main" val="4051506500"/>
              </p:ext>
            </p:extLst>
          </p:nvPr>
        </p:nvGraphicFramePr>
        <p:xfrm>
          <a:off x="695632" y="1396180"/>
          <a:ext cx="11018520" cy="4589075"/>
        </p:xfrm>
        <a:graphic>
          <a:graphicData uri="http://schemas.openxmlformats.org/drawingml/2006/table">
            <a:tbl>
              <a:tblPr/>
              <a:tblGrid>
                <a:gridCol w="2011680">
                  <a:extLst>
                    <a:ext uri="{9D8B030D-6E8A-4147-A177-3AD203B41FA5}">
                      <a16:colId xmlns:a16="http://schemas.microsoft.com/office/drawing/2014/main" val="20000"/>
                    </a:ext>
                  </a:extLst>
                </a:gridCol>
                <a:gridCol w="4297680">
                  <a:extLst>
                    <a:ext uri="{9D8B030D-6E8A-4147-A177-3AD203B41FA5}">
                      <a16:colId xmlns:a16="http://schemas.microsoft.com/office/drawing/2014/main" val="20001"/>
                    </a:ext>
                  </a:extLst>
                </a:gridCol>
                <a:gridCol w="4709160">
                  <a:extLst>
                    <a:ext uri="{9D8B030D-6E8A-4147-A177-3AD203B41FA5}">
                      <a16:colId xmlns:a16="http://schemas.microsoft.com/office/drawing/2014/main" val="20002"/>
                    </a:ext>
                  </a:extLst>
                </a:gridCol>
              </a:tblGrid>
              <a:tr h="550607">
                <a:tc>
                  <a:txBody>
                    <a:bodyPr/>
                    <a:lstStyle/>
                    <a:p>
                      <a:pPr marL="0" indent="0" algn="ctr">
                        <a:buNone/>
                      </a:pPr>
                      <a:r>
                        <a:rPr lang="en-US" sz="1400" b="1" dirty="0">
                          <a:solidFill>
                            <a:srgbClr val="FFFFFF"/>
                          </a:solidFill>
                          <a:latin typeface="Proxima Nova" panose="020B0604020202020204"/>
                          <a:ea typeface="Calibri" pitchFamily="34" charset="-122"/>
                          <a:cs typeface="Calibri" pitchFamily="34" charset="-120"/>
                        </a:rPr>
                        <a:t>Dimension</a:t>
                      </a:r>
                      <a:endParaRPr lang="en-US" sz="1400" dirty="0">
                        <a:latin typeface="Proxima Nova" panose="020B0604020202020204"/>
                        <a:ea typeface="Calibri" charset="0"/>
                        <a:cs typeface="Calibri" charset="0"/>
                      </a:endParaRPr>
                    </a:p>
                  </a:txBody>
                  <a:tcPr marL="76200" marR="76200" marT="50800" marB="50800">
                    <a:lnL w="8890" cap="flat" cmpd="sng" algn="ctr">
                      <a:solidFill>
                        <a:srgbClr val="C9CED6"/>
                      </a:solidFill>
                      <a:prstDash val="solid"/>
                      <a:round/>
                      <a:headEnd type="none" w="med" len="med"/>
                      <a:tailEnd type="none" w="med" len="med"/>
                    </a:lnL>
                    <a:lnR w="8890" cap="flat" cmpd="sng" algn="ctr">
                      <a:solidFill>
                        <a:srgbClr val="C9CED6"/>
                      </a:solidFill>
                      <a:prstDash val="solid"/>
                      <a:round/>
                      <a:headEnd type="none" w="med" len="med"/>
                      <a:tailEnd type="none" w="med" len="med"/>
                    </a:lnR>
                    <a:lnT w="8890" cap="flat" cmpd="sng" algn="ctr">
                      <a:solidFill>
                        <a:srgbClr val="C9CED6"/>
                      </a:solidFill>
                      <a:prstDash val="solid"/>
                      <a:round/>
                      <a:headEnd type="none" w="med" len="med"/>
                      <a:tailEnd type="none" w="med" len="med"/>
                    </a:lnT>
                    <a:lnB w="8890" cap="flat" cmpd="sng" algn="ctr">
                      <a:solidFill>
                        <a:srgbClr val="C9CED6"/>
                      </a:solidFill>
                      <a:prstDash val="solid"/>
                      <a:round/>
                      <a:headEnd type="none" w="med" len="med"/>
                      <a:tailEnd type="none" w="med" len="med"/>
                    </a:lnB>
                    <a:solidFill>
                      <a:schemeClr val="accent5"/>
                    </a:solidFill>
                  </a:tcPr>
                </a:tc>
                <a:tc>
                  <a:txBody>
                    <a:bodyPr/>
                    <a:lstStyle/>
                    <a:p>
                      <a:pPr marL="0" indent="0" algn="ctr">
                        <a:buNone/>
                      </a:pPr>
                      <a:r>
                        <a:rPr lang="en-US" sz="1400" b="1" dirty="0">
                          <a:solidFill>
                            <a:srgbClr val="FFFFFF"/>
                          </a:solidFill>
                          <a:latin typeface="Proxima Nova" panose="020B0604020202020204"/>
                          <a:ea typeface="Calibri" pitchFamily="34" charset="-122"/>
                          <a:cs typeface="Calibri" pitchFamily="34" charset="-120"/>
                        </a:rPr>
                        <a:t>Current system (random)</a:t>
                      </a:r>
                      <a:endParaRPr lang="en-US" sz="1400" dirty="0">
                        <a:latin typeface="Proxima Nova" panose="020B0604020202020204"/>
                        <a:ea typeface="Calibri" charset="0"/>
                        <a:cs typeface="Calibri" charset="0"/>
                      </a:endParaRPr>
                    </a:p>
                  </a:txBody>
                  <a:tcPr marL="76200" marR="76200" marT="50800" marB="50800">
                    <a:lnL w="8890" cap="flat" cmpd="sng" algn="ctr">
                      <a:solidFill>
                        <a:srgbClr val="C9CED6"/>
                      </a:solidFill>
                      <a:prstDash val="solid"/>
                      <a:round/>
                      <a:headEnd type="none" w="med" len="med"/>
                      <a:tailEnd type="none" w="med" len="med"/>
                    </a:lnL>
                    <a:lnR w="8890" cap="flat" cmpd="sng" algn="ctr">
                      <a:solidFill>
                        <a:srgbClr val="C9CED6"/>
                      </a:solidFill>
                      <a:prstDash val="solid"/>
                      <a:round/>
                      <a:headEnd type="none" w="med" len="med"/>
                      <a:tailEnd type="none" w="med" len="med"/>
                    </a:lnR>
                    <a:lnT w="8890" cap="flat" cmpd="sng" algn="ctr">
                      <a:solidFill>
                        <a:srgbClr val="C9CED6"/>
                      </a:solidFill>
                      <a:prstDash val="solid"/>
                      <a:round/>
                      <a:headEnd type="none" w="med" len="med"/>
                      <a:tailEnd type="none" w="med" len="med"/>
                    </a:lnT>
                    <a:lnB w="8890" cap="flat" cmpd="sng" algn="ctr">
                      <a:solidFill>
                        <a:srgbClr val="C9CED6"/>
                      </a:solidFill>
                      <a:prstDash val="solid"/>
                      <a:round/>
                      <a:headEnd type="none" w="med" len="med"/>
                      <a:tailEnd type="none" w="med" len="med"/>
                    </a:lnB>
                    <a:solidFill>
                      <a:schemeClr val="accent5"/>
                    </a:solidFill>
                  </a:tcPr>
                </a:tc>
                <a:tc>
                  <a:txBody>
                    <a:bodyPr/>
                    <a:lstStyle/>
                    <a:p>
                      <a:pPr marL="0" indent="0" algn="ctr">
                        <a:buNone/>
                      </a:pPr>
                      <a:r>
                        <a:rPr lang="en-US" sz="1400" b="1" dirty="0">
                          <a:solidFill>
                            <a:srgbClr val="FFFFFF"/>
                          </a:solidFill>
                          <a:latin typeface="Proxima Nova" panose="020B0604020202020204"/>
                          <a:ea typeface="Calibri" pitchFamily="34" charset="-122"/>
                          <a:cs typeface="Calibri" pitchFamily="34" charset="-120"/>
                        </a:rPr>
                        <a:t>New system (wage‑weighted)</a:t>
                      </a:r>
                      <a:endParaRPr lang="en-US" sz="1400" dirty="0">
                        <a:latin typeface="Proxima Nova" panose="020B0604020202020204"/>
                        <a:ea typeface="Calibri" charset="0"/>
                        <a:cs typeface="Calibri" charset="0"/>
                      </a:endParaRPr>
                    </a:p>
                  </a:txBody>
                  <a:tcPr marL="76200" marR="76200" marT="50800" marB="50800">
                    <a:lnL w="8890" cap="flat" cmpd="sng" algn="ctr">
                      <a:solidFill>
                        <a:srgbClr val="C9CED6"/>
                      </a:solidFill>
                      <a:prstDash val="solid"/>
                      <a:round/>
                      <a:headEnd type="none" w="med" len="med"/>
                      <a:tailEnd type="none" w="med" len="med"/>
                    </a:lnL>
                    <a:lnR w="8890" cap="flat" cmpd="sng" algn="ctr">
                      <a:solidFill>
                        <a:srgbClr val="C9CED6"/>
                      </a:solidFill>
                      <a:prstDash val="solid"/>
                      <a:round/>
                      <a:headEnd type="none" w="med" len="med"/>
                      <a:tailEnd type="none" w="med" len="med"/>
                    </a:lnR>
                    <a:lnT w="8890" cap="flat" cmpd="sng" algn="ctr">
                      <a:solidFill>
                        <a:srgbClr val="C9CED6"/>
                      </a:solidFill>
                      <a:prstDash val="solid"/>
                      <a:round/>
                      <a:headEnd type="none" w="med" len="med"/>
                      <a:tailEnd type="none" w="med" len="med"/>
                    </a:lnT>
                    <a:lnB w="8890" cap="flat" cmpd="sng" algn="ctr">
                      <a:solidFill>
                        <a:srgbClr val="C9CED6"/>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801337">
                <a:tc>
                  <a:txBody>
                    <a:bodyPr/>
                    <a:lstStyle/>
                    <a:p>
                      <a:pPr marL="0" indent="0" algn="l">
                        <a:buNone/>
                      </a:pPr>
                      <a:r>
                        <a:rPr lang="en-US" sz="1600" b="1" dirty="0">
                          <a:solidFill>
                            <a:schemeClr val="accent5"/>
                          </a:solidFill>
                          <a:latin typeface="Proxima Nova" panose="020B0604020202020204"/>
                          <a:ea typeface="Calibri" pitchFamily="34" charset="-122"/>
                          <a:cs typeface="Calibri" pitchFamily="34" charset="-120"/>
                        </a:rPr>
                        <a:t>Basis for selection odds</a:t>
                      </a:r>
                      <a:endParaRPr lang="en-US" sz="1600" b="1" dirty="0">
                        <a:solidFill>
                          <a:schemeClr val="accent5"/>
                        </a:solidFill>
                        <a:latin typeface="Proxima Nova" panose="020B0604020202020204"/>
                        <a:ea typeface="Calibri" charset="0"/>
                        <a:cs typeface="Calibri" charset="0"/>
                      </a:endParaRPr>
                    </a:p>
                  </a:txBody>
                  <a:tcPr marL="76200" marR="76200" marT="50800" marB="50800">
                    <a:lnL w="8890" cap="flat" cmpd="sng" algn="ctr">
                      <a:solidFill>
                        <a:srgbClr val="C9CED6"/>
                      </a:solidFill>
                      <a:prstDash val="solid"/>
                      <a:round/>
                      <a:headEnd type="none" w="med" len="med"/>
                      <a:tailEnd type="none" w="med" len="med"/>
                    </a:lnL>
                    <a:lnR w="8890" cap="flat" cmpd="sng" algn="ctr">
                      <a:solidFill>
                        <a:srgbClr val="C9CED6"/>
                      </a:solidFill>
                      <a:prstDash val="solid"/>
                      <a:round/>
                      <a:headEnd type="none" w="med" len="med"/>
                      <a:tailEnd type="none" w="med" len="med"/>
                    </a:lnR>
                    <a:lnT w="8890" cap="flat" cmpd="sng" algn="ctr">
                      <a:solidFill>
                        <a:srgbClr val="C9CED6"/>
                      </a:solidFill>
                      <a:prstDash val="solid"/>
                      <a:round/>
                      <a:headEnd type="none" w="med" len="med"/>
                      <a:tailEnd type="none" w="med" len="med"/>
                    </a:lnT>
                    <a:lnB w="889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1600" b="1" dirty="0">
                          <a:solidFill>
                            <a:schemeClr val="accent5"/>
                          </a:solidFill>
                          <a:latin typeface="Proxima Nova" panose="020B0604020202020204"/>
                          <a:ea typeface="Calibri" pitchFamily="34" charset="-122"/>
                          <a:cs typeface="Calibri" pitchFamily="34" charset="-120"/>
                        </a:rPr>
                        <a:t>Uniform probability across registrants (random draw).</a:t>
                      </a:r>
                      <a:endParaRPr lang="en-US" sz="1600" b="1" dirty="0">
                        <a:solidFill>
                          <a:schemeClr val="accent5"/>
                        </a:solidFill>
                        <a:latin typeface="Proxima Nova" panose="020B0604020202020204"/>
                        <a:ea typeface="Calibri" charset="0"/>
                        <a:cs typeface="Calibri" charset="0"/>
                      </a:endParaRPr>
                    </a:p>
                  </a:txBody>
                  <a:tcPr marL="76200" marR="76200" marT="50800" marB="50800">
                    <a:lnL w="8890" cap="flat" cmpd="sng" algn="ctr">
                      <a:solidFill>
                        <a:srgbClr val="C9CED6"/>
                      </a:solidFill>
                      <a:prstDash val="solid"/>
                      <a:round/>
                      <a:headEnd type="none" w="med" len="med"/>
                      <a:tailEnd type="none" w="med" len="med"/>
                    </a:lnL>
                    <a:lnR w="8890" cap="flat" cmpd="sng" algn="ctr">
                      <a:solidFill>
                        <a:srgbClr val="C9CED6"/>
                      </a:solidFill>
                      <a:prstDash val="solid"/>
                      <a:round/>
                      <a:headEnd type="none" w="med" len="med"/>
                      <a:tailEnd type="none" w="med" len="med"/>
                    </a:lnR>
                    <a:lnT w="8890" cap="flat" cmpd="sng" algn="ctr">
                      <a:solidFill>
                        <a:srgbClr val="C9CED6"/>
                      </a:solidFill>
                      <a:prstDash val="solid"/>
                      <a:round/>
                      <a:headEnd type="none" w="med" len="med"/>
                      <a:tailEnd type="none" w="med" len="med"/>
                    </a:lnT>
                    <a:lnB w="889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1600" b="1" dirty="0">
                          <a:solidFill>
                            <a:schemeClr val="accent5"/>
                          </a:solidFill>
                          <a:latin typeface="Proxima Nova" panose="020B0604020202020204"/>
                          <a:ea typeface="Calibri" pitchFamily="34" charset="-122"/>
                          <a:cs typeface="Calibri" pitchFamily="34" charset="-120"/>
                        </a:rPr>
                        <a:t>Probability increases with higher OEWS wage level (1×–4× entries).</a:t>
                      </a:r>
                      <a:endParaRPr lang="en-US" sz="1600" b="1" dirty="0">
                        <a:solidFill>
                          <a:schemeClr val="accent5"/>
                        </a:solidFill>
                        <a:latin typeface="Proxima Nova" panose="020B0604020202020204"/>
                        <a:ea typeface="Calibri" charset="0"/>
                        <a:cs typeface="Calibri" charset="0"/>
                      </a:endParaRPr>
                    </a:p>
                  </a:txBody>
                  <a:tcPr marL="76200" marR="76200" marT="50800" marB="50800">
                    <a:lnL w="8890" cap="flat" cmpd="sng" algn="ctr">
                      <a:solidFill>
                        <a:srgbClr val="C9CED6"/>
                      </a:solidFill>
                      <a:prstDash val="solid"/>
                      <a:round/>
                      <a:headEnd type="none" w="med" len="med"/>
                      <a:tailEnd type="none" w="med" len="med"/>
                    </a:lnL>
                    <a:lnR w="8890" cap="flat" cmpd="sng" algn="ctr">
                      <a:solidFill>
                        <a:srgbClr val="C9CED6"/>
                      </a:solidFill>
                      <a:prstDash val="solid"/>
                      <a:round/>
                      <a:headEnd type="none" w="med" len="med"/>
                      <a:tailEnd type="none" w="med" len="med"/>
                    </a:lnR>
                    <a:lnT w="8890" cap="flat" cmpd="sng" algn="ctr">
                      <a:solidFill>
                        <a:srgbClr val="C9CED6"/>
                      </a:solidFill>
                      <a:prstDash val="solid"/>
                      <a:round/>
                      <a:headEnd type="none" w="med" len="med"/>
                      <a:tailEnd type="none" w="med" len="med"/>
                    </a:lnT>
                    <a:lnB w="8890" cap="flat" cmpd="sng" algn="ctr">
                      <a:solidFill>
                        <a:srgbClr val="C9CED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01337">
                <a:tc>
                  <a:txBody>
                    <a:bodyPr/>
                    <a:lstStyle/>
                    <a:p>
                      <a:pPr marL="0" indent="0" algn="l">
                        <a:buNone/>
                      </a:pPr>
                      <a:r>
                        <a:rPr lang="en-US" sz="1600" b="1" dirty="0">
                          <a:solidFill>
                            <a:schemeClr val="accent5"/>
                          </a:solidFill>
                          <a:latin typeface="Proxima Nova" panose="020B0604020202020204"/>
                          <a:ea typeface="Calibri" pitchFamily="34" charset="-122"/>
                          <a:cs typeface="Calibri" pitchFamily="34" charset="-120"/>
                        </a:rPr>
                        <a:t>Data needed at registration</a:t>
                      </a:r>
                      <a:endParaRPr lang="en-US" sz="1600" b="1" dirty="0">
                        <a:solidFill>
                          <a:schemeClr val="accent5"/>
                        </a:solidFill>
                        <a:latin typeface="Proxima Nova" panose="020B0604020202020204"/>
                        <a:ea typeface="Calibri" charset="0"/>
                        <a:cs typeface="Calibri" charset="0"/>
                      </a:endParaRPr>
                    </a:p>
                  </a:txBody>
                  <a:tcPr marL="76200" marR="76200" marT="50800" marB="50800">
                    <a:lnL w="8890" cap="flat" cmpd="sng" algn="ctr">
                      <a:solidFill>
                        <a:srgbClr val="C9CED6"/>
                      </a:solidFill>
                      <a:prstDash val="solid"/>
                      <a:round/>
                      <a:headEnd type="none" w="med" len="med"/>
                      <a:tailEnd type="none" w="med" len="med"/>
                    </a:lnL>
                    <a:lnR w="8890" cap="flat" cmpd="sng" algn="ctr">
                      <a:solidFill>
                        <a:srgbClr val="C9CED6"/>
                      </a:solidFill>
                      <a:prstDash val="solid"/>
                      <a:round/>
                      <a:headEnd type="none" w="med" len="med"/>
                      <a:tailEnd type="none" w="med" len="med"/>
                    </a:lnR>
                    <a:lnT w="8890" cap="flat" cmpd="sng" algn="ctr">
                      <a:solidFill>
                        <a:srgbClr val="C9CED6"/>
                      </a:solidFill>
                      <a:prstDash val="solid"/>
                      <a:round/>
                      <a:headEnd type="none" w="med" len="med"/>
                      <a:tailEnd type="none" w="med" len="med"/>
                    </a:lnT>
                    <a:lnB w="889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1600" b="1" dirty="0">
                          <a:solidFill>
                            <a:schemeClr val="accent5"/>
                          </a:solidFill>
                          <a:latin typeface="Proxima Nova" panose="020B0604020202020204"/>
                          <a:ea typeface="Calibri" pitchFamily="34" charset="-122"/>
                          <a:cs typeface="Calibri" pitchFamily="34" charset="-120"/>
                        </a:rPr>
                        <a:t>Standard beneficiary + employer registration information.</a:t>
                      </a:r>
                      <a:endParaRPr lang="en-US" sz="1600" b="1" dirty="0">
                        <a:solidFill>
                          <a:schemeClr val="accent5"/>
                        </a:solidFill>
                        <a:latin typeface="Proxima Nova" panose="020B0604020202020204"/>
                        <a:ea typeface="Calibri" charset="0"/>
                        <a:cs typeface="Calibri" charset="0"/>
                      </a:endParaRPr>
                    </a:p>
                  </a:txBody>
                  <a:tcPr marL="76200" marR="76200" marT="50800" marB="50800">
                    <a:lnL w="8890" cap="flat" cmpd="sng" algn="ctr">
                      <a:solidFill>
                        <a:srgbClr val="C9CED6"/>
                      </a:solidFill>
                      <a:prstDash val="solid"/>
                      <a:round/>
                      <a:headEnd type="none" w="med" len="med"/>
                      <a:tailEnd type="none" w="med" len="med"/>
                    </a:lnL>
                    <a:lnR w="8890" cap="flat" cmpd="sng" algn="ctr">
                      <a:solidFill>
                        <a:srgbClr val="C9CED6"/>
                      </a:solidFill>
                      <a:prstDash val="solid"/>
                      <a:round/>
                      <a:headEnd type="none" w="med" len="med"/>
                      <a:tailEnd type="none" w="med" len="med"/>
                    </a:lnR>
                    <a:lnT w="8890" cap="flat" cmpd="sng" algn="ctr">
                      <a:solidFill>
                        <a:srgbClr val="C9CED6"/>
                      </a:solidFill>
                      <a:prstDash val="solid"/>
                      <a:round/>
                      <a:headEnd type="none" w="med" len="med"/>
                      <a:tailEnd type="none" w="med" len="med"/>
                    </a:lnT>
                    <a:lnB w="889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1600" b="1" dirty="0">
                          <a:solidFill>
                            <a:schemeClr val="accent5"/>
                          </a:solidFill>
                          <a:latin typeface="Proxima Nova" panose="020B0604020202020204"/>
                          <a:ea typeface="Calibri" pitchFamily="34" charset="-122"/>
                          <a:cs typeface="Calibri" pitchFamily="34" charset="-120"/>
                        </a:rPr>
                        <a:t>Adds wage‑level selection + SOC + area of intended employment (to support OEWS wage level).</a:t>
                      </a:r>
                      <a:endParaRPr lang="en-US" sz="1600" b="1" dirty="0">
                        <a:solidFill>
                          <a:schemeClr val="accent5"/>
                        </a:solidFill>
                        <a:latin typeface="Proxima Nova" panose="020B0604020202020204"/>
                        <a:ea typeface="Calibri" charset="0"/>
                        <a:cs typeface="Calibri" charset="0"/>
                      </a:endParaRPr>
                    </a:p>
                  </a:txBody>
                  <a:tcPr marL="76200" marR="76200" marT="50800" marB="50800">
                    <a:lnL w="8890" cap="flat" cmpd="sng" algn="ctr">
                      <a:solidFill>
                        <a:srgbClr val="C9CED6"/>
                      </a:solidFill>
                      <a:prstDash val="solid"/>
                      <a:round/>
                      <a:headEnd type="none" w="med" len="med"/>
                      <a:tailEnd type="none" w="med" len="med"/>
                    </a:lnL>
                    <a:lnR w="8890" cap="flat" cmpd="sng" algn="ctr">
                      <a:solidFill>
                        <a:srgbClr val="C9CED6"/>
                      </a:solidFill>
                      <a:prstDash val="solid"/>
                      <a:round/>
                      <a:headEnd type="none" w="med" len="med"/>
                      <a:tailEnd type="none" w="med" len="med"/>
                    </a:lnR>
                    <a:lnT w="8890" cap="flat" cmpd="sng" algn="ctr">
                      <a:solidFill>
                        <a:srgbClr val="C9CED6"/>
                      </a:solidFill>
                      <a:prstDash val="solid"/>
                      <a:round/>
                      <a:headEnd type="none" w="med" len="med"/>
                      <a:tailEnd type="none" w="med" len="med"/>
                    </a:lnT>
                    <a:lnB w="8890" cap="flat" cmpd="sng" algn="ctr">
                      <a:solidFill>
                        <a:srgbClr val="C9CED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01337">
                <a:tc>
                  <a:txBody>
                    <a:bodyPr/>
                    <a:lstStyle/>
                    <a:p>
                      <a:pPr marL="0" indent="0" algn="l">
                        <a:buNone/>
                      </a:pPr>
                      <a:r>
                        <a:rPr lang="en-US" sz="1600" b="1" dirty="0">
                          <a:solidFill>
                            <a:schemeClr val="accent5"/>
                          </a:solidFill>
                          <a:latin typeface="Proxima Nova" panose="020B0604020202020204"/>
                          <a:ea typeface="Calibri" pitchFamily="34" charset="-122"/>
                          <a:cs typeface="Calibri" pitchFamily="34" charset="-120"/>
                        </a:rPr>
                        <a:t>Incentives</a:t>
                      </a:r>
                      <a:endParaRPr lang="en-US" sz="1600" b="1" dirty="0">
                        <a:solidFill>
                          <a:schemeClr val="accent5"/>
                        </a:solidFill>
                        <a:latin typeface="Proxima Nova" panose="020B0604020202020204"/>
                        <a:ea typeface="Calibri" charset="0"/>
                        <a:cs typeface="Calibri" charset="0"/>
                      </a:endParaRPr>
                    </a:p>
                  </a:txBody>
                  <a:tcPr marL="76200" marR="76200" marT="50800" marB="50800">
                    <a:lnL w="8890" cap="flat" cmpd="sng" algn="ctr">
                      <a:solidFill>
                        <a:srgbClr val="C9CED6"/>
                      </a:solidFill>
                      <a:prstDash val="solid"/>
                      <a:round/>
                      <a:headEnd type="none" w="med" len="med"/>
                      <a:tailEnd type="none" w="med" len="med"/>
                    </a:lnL>
                    <a:lnR w="8890" cap="flat" cmpd="sng" algn="ctr">
                      <a:solidFill>
                        <a:srgbClr val="C9CED6"/>
                      </a:solidFill>
                      <a:prstDash val="solid"/>
                      <a:round/>
                      <a:headEnd type="none" w="med" len="med"/>
                      <a:tailEnd type="none" w="med" len="med"/>
                    </a:lnR>
                    <a:lnT w="8890" cap="flat" cmpd="sng" algn="ctr">
                      <a:solidFill>
                        <a:srgbClr val="C9CED6"/>
                      </a:solidFill>
                      <a:prstDash val="solid"/>
                      <a:round/>
                      <a:headEnd type="none" w="med" len="med"/>
                      <a:tailEnd type="none" w="med" len="med"/>
                    </a:lnT>
                    <a:lnB w="889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1600" b="1" dirty="0">
                          <a:solidFill>
                            <a:schemeClr val="accent5"/>
                          </a:solidFill>
                          <a:latin typeface="Proxima Nova" panose="020B0604020202020204"/>
                          <a:ea typeface="Calibri" pitchFamily="34" charset="-122"/>
                          <a:cs typeface="Calibri" pitchFamily="34" charset="-120"/>
                        </a:rPr>
                        <a:t>Neutral with respect to wage. </a:t>
                      </a:r>
                      <a:endParaRPr lang="en-US" sz="1600" b="1" dirty="0">
                        <a:solidFill>
                          <a:schemeClr val="accent5"/>
                        </a:solidFill>
                        <a:latin typeface="Proxima Nova" panose="020B0604020202020204"/>
                        <a:ea typeface="Calibri" charset="0"/>
                        <a:cs typeface="Calibri" charset="0"/>
                      </a:endParaRPr>
                    </a:p>
                  </a:txBody>
                  <a:tcPr marL="76200" marR="76200" marT="50800" marB="50800">
                    <a:lnL w="8890" cap="flat" cmpd="sng" algn="ctr">
                      <a:solidFill>
                        <a:srgbClr val="C9CED6"/>
                      </a:solidFill>
                      <a:prstDash val="solid"/>
                      <a:round/>
                      <a:headEnd type="none" w="med" len="med"/>
                      <a:tailEnd type="none" w="med" len="med"/>
                    </a:lnL>
                    <a:lnR w="8890" cap="flat" cmpd="sng" algn="ctr">
                      <a:solidFill>
                        <a:srgbClr val="C9CED6"/>
                      </a:solidFill>
                      <a:prstDash val="solid"/>
                      <a:round/>
                      <a:headEnd type="none" w="med" len="med"/>
                      <a:tailEnd type="none" w="med" len="med"/>
                    </a:lnR>
                    <a:lnT w="8890" cap="flat" cmpd="sng" algn="ctr">
                      <a:solidFill>
                        <a:srgbClr val="C9CED6"/>
                      </a:solidFill>
                      <a:prstDash val="solid"/>
                      <a:round/>
                      <a:headEnd type="none" w="med" len="med"/>
                      <a:tailEnd type="none" w="med" len="med"/>
                    </a:lnT>
                    <a:lnB w="889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1600" b="1" dirty="0">
                          <a:solidFill>
                            <a:schemeClr val="accent5"/>
                          </a:solidFill>
                          <a:latin typeface="Proxima Nova" panose="020B0604020202020204"/>
                          <a:ea typeface="Calibri" pitchFamily="34" charset="-122"/>
                          <a:cs typeface="Calibri" pitchFamily="34" charset="-120"/>
                        </a:rPr>
                        <a:t>Incentivizes higher wages (or higher‑wage roles) to improve selection odds.</a:t>
                      </a:r>
                      <a:endParaRPr lang="en-US" sz="1600" b="1" dirty="0">
                        <a:solidFill>
                          <a:schemeClr val="accent5"/>
                        </a:solidFill>
                        <a:latin typeface="Proxima Nova" panose="020B0604020202020204"/>
                        <a:ea typeface="Calibri" charset="0"/>
                        <a:cs typeface="Calibri" charset="0"/>
                      </a:endParaRPr>
                    </a:p>
                  </a:txBody>
                  <a:tcPr marL="76200" marR="76200" marT="50800" marB="50800">
                    <a:lnL w="8890" cap="flat" cmpd="sng" algn="ctr">
                      <a:solidFill>
                        <a:srgbClr val="C9CED6"/>
                      </a:solidFill>
                      <a:prstDash val="solid"/>
                      <a:round/>
                      <a:headEnd type="none" w="med" len="med"/>
                      <a:tailEnd type="none" w="med" len="med"/>
                    </a:lnL>
                    <a:lnR w="8890" cap="flat" cmpd="sng" algn="ctr">
                      <a:solidFill>
                        <a:srgbClr val="C9CED6"/>
                      </a:solidFill>
                      <a:prstDash val="solid"/>
                      <a:round/>
                      <a:headEnd type="none" w="med" len="med"/>
                      <a:tailEnd type="none" w="med" len="med"/>
                    </a:lnR>
                    <a:lnT w="8890" cap="flat" cmpd="sng" algn="ctr">
                      <a:solidFill>
                        <a:srgbClr val="C9CED6"/>
                      </a:solidFill>
                      <a:prstDash val="solid"/>
                      <a:round/>
                      <a:headEnd type="none" w="med" len="med"/>
                      <a:tailEnd type="none" w="med" len="med"/>
                    </a:lnT>
                    <a:lnB w="8890" cap="flat" cmpd="sng" algn="ctr">
                      <a:solidFill>
                        <a:srgbClr val="C9CED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01337">
                <a:tc>
                  <a:txBody>
                    <a:bodyPr/>
                    <a:lstStyle/>
                    <a:p>
                      <a:pPr marL="0" indent="0" algn="l">
                        <a:buNone/>
                      </a:pPr>
                      <a:r>
                        <a:rPr lang="en-US" sz="1600" b="1" dirty="0">
                          <a:solidFill>
                            <a:schemeClr val="accent5"/>
                          </a:solidFill>
                          <a:latin typeface="Proxima Nova" panose="020B0604020202020204"/>
                          <a:ea typeface="Calibri" pitchFamily="34" charset="-122"/>
                          <a:cs typeface="Calibri" pitchFamily="34" charset="-120"/>
                        </a:rPr>
                        <a:t>Eligibility of Level I registrations</a:t>
                      </a:r>
                      <a:endParaRPr lang="en-US" sz="1600" b="1" dirty="0">
                        <a:solidFill>
                          <a:schemeClr val="accent5"/>
                        </a:solidFill>
                        <a:latin typeface="Proxima Nova" panose="020B0604020202020204"/>
                        <a:ea typeface="Calibri" charset="0"/>
                        <a:cs typeface="Calibri" charset="0"/>
                      </a:endParaRPr>
                    </a:p>
                  </a:txBody>
                  <a:tcPr marL="76200" marR="76200" marT="50800" marB="50800">
                    <a:lnL w="8890" cap="flat" cmpd="sng" algn="ctr">
                      <a:solidFill>
                        <a:srgbClr val="C9CED6"/>
                      </a:solidFill>
                      <a:prstDash val="solid"/>
                      <a:round/>
                      <a:headEnd type="none" w="med" len="med"/>
                      <a:tailEnd type="none" w="med" len="med"/>
                    </a:lnL>
                    <a:lnR w="8890" cap="flat" cmpd="sng" algn="ctr">
                      <a:solidFill>
                        <a:srgbClr val="C9CED6"/>
                      </a:solidFill>
                      <a:prstDash val="solid"/>
                      <a:round/>
                      <a:headEnd type="none" w="med" len="med"/>
                      <a:tailEnd type="none" w="med" len="med"/>
                    </a:lnR>
                    <a:lnT w="8890" cap="flat" cmpd="sng" algn="ctr">
                      <a:solidFill>
                        <a:srgbClr val="C9CED6"/>
                      </a:solidFill>
                      <a:prstDash val="solid"/>
                      <a:round/>
                      <a:headEnd type="none" w="med" len="med"/>
                      <a:tailEnd type="none" w="med" len="med"/>
                    </a:lnT>
                    <a:lnB w="889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1600" b="1" dirty="0">
                          <a:solidFill>
                            <a:schemeClr val="accent5"/>
                          </a:solidFill>
                          <a:latin typeface="Proxima Nova" panose="020B0604020202020204"/>
                          <a:ea typeface="Calibri" pitchFamily="34" charset="-122"/>
                          <a:cs typeface="Calibri" pitchFamily="34" charset="-120"/>
                        </a:rPr>
                        <a:t>Eligible; same odds as others.</a:t>
                      </a:r>
                      <a:endParaRPr lang="en-US" sz="1600" b="1" dirty="0">
                        <a:solidFill>
                          <a:schemeClr val="accent5"/>
                        </a:solidFill>
                        <a:latin typeface="Proxima Nova" panose="020B0604020202020204"/>
                        <a:ea typeface="Calibri" charset="0"/>
                        <a:cs typeface="Calibri" charset="0"/>
                      </a:endParaRPr>
                    </a:p>
                  </a:txBody>
                  <a:tcPr marL="76200" marR="76200" marT="50800" marB="50800">
                    <a:lnL w="8890" cap="flat" cmpd="sng" algn="ctr">
                      <a:solidFill>
                        <a:srgbClr val="C9CED6"/>
                      </a:solidFill>
                      <a:prstDash val="solid"/>
                      <a:round/>
                      <a:headEnd type="none" w="med" len="med"/>
                      <a:tailEnd type="none" w="med" len="med"/>
                    </a:lnL>
                    <a:lnR w="8890" cap="flat" cmpd="sng" algn="ctr">
                      <a:solidFill>
                        <a:srgbClr val="C9CED6"/>
                      </a:solidFill>
                      <a:prstDash val="solid"/>
                      <a:round/>
                      <a:headEnd type="none" w="med" len="med"/>
                      <a:tailEnd type="none" w="med" len="med"/>
                    </a:lnR>
                    <a:lnT w="8890" cap="flat" cmpd="sng" algn="ctr">
                      <a:solidFill>
                        <a:srgbClr val="C9CED6"/>
                      </a:solidFill>
                      <a:prstDash val="solid"/>
                      <a:round/>
                      <a:headEnd type="none" w="med" len="med"/>
                      <a:tailEnd type="none" w="med" len="med"/>
                    </a:lnT>
                    <a:lnB w="889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1600" b="1" dirty="0">
                          <a:solidFill>
                            <a:schemeClr val="accent5"/>
                          </a:solidFill>
                          <a:latin typeface="Proxima Nova" panose="020B0604020202020204"/>
                          <a:ea typeface="Calibri" pitchFamily="34" charset="-122"/>
                          <a:cs typeface="Calibri" pitchFamily="34" charset="-120"/>
                        </a:rPr>
                        <a:t>Eligible; lower odds relative to Levels II–IV.</a:t>
                      </a:r>
                      <a:endParaRPr lang="en-US" sz="1600" b="1" dirty="0">
                        <a:solidFill>
                          <a:schemeClr val="accent5"/>
                        </a:solidFill>
                        <a:latin typeface="Proxima Nova" panose="020B0604020202020204"/>
                        <a:ea typeface="Calibri" charset="0"/>
                        <a:cs typeface="Calibri" charset="0"/>
                      </a:endParaRPr>
                    </a:p>
                  </a:txBody>
                  <a:tcPr marL="76200" marR="76200" marT="50800" marB="50800">
                    <a:lnL w="8890" cap="flat" cmpd="sng" algn="ctr">
                      <a:solidFill>
                        <a:srgbClr val="C9CED6"/>
                      </a:solidFill>
                      <a:prstDash val="solid"/>
                      <a:round/>
                      <a:headEnd type="none" w="med" len="med"/>
                      <a:tailEnd type="none" w="med" len="med"/>
                    </a:lnL>
                    <a:lnR w="8890" cap="flat" cmpd="sng" algn="ctr">
                      <a:solidFill>
                        <a:srgbClr val="C9CED6"/>
                      </a:solidFill>
                      <a:prstDash val="solid"/>
                      <a:round/>
                      <a:headEnd type="none" w="med" len="med"/>
                      <a:tailEnd type="none" w="med" len="med"/>
                    </a:lnR>
                    <a:lnT w="8890" cap="flat" cmpd="sng" algn="ctr">
                      <a:solidFill>
                        <a:srgbClr val="C9CED6"/>
                      </a:solidFill>
                      <a:prstDash val="solid"/>
                      <a:round/>
                      <a:headEnd type="none" w="med" len="med"/>
                      <a:tailEnd type="none" w="med" len="med"/>
                    </a:lnT>
                    <a:lnB w="8890" cap="flat" cmpd="sng" algn="ctr">
                      <a:solidFill>
                        <a:srgbClr val="C9CED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801337">
                <a:tc>
                  <a:txBody>
                    <a:bodyPr/>
                    <a:lstStyle/>
                    <a:p>
                      <a:pPr marL="0" indent="0" algn="l">
                        <a:buNone/>
                      </a:pPr>
                      <a:r>
                        <a:rPr lang="en-US" sz="1600" b="1" dirty="0">
                          <a:solidFill>
                            <a:schemeClr val="accent5"/>
                          </a:solidFill>
                          <a:latin typeface="Proxima Nova" panose="020B0604020202020204"/>
                          <a:ea typeface="Calibri" pitchFamily="34" charset="-122"/>
                          <a:cs typeface="Calibri" pitchFamily="34" charset="-120"/>
                        </a:rPr>
                        <a:t>Randomness</a:t>
                      </a:r>
                      <a:endParaRPr lang="en-US" sz="1600" b="1" dirty="0">
                        <a:solidFill>
                          <a:schemeClr val="accent5"/>
                        </a:solidFill>
                        <a:latin typeface="Proxima Nova" panose="020B0604020202020204"/>
                        <a:ea typeface="Calibri" charset="0"/>
                        <a:cs typeface="Calibri" charset="0"/>
                      </a:endParaRPr>
                    </a:p>
                  </a:txBody>
                  <a:tcPr marL="76200" marR="76200" marT="50800" marB="50800">
                    <a:lnL w="8890" cap="flat" cmpd="sng" algn="ctr">
                      <a:solidFill>
                        <a:srgbClr val="C9CED6"/>
                      </a:solidFill>
                      <a:prstDash val="solid"/>
                      <a:round/>
                      <a:headEnd type="none" w="med" len="med"/>
                      <a:tailEnd type="none" w="med" len="med"/>
                    </a:lnL>
                    <a:lnR w="8890" cap="flat" cmpd="sng" algn="ctr">
                      <a:solidFill>
                        <a:srgbClr val="C9CED6"/>
                      </a:solidFill>
                      <a:prstDash val="solid"/>
                      <a:round/>
                      <a:headEnd type="none" w="med" len="med"/>
                      <a:tailEnd type="none" w="med" len="med"/>
                    </a:lnR>
                    <a:lnT w="8890" cap="flat" cmpd="sng" algn="ctr">
                      <a:solidFill>
                        <a:srgbClr val="C9CED6"/>
                      </a:solidFill>
                      <a:prstDash val="solid"/>
                      <a:round/>
                      <a:headEnd type="none" w="med" len="med"/>
                      <a:tailEnd type="none" w="med" len="med"/>
                    </a:lnT>
                    <a:lnB w="889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1600" b="1" dirty="0">
                          <a:solidFill>
                            <a:schemeClr val="accent5"/>
                          </a:solidFill>
                          <a:latin typeface="Proxima Nova" panose="020B0604020202020204"/>
                          <a:ea typeface="Calibri" pitchFamily="34" charset="-122"/>
                          <a:cs typeface="Calibri" pitchFamily="34" charset="-120"/>
                        </a:rPr>
                        <a:t>Random selection when registrations exceed the cap.</a:t>
                      </a:r>
                      <a:endParaRPr lang="en-US" sz="1600" b="1" dirty="0">
                        <a:solidFill>
                          <a:schemeClr val="accent5"/>
                        </a:solidFill>
                        <a:latin typeface="Proxima Nova" panose="020B0604020202020204"/>
                        <a:ea typeface="Calibri" charset="0"/>
                        <a:cs typeface="Calibri" charset="0"/>
                      </a:endParaRPr>
                    </a:p>
                  </a:txBody>
                  <a:tcPr marL="76200" marR="76200" marT="50800" marB="50800">
                    <a:lnL w="8890" cap="flat" cmpd="sng" algn="ctr">
                      <a:solidFill>
                        <a:srgbClr val="C9CED6"/>
                      </a:solidFill>
                      <a:prstDash val="solid"/>
                      <a:round/>
                      <a:headEnd type="none" w="med" len="med"/>
                      <a:tailEnd type="none" w="med" len="med"/>
                    </a:lnL>
                    <a:lnR w="8890" cap="flat" cmpd="sng" algn="ctr">
                      <a:solidFill>
                        <a:srgbClr val="C9CED6"/>
                      </a:solidFill>
                      <a:prstDash val="solid"/>
                      <a:round/>
                      <a:headEnd type="none" w="med" len="med"/>
                      <a:tailEnd type="none" w="med" len="med"/>
                    </a:lnR>
                    <a:lnT w="8890" cap="flat" cmpd="sng" algn="ctr">
                      <a:solidFill>
                        <a:srgbClr val="C9CED6"/>
                      </a:solidFill>
                      <a:prstDash val="solid"/>
                      <a:round/>
                      <a:headEnd type="none" w="med" len="med"/>
                      <a:tailEnd type="none" w="med" len="med"/>
                    </a:lnT>
                    <a:lnB w="889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1600" b="1" dirty="0">
                          <a:solidFill>
                            <a:schemeClr val="accent5"/>
                          </a:solidFill>
                          <a:latin typeface="Proxima Nova" panose="020B0604020202020204"/>
                          <a:ea typeface="Calibri" pitchFamily="34" charset="-122"/>
                          <a:cs typeface="Calibri" pitchFamily="34" charset="-120"/>
                        </a:rPr>
                        <a:t>Weighted by wage level.</a:t>
                      </a:r>
                      <a:endParaRPr lang="en-US" sz="1600" b="1" dirty="0">
                        <a:solidFill>
                          <a:schemeClr val="accent5"/>
                        </a:solidFill>
                        <a:latin typeface="Proxima Nova" panose="020B0604020202020204"/>
                        <a:ea typeface="Calibri" charset="0"/>
                        <a:cs typeface="Calibri" charset="0"/>
                      </a:endParaRPr>
                    </a:p>
                  </a:txBody>
                  <a:tcPr marL="76200" marR="76200" marT="50800" marB="50800">
                    <a:lnL w="8890" cap="flat" cmpd="sng" algn="ctr">
                      <a:solidFill>
                        <a:srgbClr val="C9CED6"/>
                      </a:solidFill>
                      <a:prstDash val="solid"/>
                      <a:round/>
                      <a:headEnd type="none" w="med" len="med"/>
                      <a:tailEnd type="none" w="med" len="med"/>
                    </a:lnL>
                    <a:lnR w="8890" cap="flat" cmpd="sng" algn="ctr">
                      <a:solidFill>
                        <a:srgbClr val="C9CED6"/>
                      </a:solidFill>
                      <a:prstDash val="solid"/>
                      <a:round/>
                      <a:headEnd type="none" w="med" len="med"/>
                      <a:tailEnd type="none" w="med" len="med"/>
                    </a:lnR>
                    <a:lnT w="8890" cap="flat" cmpd="sng" algn="ctr">
                      <a:solidFill>
                        <a:srgbClr val="C9CED6"/>
                      </a:solidFill>
                      <a:prstDash val="solid"/>
                      <a:round/>
                      <a:headEnd type="none" w="med" len="med"/>
                      <a:tailEnd type="none" w="med" len="med"/>
                    </a:lnT>
                    <a:lnB w="8890" cap="flat" cmpd="sng" algn="ctr">
                      <a:solidFill>
                        <a:srgbClr val="C9CED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300">
            <a:hlinkClick r:id="" action="ppaction://media"/>
            <a:extLst>
              <a:ext uri="{FF2B5EF4-FFF2-40B4-BE49-F238E27FC236}">
                <a16:creationId xmlns:a16="http://schemas.microsoft.com/office/drawing/2014/main" id="{5840E2A4-4CAC-82CE-523E-8B526826C18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0F397C3-0B5A-0973-C2D5-3996F8044A2A}"/>
              </a:ext>
            </a:extLst>
          </p:cNvPr>
          <p:cNvSpPr txBox="1">
            <a:spLocks noGrp="1" noRot="1" noMove="1" noResize="1" noEditPoints="1" noAdjustHandles="1" noChangeArrowheads="1" noChangeShapeType="1"/>
          </p:cNvSpPr>
          <p:nvPr/>
        </p:nvSpPr>
        <p:spPr>
          <a:xfrm>
            <a:off x="1473708" y="5294376"/>
            <a:ext cx="924458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prstClr val="white"/>
                </a:solidFill>
                <a:effectLst/>
                <a:uLnTx/>
                <a:uFillTx/>
                <a:latin typeface="Proxima Nova" panose="020B0604020202020204"/>
                <a:sym typeface="Arial"/>
              </a:rPr>
              <a:t>Thanks for being here! We’re allowing a couple of minutes for others to join before we begin.</a:t>
            </a:r>
          </a:p>
        </p:txBody>
      </p:sp>
    </p:spTree>
    <p:extLst>
      <p:ext uri="{BB962C8B-B14F-4D97-AF65-F5344CB8AC3E}">
        <p14:creationId xmlns:p14="http://schemas.microsoft.com/office/powerpoint/2010/main" val="24677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85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91695" cy="56692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endParaRPr lang="en-US" dirty="0">
              <a:latin typeface="Proxima Nova" panose="020B0604020202020204"/>
            </a:endParaRPr>
          </a:p>
        </p:txBody>
      </p:sp>
      <p:sp>
        <p:nvSpPr>
          <p:cNvPr id="3" name="Text 1"/>
          <p:cNvSpPr/>
          <p:nvPr/>
        </p:nvSpPr>
        <p:spPr>
          <a:xfrm>
            <a:off x="502920" y="128016"/>
            <a:ext cx="11155680" cy="329184"/>
          </a:xfrm>
          <a:prstGeom prst="rect">
            <a:avLst/>
          </a:prstGeom>
          <a:noFill/>
          <a:ln/>
        </p:spPr>
        <p:txBody>
          <a:bodyPr wrap="square" rtlCol="0" anchor="ctr"/>
          <a:lstStyle/>
          <a:p>
            <a:pPr marL="0" indent="0">
              <a:buNone/>
            </a:pPr>
            <a:r>
              <a:rPr lang="en-US" sz="2000" b="1" dirty="0">
                <a:solidFill>
                  <a:srgbClr val="FFFFFF"/>
                </a:solidFill>
                <a:latin typeface="Proxima Nova" panose="020B0604020202020204"/>
                <a:ea typeface="Calibri" pitchFamily="34" charset="-122"/>
                <a:cs typeface="Calibri" pitchFamily="34" charset="-120"/>
              </a:rPr>
              <a:t>Mechanics: how the weighting changes selection odds</a:t>
            </a:r>
            <a:endParaRPr lang="en-US" sz="2000" dirty="0">
              <a:latin typeface="Proxima Nova" panose="020B0604020202020204"/>
            </a:endParaRPr>
          </a:p>
        </p:txBody>
      </p:sp>
      <p:sp>
        <p:nvSpPr>
          <p:cNvPr id="6" name="Text 4"/>
          <p:cNvSpPr/>
          <p:nvPr/>
        </p:nvSpPr>
        <p:spPr>
          <a:xfrm>
            <a:off x="685800" y="868680"/>
            <a:ext cx="10972800" cy="320040"/>
          </a:xfrm>
          <a:prstGeom prst="rect">
            <a:avLst/>
          </a:prstGeom>
          <a:noFill/>
          <a:ln/>
        </p:spPr>
        <p:txBody>
          <a:bodyPr wrap="square" rtlCol="0" anchor="ctr"/>
          <a:lstStyle/>
          <a:p>
            <a:pPr marL="0" indent="0">
              <a:buNone/>
            </a:pPr>
            <a:r>
              <a:rPr lang="en-US" sz="2000" b="1" dirty="0">
                <a:solidFill>
                  <a:srgbClr val="1F4E79"/>
                </a:solidFill>
                <a:latin typeface="Proxima Nova" panose="020B0604020202020204"/>
                <a:ea typeface="Calibri" pitchFamily="34" charset="-122"/>
                <a:cs typeface="Calibri" pitchFamily="34" charset="-120"/>
              </a:rPr>
              <a:t>From uniform odds → wage‑tiered odds</a:t>
            </a:r>
            <a:endParaRPr lang="en-US" sz="2000" dirty="0">
              <a:latin typeface="Proxima Nova" panose="020B0604020202020204"/>
            </a:endParaRPr>
          </a:p>
        </p:txBody>
      </p:sp>
      <p:sp>
        <p:nvSpPr>
          <p:cNvPr id="7" name="Text 5"/>
          <p:cNvSpPr/>
          <p:nvPr/>
        </p:nvSpPr>
        <p:spPr>
          <a:xfrm>
            <a:off x="777240" y="1234440"/>
            <a:ext cx="5715000" cy="1554480"/>
          </a:xfrm>
          <a:prstGeom prst="rect">
            <a:avLst/>
          </a:prstGeom>
          <a:noFill/>
          <a:ln/>
        </p:spPr>
        <p:txBody>
          <a:bodyPr wrap="square" rtlCol="0" anchor="t"/>
          <a:lstStyle/>
          <a:p>
            <a:pPr marL="203200" indent="-203200">
              <a:lnSpc>
                <a:spcPct val="115000"/>
              </a:lnSpc>
              <a:buSzPct val="100000"/>
              <a:buChar char="•"/>
            </a:pPr>
            <a:r>
              <a:rPr lang="en-US" sz="1400" b="1" dirty="0">
                <a:solidFill>
                  <a:srgbClr val="1F2937"/>
                </a:solidFill>
                <a:latin typeface="Proxima Nova" panose="020B0604020202020204"/>
                <a:ea typeface="Calibri" pitchFamily="34" charset="-122"/>
                <a:cs typeface="Calibri" pitchFamily="34" charset="-120"/>
              </a:rPr>
              <a:t>USCIS assigns each registration to the highest OEWS wage level the offered wage meets or exceeds.</a:t>
            </a:r>
            <a:endParaRPr lang="en-US" sz="1400" b="1" dirty="0">
              <a:latin typeface="Proxima Nova" panose="020B0604020202020204"/>
            </a:endParaRPr>
          </a:p>
          <a:p>
            <a:pPr marL="203200" indent="-203200">
              <a:lnSpc>
                <a:spcPct val="115000"/>
              </a:lnSpc>
              <a:buSzPct val="100000"/>
              <a:buChar char="•"/>
            </a:pPr>
            <a:r>
              <a:rPr lang="en-US" sz="1400" b="1" dirty="0">
                <a:solidFill>
                  <a:srgbClr val="1F2937"/>
                </a:solidFill>
                <a:latin typeface="Proxima Nova" panose="020B0604020202020204"/>
                <a:ea typeface="Calibri" pitchFamily="34" charset="-122"/>
                <a:cs typeface="Calibri" pitchFamily="34" charset="-120"/>
              </a:rPr>
              <a:t>Selection pool entries: Level I (1), Level II (2), Level III (3), Level IV (4).</a:t>
            </a:r>
            <a:endParaRPr lang="en-US" sz="1400" b="1" dirty="0">
              <a:latin typeface="Proxima Nova" panose="020B0604020202020204"/>
            </a:endParaRPr>
          </a:p>
          <a:p>
            <a:pPr marL="203200" indent="-203200">
              <a:lnSpc>
                <a:spcPct val="115000"/>
              </a:lnSpc>
              <a:buSzPct val="100000"/>
              <a:buChar char="•"/>
            </a:pPr>
            <a:r>
              <a:rPr lang="en-US" sz="1400" b="1" dirty="0">
                <a:solidFill>
                  <a:srgbClr val="1F2937"/>
                </a:solidFill>
                <a:latin typeface="Proxima Nova" panose="020B0604020202020204"/>
                <a:ea typeface="Calibri" pitchFamily="34" charset="-122"/>
                <a:cs typeface="Calibri" pitchFamily="34" charset="-120"/>
              </a:rPr>
              <a:t>Random selection occurs over the weighted pool; each beneficiary can only be selected once.</a:t>
            </a:r>
            <a:endParaRPr lang="en-US" sz="1400" b="1" dirty="0">
              <a:latin typeface="Proxima Nova" panose="020B0604020202020204"/>
            </a:endParaRPr>
          </a:p>
        </p:txBody>
      </p:sp>
      <p:graphicFrame>
        <p:nvGraphicFramePr>
          <p:cNvPr id="8" name="Chart 0"/>
          <p:cNvGraphicFramePr/>
          <p:nvPr>
            <p:extLst>
              <p:ext uri="{D42A27DB-BD31-4B8C-83A1-F6EECF244321}">
                <p14:modId xmlns:p14="http://schemas.microsoft.com/office/powerpoint/2010/main" val="584252048"/>
              </p:ext>
            </p:extLst>
          </p:nvPr>
        </p:nvGraphicFramePr>
        <p:xfrm>
          <a:off x="7225881" y="1188720"/>
          <a:ext cx="4476318" cy="2532984"/>
        </p:xfrm>
        <a:graphic>
          <a:graphicData uri="http://schemas.openxmlformats.org/drawingml/2006/chart">
            <c:chart xmlns:c="http://schemas.openxmlformats.org/drawingml/2006/chart" xmlns:r="http://schemas.openxmlformats.org/officeDocument/2006/relationships" r:id="rId3"/>
          </a:graphicData>
        </a:graphic>
      </p:graphicFrame>
      <p:sp>
        <p:nvSpPr>
          <p:cNvPr id="9" name="Shape 6"/>
          <p:cNvSpPr/>
          <p:nvPr/>
        </p:nvSpPr>
        <p:spPr>
          <a:xfrm>
            <a:off x="685800" y="2711301"/>
            <a:ext cx="5715000" cy="1282499"/>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en-US" dirty="0">
              <a:latin typeface="Proxima Nova" panose="020B0604020202020204"/>
            </a:endParaRPr>
          </a:p>
        </p:txBody>
      </p:sp>
      <p:sp>
        <p:nvSpPr>
          <p:cNvPr id="10" name="Text 7"/>
          <p:cNvSpPr/>
          <p:nvPr/>
        </p:nvSpPr>
        <p:spPr>
          <a:xfrm>
            <a:off x="1005840" y="2787751"/>
            <a:ext cx="5257800" cy="274320"/>
          </a:xfrm>
          <a:prstGeom prst="rect">
            <a:avLst/>
          </a:prstGeom>
          <a:noFill/>
          <a:ln/>
        </p:spPr>
        <p:txBody>
          <a:bodyPr wrap="square" rtlCol="0" anchor="ctr"/>
          <a:lstStyle/>
          <a:p>
            <a:pPr marL="0" indent="0">
              <a:buNone/>
            </a:pPr>
            <a:r>
              <a:rPr lang="en-US" b="1" dirty="0">
                <a:solidFill>
                  <a:srgbClr val="1F4E79"/>
                </a:solidFill>
                <a:latin typeface="Proxima Nova" panose="020B0604020202020204"/>
                <a:ea typeface="Calibri" pitchFamily="34" charset="-122"/>
                <a:cs typeface="Calibri" pitchFamily="34" charset="-120"/>
              </a:rPr>
              <a:t>Projected probabilities</a:t>
            </a:r>
            <a:endParaRPr lang="en-US" dirty="0">
              <a:latin typeface="Proxima Nova" panose="020B0604020202020204"/>
            </a:endParaRPr>
          </a:p>
        </p:txBody>
      </p:sp>
      <p:sp>
        <p:nvSpPr>
          <p:cNvPr id="11" name="Text 8"/>
          <p:cNvSpPr/>
          <p:nvPr/>
        </p:nvSpPr>
        <p:spPr>
          <a:xfrm>
            <a:off x="1005840" y="3060902"/>
            <a:ext cx="5257800" cy="548640"/>
          </a:xfrm>
          <a:prstGeom prst="rect">
            <a:avLst/>
          </a:prstGeom>
          <a:noFill/>
          <a:ln/>
        </p:spPr>
        <p:txBody>
          <a:bodyPr wrap="square" rtlCol="0" anchor="t"/>
          <a:lstStyle/>
          <a:p>
            <a:pPr marL="0" indent="0">
              <a:lnSpc>
                <a:spcPct val="115000"/>
              </a:lnSpc>
              <a:buNone/>
            </a:pPr>
            <a:r>
              <a:rPr lang="en-US" sz="1400" b="1" dirty="0">
                <a:solidFill>
                  <a:srgbClr val="1F2937"/>
                </a:solidFill>
                <a:latin typeface="Proxima Nova" panose="020B0604020202020204"/>
                <a:ea typeface="Calibri" pitchFamily="34" charset="-122"/>
                <a:cs typeface="Calibri" pitchFamily="34" charset="-120"/>
              </a:rPr>
              <a:t>Random: 29.59% for every wage level.</a:t>
            </a:r>
            <a:endParaRPr lang="en-US" sz="1400" b="1" dirty="0">
              <a:latin typeface="Proxima Nova" panose="020B0604020202020204"/>
            </a:endParaRPr>
          </a:p>
          <a:p>
            <a:pPr marL="0" indent="0">
              <a:lnSpc>
                <a:spcPct val="115000"/>
              </a:lnSpc>
              <a:buNone/>
            </a:pPr>
            <a:r>
              <a:rPr lang="en-US" sz="1400" b="1" dirty="0">
                <a:solidFill>
                  <a:srgbClr val="1F2937"/>
                </a:solidFill>
                <a:latin typeface="Proxima Nova" panose="020B0604020202020204"/>
                <a:ea typeface="Calibri" pitchFamily="34" charset="-122"/>
                <a:cs typeface="Calibri" pitchFamily="34" charset="-120"/>
              </a:rPr>
              <a:t>Weighted: Level I 15.29%, Level II 30.58%, Level III 45.87%, Level IV 61.16%.</a:t>
            </a:r>
            <a:endParaRPr lang="en-US" sz="1400" b="1" dirty="0">
              <a:latin typeface="Proxima Nova" panose="020B0604020202020204"/>
            </a:endParaRPr>
          </a:p>
        </p:txBody>
      </p:sp>
      <p:graphicFrame>
        <p:nvGraphicFramePr>
          <p:cNvPr id="12" name="Table 0"/>
          <p:cNvGraphicFramePr>
            <a:graphicFrameLocks noGrp="1"/>
          </p:cNvGraphicFramePr>
          <p:nvPr>
            <p:extLst>
              <p:ext uri="{D42A27DB-BD31-4B8C-83A1-F6EECF244321}">
                <p14:modId xmlns:p14="http://schemas.microsoft.com/office/powerpoint/2010/main" val="3336320531"/>
              </p:ext>
            </p:extLst>
          </p:nvPr>
        </p:nvGraphicFramePr>
        <p:xfrm>
          <a:off x="777240" y="4069080"/>
          <a:ext cx="5715000" cy="2164570"/>
        </p:xfrm>
        <a:graphic>
          <a:graphicData uri="http://schemas.openxmlformats.org/drawingml/2006/table">
            <a:tbl>
              <a:tblPr/>
              <a:tblGrid>
                <a:gridCol w="2194560">
                  <a:extLst>
                    <a:ext uri="{9D8B030D-6E8A-4147-A177-3AD203B41FA5}">
                      <a16:colId xmlns:a16="http://schemas.microsoft.com/office/drawing/2014/main" val="20000"/>
                    </a:ext>
                  </a:extLst>
                </a:gridCol>
                <a:gridCol w="3520440">
                  <a:extLst>
                    <a:ext uri="{9D8B030D-6E8A-4147-A177-3AD203B41FA5}">
                      <a16:colId xmlns:a16="http://schemas.microsoft.com/office/drawing/2014/main" val="20001"/>
                    </a:ext>
                  </a:extLst>
                </a:gridCol>
              </a:tblGrid>
              <a:tr h="432914">
                <a:tc>
                  <a:txBody>
                    <a:bodyPr/>
                    <a:lstStyle/>
                    <a:p>
                      <a:pPr marL="0" indent="0" algn="ctr">
                        <a:buNone/>
                      </a:pPr>
                      <a:r>
                        <a:rPr lang="en-US" sz="1000" b="1" dirty="0">
                          <a:solidFill>
                            <a:srgbClr val="FFFFFF"/>
                          </a:solidFill>
                          <a:latin typeface="Proxima Nova" panose="020B0604020202020204"/>
                          <a:ea typeface="Calibri" pitchFamily="34" charset="-122"/>
                          <a:cs typeface="Calibri" pitchFamily="34" charset="-120"/>
                        </a:rPr>
                        <a:t>Wage level</a:t>
                      </a:r>
                      <a:endParaRPr lang="en-US" sz="1000"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chemeClr val="accent5"/>
                    </a:solidFill>
                  </a:tcPr>
                </a:tc>
                <a:tc>
                  <a:txBody>
                    <a:bodyPr/>
                    <a:lstStyle/>
                    <a:p>
                      <a:pPr marL="0" indent="0" algn="ctr">
                        <a:buNone/>
                      </a:pPr>
                      <a:r>
                        <a:rPr lang="en-US" sz="1000" b="1" dirty="0">
                          <a:solidFill>
                            <a:srgbClr val="FFFFFF"/>
                          </a:solidFill>
                          <a:latin typeface="Proxima Nova" panose="020B0604020202020204"/>
                          <a:ea typeface="Calibri" pitchFamily="34" charset="-122"/>
                          <a:cs typeface="Calibri" pitchFamily="34" charset="-120"/>
                        </a:rPr>
                        <a:t>Probability Change  (random→weighted)</a:t>
                      </a:r>
                      <a:endParaRPr lang="en-US" sz="1000"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432914">
                <a:tc>
                  <a:txBody>
                    <a:bodyPr/>
                    <a:lstStyle/>
                    <a:p>
                      <a:pPr marL="0" indent="0" algn="l">
                        <a:buNone/>
                      </a:pPr>
                      <a:r>
                        <a:rPr lang="en-US" sz="1200" b="1" dirty="0">
                          <a:solidFill>
                            <a:srgbClr val="C00000"/>
                          </a:solidFill>
                          <a:latin typeface="Proxima Nova" panose="020B0604020202020204"/>
                          <a:ea typeface="Calibri" pitchFamily="34" charset="-122"/>
                          <a:cs typeface="Calibri" pitchFamily="34" charset="-120"/>
                        </a:rPr>
                        <a:t>Level I</a:t>
                      </a:r>
                      <a:endParaRPr lang="en-US" sz="1200" b="1" dirty="0">
                        <a:solidFill>
                          <a:srgbClr val="C00000"/>
                        </a:solidFill>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1200" b="1" dirty="0">
                          <a:solidFill>
                            <a:srgbClr val="C00000"/>
                          </a:solidFill>
                          <a:latin typeface="Proxima Nova" panose="020B0604020202020204"/>
                          <a:ea typeface="Calibri" pitchFamily="34" charset="-122"/>
                          <a:cs typeface="Calibri" pitchFamily="34" charset="-120"/>
                        </a:rPr>
                        <a:t>-48.33%</a:t>
                      </a:r>
                      <a:endParaRPr lang="en-US" sz="1200" b="1" dirty="0">
                        <a:solidFill>
                          <a:srgbClr val="C00000"/>
                        </a:solidFill>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914">
                <a:tc>
                  <a:txBody>
                    <a:bodyPr/>
                    <a:lstStyle/>
                    <a:p>
                      <a:pPr marL="0" indent="0" algn="l">
                        <a:buNone/>
                      </a:pPr>
                      <a:r>
                        <a:rPr lang="en-US" sz="1200" b="1" dirty="0">
                          <a:solidFill>
                            <a:srgbClr val="1F2937"/>
                          </a:solidFill>
                          <a:latin typeface="Proxima Nova" panose="020B0604020202020204"/>
                          <a:ea typeface="Calibri" pitchFamily="34" charset="-122"/>
                          <a:cs typeface="Calibri" pitchFamily="34" charset="-120"/>
                        </a:rPr>
                        <a:t>Level II</a:t>
                      </a:r>
                      <a:endParaRPr lang="en-US" sz="12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1200" b="1" dirty="0">
                          <a:solidFill>
                            <a:srgbClr val="1F2937"/>
                          </a:solidFill>
                          <a:latin typeface="Proxima Nova" panose="020B0604020202020204"/>
                          <a:ea typeface="Calibri" pitchFamily="34" charset="-122"/>
                          <a:cs typeface="Calibri" pitchFamily="34" charset="-120"/>
                        </a:rPr>
                        <a:t>+3.35%</a:t>
                      </a:r>
                      <a:endParaRPr lang="en-US" sz="12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914">
                <a:tc>
                  <a:txBody>
                    <a:bodyPr/>
                    <a:lstStyle/>
                    <a:p>
                      <a:pPr marL="0" indent="0" algn="l">
                        <a:buNone/>
                      </a:pPr>
                      <a:r>
                        <a:rPr lang="en-US" sz="1200" b="1" dirty="0">
                          <a:solidFill>
                            <a:srgbClr val="1F2937"/>
                          </a:solidFill>
                          <a:latin typeface="Proxima Nova" panose="020B0604020202020204"/>
                          <a:ea typeface="Calibri" pitchFamily="34" charset="-122"/>
                          <a:cs typeface="Calibri" pitchFamily="34" charset="-120"/>
                        </a:rPr>
                        <a:t>Level III</a:t>
                      </a:r>
                      <a:endParaRPr lang="en-US" sz="12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1200" b="1" dirty="0">
                          <a:solidFill>
                            <a:srgbClr val="1F2937"/>
                          </a:solidFill>
                          <a:latin typeface="Proxima Nova" panose="020B0604020202020204"/>
                          <a:ea typeface="Calibri" pitchFamily="34" charset="-122"/>
                          <a:cs typeface="Calibri" pitchFamily="34" charset="-120"/>
                        </a:rPr>
                        <a:t>+55.02%</a:t>
                      </a:r>
                      <a:endParaRPr lang="en-US" sz="12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914">
                <a:tc>
                  <a:txBody>
                    <a:bodyPr/>
                    <a:lstStyle/>
                    <a:p>
                      <a:pPr marL="0" indent="0" algn="l">
                        <a:buNone/>
                      </a:pPr>
                      <a:r>
                        <a:rPr lang="en-US" sz="1200" b="1" dirty="0">
                          <a:solidFill>
                            <a:srgbClr val="1F2937"/>
                          </a:solidFill>
                          <a:latin typeface="Proxima Nova" panose="020B0604020202020204"/>
                          <a:ea typeface="Calibri" pitchFamily="34" charset="-122"/>
                          <a:cs typeface="Calibri" pitchFamily="34" charset="-120"/>
                        </a:rPr>
                        <a:t>Level IV</a:t>
                      </a:r>
                      <a:endParaRPr lang="en-US" sz="12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1200" b="1" dirty="0">
                          <a:solidFill>
                            <a:srgbClr val="1F2937"/>
                          </a:solidFill>
                          <a:latin typeface="Proxima Nova" panose="020B0604020202020204"/>
                          <a:ea typeface="Calibri" pitchFamily="34" charset="-122"/>
                          <a:cs typeface="Calibri" pitchFamily="34" charset="-120"/>
                        </a:rPr>
                        <a:t>+106.69%</a:t>
                      </a:r>
                      <a:endParaRPr lang="en-US" sz="12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graphicFrame>
        <p:nvGraphicFramePr>
          <p:cNvPr id="13" name="Table 0">
            <a:extLst>
              <a:ext uri="{FF2B5EF4-FFF2-40B4-BE49-F238E27FC236}">
                <a16:creationId xmlns:a16="http://schemas.microsoft.com/office/drawing/2014/main" id="{F4831460-0411-93C1-F286-DE8514C1E18D}"/>
              </a:ext>
            </a:extLst>
          </p:cNvPr>
          <p:cNvGraphicFramePr>
            <a:graphicFrameLocks noGrp="1"/>
          </p:cNvGraphicFramePr>
          <p:nvPr>
            <p:extLst>
              <p:ext uri="{D42A27DB-BD31-4B8C-83A1-F6EECF244321}">
                <p14:modId xmlns:p14="http://schemas.microsoft.com/office/powerpoint/2010/main" val="1528685450"/>
              </p:ext>
            </p:extLst>
          </p:nvPr>
        </p:nvGraphicFramePr>
        <p:xfrm>
          <a:off x="7269480" y="4087462"/>
          <a:ext cx="4389120" cy="2267620"/>
        </p:xfrm>
        <a:graphic>
          <a:graphicData uri="http://schemas.openxmlformats.org/drawingml/2006/table">
            <a:tbl>
              <a:tblPr/>
              <a:tblGrid>
                <a:gridCol w="1828800">
                  <a:extLst>
                    <a:ext uri="{9D8B030D-6E8A-4147-A177-3AD203B41FA5}">
                      <a16:colId xmlns:a16="http://schemas.microsoft.com/office/drawing/2014/main" val="20000"/>
                    </a:ext>
                  </a:extLst>
                </a:gridCol>
                <a:gridCol w="502920">
                  <a:extLst>
                    <a:ext uri="{9D8B030D-6E8A-4147-A177-3AD203B41FA5}">
                      <a16:colId xmlns:a16="http://schemas.microsoft.com/office/drawing/2014/main" val="20001"/>
                    </a:ext>
                  </a:extLst>
                </a:gridCol>
                <a:gridCol w="502920">
                  <a:extLst>
                    <a:ext uri="{9D8B030D-6E8A-4147-A177-3AD203B41FA5}">
                      <a16:colId xmlns:a16="http://schemas.microsoft.com/office/drawing/2014/main" val="20002"/>
                    </a:ext>
                  </a:extLst>
                </a:gridCol>
                <a:gridCol w="502920">
                  <a:extLst>
                    <a:ext uri="{9D8B030D-6E8A-4147-A177-3AD203B41FA5}">
                      <a16:colId xmlns:a16="http://schemas.microsoft.com/office/drawing/2014/main" val="20003"/>
                    </a:ext>
                  </a:extLst>
                </a:gridCol>
                <a:gridCol w="50292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tblGrid>
              <a:tr h="566905">
                <a:tc>
                  <a:txBody>
                    <a:bodyPr/>
                    <a:lstStyle/>
                    <a:p>
                      <a:pPr marL="0" indent="0" algn="ctr">
                        <a:buNone/>
                      </a:pPr>
                      <a:r>
                        <a:rPr lang="en-US" sz="1000" b="1" dirty="0">
                          <a:solidFill>
                            <a:srgbClr val="FFFFFF"/>
                          </a:solidFill>
                          <a:latin typeface="Proxima Nova" panose="020B0604020202020204"/>
                          <a:ea typeface="Calibri" pitchFamily="34" charset="-122"/>
                          <a:cs typeface="Calibri" pitchFamily="34" charset="-120"/>
                        </a:rPr>
                        <a:t>Metric</a:t>
                      </a:r>
                      <a:endParaRPr lang="en-US" sz="1000"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chemeClr val="accent5"/>
                    </a:solidFill>
                  </a:tcPr>
                </a:tc>
                <a:tc>
                  <a:txBody>
                    <a:bodyPr/>
                    <a:lstStyle/>
                    <a:p>
                      <a:pPr marL="0" indent="0" algn="ctr">
                        <a:buNone/>
                      </a:pPr>
                      <a:r>
                        <a:rPr lang="en-US" sz="1000" b="1" dirty="0">
                          <a:solidFill>
                            <a:srgbClr val="FFFFFF"/>
                          </a:solidFill>
                          <a:latin typeface="Proxima Nova" panose="020B0604020202020204"/>
                          <a:ea typeface="Calibri" pitchFamily="34" charset="-122"/>
                          <a:cs typeface="Calibri" pitchFamily="34" charset="-120"/>
                        </a:rPr>
                        <a:t>Level I</a:t>
                      </a:r>
                      <a:endParaRPr lang="en-US" sz="1000"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chemeClr val="accent5"/>
                    </a:solidFill>
                  </a:tcPr>
                </a:tc>
                <a:tc>
                  <a:txBody>
                    <a:bodyPr/>
                    <a:lstStyle/>
                    <a:p>
                      <a:pPr marL="0" indent="0" algn="ctr">
                        <a:buNone/>
                      </a:pPr>
                      <a:r>
                        <a:rPr lang="en-US" sz="1000" b="1" dirty="0">
                          <a:solidFill>
                            <a:srgbClr val="FFFFFF"/>
                          </a:solidFill>
                          <a:latin typeface="Proxima Nova" panose="020B0604020202020204"/>
                          <a:ea typeface="Calibri" pitchFamily="34" charset="-122"/>
                          <a:cs typeface="Calibri" pitchFamily="34" charset="-120"/>
                        </a:rPr>
                        <a:t>Level II</a:t>
                      </a:r>
                      <a:endParaRPr lang="en-US" sz="1000"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chemeClr val="accent5"/>
                    </a:solidFill>
                  </a:tcPr>
                </a:tc>
                <a:tc>
                  <a:txBody>
                    <a:bodyPr/>
                    <a:lstStyle/>
                    <a:p>
                      <a:pPr marL="0" indent="0" algn="ctr">
                        <a:buNone/>
                      </a:pPr>
                      <a:r>
                        <a:rPr lang="en-US" sz="1000" b="1" dirty="0">
                          <a:solidFill>
                            <a:srgbClr val="FFFFFF"/>
                          </a:solidFill>
                          <a:latin typeface="Proxima Nova" panose="020B0604020202020204"/>
                          <a:ea typeface="Calibri" pitchFamily="34" charset="-122"/>
                          <a:cs typeface="Calibri" pitchFamily="34" charset="-120"/>
                        </a:rPr>
                        <a:t>Level III</a:t>
                      </a:r>
                      <a:endParaRPr lang="en-US" sz="1000"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chemeClr val="accent5"/>
                    </a:solidFill>
                  </a:tcPr>
                </a:tc>
                <a:tc>
                  <a:txBody>
                    <a:bodyPr/>
                    <a:lstStyle/>
                    <a:p>
                      <a:pPr marL="0" indent="0" algn="ctr">
                        <a:buNone/>
                      </a:pPr>
                      <a:r>
                        <a:rPr lang="en-US" sz="1000" b="1" dirty="0">
                          <a:solidFill>
                            <a:srgbClr val="FFFFFF"/>
                          </a:solidFill>
                          <a:latin typeface="Proxima Nova" panose="020B0604020202020204"/>
                          <a:ea typeface="Calibri" pitchFamily="34" charset="-122"/>
                          <a:cs typeface="Calibri" pitchFamily="34" charset="-120"/>
                        </a:rPr>
                        <a:t>Level IV</a:t>
                      </a:r>
                      <a:endParaRPr lang="en-US" sz="1000"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chemeClr val="accent5"/>
                    </a:solidFill>
                  </a:tcPr>
                </a:tc>
                <a:tc>
                  <a:txBody>
                    <a:bodyPr/>
                    <a:lstStyle/>
                    <a:p>
                      <a:pPr marL="0" indent="0" algn="ctr">
                        <a:buNone/>
                      </a:pPr>
                      <a:r>
                        <a:rPr lang="en-US" sz="1000" b="1" dirty="0">
                          <a:solidFill>
                            <a:srgbClr val="FFFFFF"/>
                          </a:solidFill>
                          <a:latin typeface="Proxima Nova" panose="020B0604020202020204"/>
                          <a:ea typeface="Calibri" pitchFamily="34" charset="-122"/>
                          <a:cs typeface="Calibri" pitchFamily="34" charset="-120"/>
                        </a:rPr>
                        <a:t>Total</a:t>
                      </a:r>
                      <a:endParaRPr lang="en-US" sz="1000"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566905">
                <a:tc>
                  <a:txBody>
                    <a:bodyPr/>
                    <a:lstStyle/>
                    <a:p>
                      <a:pPr marL="0" indent="0" algn="l">
                        <a:buNone/>
                      </a:pPr>
                      <a:r>
                        <a:rPr lang="en-US" sz="900" b="1" dirty="0">
                          <a:solidFill>
                            <a:srgbClr val="1F2937"/>
                          </a:solidFill>
                          <a:latin typeface="Proxima Nova" panose="020B0604020202020204"/>
                          <a:ea typeface="Calibri" pitchFamily="34" charset="-122"/>
                          <a:cs typeface="Calibri" pitchFamily="34" charset="-120"/>
                        </a:rPr>
                        <a:t>Visas granted (random)</a:t>
                      </a:r>
                      <a:endParaRPr lang="en-US" sz="9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900" b="1" dirty="0">
                          <a:solidFill>
                            <a:srgbClr val="C00000"/>
                          </a:solidFill>
                          <a:latin typeface="Proxima Nova" panose="020B0604020202020204"/>
                          <a:ea typeface="Calibri" pitchFamily="34" charset="-122"/>
                          <a:cs typeface="Calibri" pitchFamily="34" charset="-120"/>
                        </a:rPr>
                        <a:t>23,830</a:t>
                      </a:r>
                      <a:endParaRPr lang="en-US" sz="900" b="1" dirty="0">
                        <a:solidFill>
                          <a:srgbClr val="C00000"/>
                        </a:solidFill>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900" b="1" dirty="0">
                          <a:solidFill>
                            <a:srgbClr val="1F2937"/>
                          </a:solidFill>
                          <a:latin typeface="Proxima Nova" panose="020B0604020202020204"/>
                          <a:ea typeface="Calibri" pitchFamily="34" charset="-122"/>
                          <a:cs typeface="Calibri" pitchFamily="34" charset="-120"/>
                        </a:rPr>
                        <a:t>46,968</a:t>
                      </a:r>
                      <a:endParaRPr lang="en-US" sz="9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900" b="1" dirty="0">
                          <a:solidFill>
                            <a:srgbClr val="1F2937"/>
                          </a:solidFill>
                          <a:latin typeface="Proxima Nova" panose="020B0604020202020204"/>
                          <a:ea typeface="Calibri" pitchFamily="34" charset="-122"/>
                          <a:cs typeface="Calibri" pitchFamily="34" charset="-120"/>
                        </a:rPr>
                        <a:t>10,052</a:t>
                      </a:r>
                      <a:endParaRPr lang="en-US" sz="9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900" b="1" dirty="0">
                          <a:solidFill>
                            <a:srgbClr val="1F2937"/>
                          </a:solidFill>
                          <a:latin typeface="Proxima Nova" panose="020B0604020202020204"/>
                          <a:ea typeface="Calibri" pitchFamily="34" charset="-122"/>
                          <a:cs typeface="Calibri" pitchFamily="34" charset="-120"/>
                        </a:rPr>
                        <a:t>4,150</a:t>
                      </a:r>
                      <a:endParaRPr lang="en-US" sz="9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900" b="1" dirty="0">
                          <a:solidFill>
                            <a:srgbClr val="1F2937"/>
                          </a:solidFill>
                          <a:latin typeface="Proxima Nova" panose="020B0604020202020204"/>
                          <a:ea typeface="Calibri" pitchFamily="34" charset="-122"/>
                          <a:cs typeface="Calibri" pitchFamily="34" charset="-120"/>
                        </a:rPr>
                        <a:t>85,000</a:t>
                      </a:r>
                      <a:endParaRPr lang="en-US" sz="9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66905">
                <a:tc>
                  <a:txBody>
                    <a:bodyPr/>
                    <a:lstStyle/>
                    <a:p>
                      <a:pPr marL="0" indent="0" algn="l">
                        <a:buNone/>
                      </a:pPr>
                      <a:r>
                        <a:rPr lang="en-US" sz="900" b="1" dirty="0">
                          <a:solidFill>
                            <a:srgbClr val="1F2937"/>
                          </a:solidFill>
                          <a:latin typeface="Proxima Nova" panose="020B0604020202020204"/>
                          <a:ea typeface="Calibri" pitchFamily="34" charset="-122"/>
                          <a:cs typeface="Calibri" pitchFamily="34" charset="-120"/>
                        </a:rPr>
                        <a:t>Visas granted (weighted)</a:t>
                      </a:r>
                      <a:endParaRPr lang="en-US" sz="9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900" b="1" dirty="0">
                          <a:solidFill>
                            <a:srgbClr val="C00000"/>
                          </a:solidFill>
                          <a:latin typeface="Proxima Nova" panose="020B0604020202020204"/>
                          <a:ea typeface="Calibri" pitchFamily="34" charset="-122"/>
                          <a:cs typeface="Calibri" pitchFamily="34" charset="-120"/>
                        </a:rPr>
                        <a:t>13,731</a:t>
                      </a:r>
                      <a:endParaRPr lang="en-US" sz="900" b="1" dirty="0">
                        <a:solidFill>
                          <a:srgbClr val="C00000"/>
                        </a:solidFill>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900" b="1" dirty="0">
                          <a:solidFill>
                            <a:srgbClr val="1F2937"/>
                          </a:solidFill>
                          <a:latin typeface="Proxima Nova" panose="020B0604020202020204"/>
                          <a:ea typeface="Calibri" pitchFamily="34" charset="-122"/>
                          <a:cs typeface="Calibri" pitchFamily="34" charset="-120"/>
                        </a:rPr>
                        <a:t>49,342</a:t>
                      </a:r>
                      <a:endParaRPr lang="en-US" sz="9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900" b="1" dirty="0">
                          <a:solidFill>
                            <a:srgbClr val="1F2937"/>
                          </a:solidFill>
                          <a:latin typeface="Proxima Nova" panose="020B0604020202020204"/>
                          <a:ea typeface="Calibri" pitchFamily="34" charset="-122"/>
                          <a:cs typeface="Calibri" pitchFamily="34" charset="-120"/>
                        </a:rPr>
                        <a:t>14,548</a:t>
                      </a:r>
                      <a:endParaRPr lang="en-US" sz="9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900" b="1" dirty="0">
                          <a:solidFill>
                            <a:srgbClr val="1F2937"/>
                          </a:solidFill>
                          <a:latin typeface="Proxima Nova" panose="020B0604020202020204"/>
                          <a:ea typeface="Calibri" pitchFamily="34" charset="-122"/>
                          <a:cs typeface="Calibri" pitchFamily="34" charset="-120"/>
                        </a:rPr>
                        <a:t>7,379</a:t>
                      </a:r>
                      <a:endParaRPr lang="en-US" sz="9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900" b="1" dirty="0">
                          <a:solidFill>
                            <a:srgbClr val="1F2937"/>
                          </a:solidFill>
                          <a:latin typeface="Proxima Nova" panose="020B0604020202020204"/>
                          <a:ea typeface="Calibri" pitchFamily="34" charset="-122"/>
                          <a:cs typeface="Calibri" pitchFamily="34" charset="-120"/>
                        </a:rPr>
                        <a:t>85,000</a:t>
                      </a:r>
                      <a:endParaRPr lang="en-US" sz="9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66905">
                <a:tc>
                  <a:txBody>
                    <a:bodyPr/>
                    <a:lstStyle/>
                    <a:p>
                      <a:pPr marL="0" indent="0" algn="l">
                        <a:buNone/>
                      </a:pPr>
                      <a:r>
                        <a:rPr lang="en-US" sz="900" b="1" dirty="0">
                          <a:solidFill>
                            <a:srgbClr val="1F2937"/>
                          </a:solidFill>
                          <a:latin typeface="Proxima Nova" panose="020B0604020202020204"/>
                          <a:ea typeface="Calibri" pitchFamily="34" charset="-122"/>
                          <a:cs typeface="Calibri" pitchFamily="34" charset="-120"/>
                        </a:rPr>
                        <a:t>Difference (weighted − random)</a:t>
                      </a:r>
                      <a:endParaRPr lang="en-US" sz="9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900" b="1" dirty="0">
                          <a:solidFill>
                            <a:srgbClr val="C00000"/>
                          </a:solidFill>
                          <a:latin typeface="Proxima Nova" panose="020B0604020202020204"/>
                          <a:ea typeface="Calibri" pitchFamily="34" charset="-122"/>
                          <a:cs typeface="Calibri" pitchFamily="34" charset="-120"/>
                        </a:rPr>
                        <a:t>-10,099</a:t>
                      </a:r>
                      <a:endParaRPr lang="en-US" sz="900" b="1" dirty="0">
                        <a:solidFill>
                          <a:srgbClr val="C00000"/>
                        </a:solidFill>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900" b="1" dirty="0">
                          <a:solidFill>
                            <a:srgbClr val="1F2937"/>
                          </a:solidFill>
                          <a:latin typeface="Proxima Nova" panose="020B0604020202020204"/>
                          <a:ea typeface="Calibri" pitchFamily="34" charset="-122"/>
                          <a:cs typeface="Calibri" pitchFamily="34" charset="-120"/>
                        </a:rPr>
                        <a:t>2,373</a:t>
                      </a:r>
                      <a:endParaRPr lang="en-US" sz="9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900" b="1" dirty="0">
                          <a:solidFill>
                            <a:srgbClr val="1F2937"/>
                          </a:solidFill>
                          <a:latin typeface="Proxima Nova" panose="020B0604020202020204"/>
                          <a:ea typeface="Calibri" pitchFamily="34" charset="-122"/>
                          <a:cs typeface="Calibri" pitchFamily="34" charset="-120"/>
                        </a:rPr>
                        <a:t>4,496</a:t>
                      </a:r>
                      <a:endParaRPr lang="en-US" sz="9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900" b="1" dirty="0">
                          <a:solidFill>
                            <a:srgbClr val="1F2937"/>
                          </a:solidFill>
                          <a:latin typeface="Proxima Nova" panose="020B0604020202020204"/>
                          <a:ea typeface="Calibri" pitchFamily="34" charset="-122"/>
                          <a:cs typeface="Calibri" pitchFamily="34" charset="-120"/>
                        </a:rPr>
                        <a:t>3,230</a:t>
                      </a:r>
                      <a:endParaRPr lang="en-US" sz="9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tc>
                  <a:txBody>
                    <a:bodyPr/>
                    <a:lstStyle/>
                    <a:p>
                      <a:pPr marL="0" indent="0" algn="l">
                        <a:buNone/>
                      </a:pPr>
                      <a:r>
                        <a:rPr lang="en-US" sz="900" b="1" dirty="0">
                          <a:solidFill>
                            <a:srgbClr val="1F2937"/>
                          </a:solidFill>
                          <a:latin typeface="Proxima Nova" panose="020B0604020202020204"/>
                          <a:ea typeface="Calibri" pitchFamily="34" charset="-122"/>
                          <a:cs typeface="Calibri" pitchFamily="34" charset="-120"/>
                        </a:rPr>
                        <a:t>0</a:t>
                      </a:r>
                      <a:endParaRPr lang="en-US" sz="900" b="1" dirty="0">
                        <a:latin typeface="Proxima Nova" panose="020B0604020202020204"/>
                        <a:ea typeface="Calibri" charset="0"/>
                        <a:cs typeface="Calibri" charset="0"/>
                      </a:endParaRPr>
                    </a:p>
                  </a:txBody>
                  <a:tcPr marL="50800" marR="50800" marT="25400" marB="25400" anchor="ctr">
                    <a:lnL w="6350" cap="flat" cmpd="sng" algn="ctr">
                      <a:solidFill>
                        <a:srgbClr val="C9CED6"/>
                      </a:solidFill>
                      <a:prstDash val="solid"/>
                      <a:round/>
                      <a:headEnd type="none" w="med" len="med"/>
                      <a:tailEnd type="none" w="med" len="med"/>
                    </a:lnL>
                    <a:lnR w="6350" cap="flat" cmpd="sng" algn="ctr">
                      <a:solidFill>
                        <a:srgbClr val="C9CED6"/>
                      </a:solidFill>
                      <a:prstDash val="solid"/>
                      <a:round/>
                      <a:headEnd type="none" w="med" len="med"/>
                      <a:tailEnd type="none" w="med" len="med"/>
                    </a:lnR>
                    <a:lnT w="6350" cap="flat" cmpd="sng" algn="ctr">
                      <a:solidFill>
                        <a:srgbClr val="C9CED6"/>
                      </a:solidFill>
                      <a:prstDash val="solid"/>
                      <a:round/>
                      <a:headEnd type="none" w="med" len="med"/>
                      <a:tailEnd type="none" w="med" len="med"/>
                    </a:lnT>
                    <a:lnB w="6350" cap="flat" cmpd="sng" algn="ctr">
                      <a:solidFill>
                        <a:srgbClr val="C9CED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91695" cy="56692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endParaRPr lang="en-US" dirty="0">
              <a:latin typeface="Proxima Nova" panose="020B0604020202020204"/>
            </a:endParaRPr>
          </a:p>
        </p:txBody>
      </p:sp>
      <p:sp>
        <p:nvSpPr>
          <p:cNvPr id="3" name="Text 1"/>
          <p:cNvSpPr/>
          <p:nvPr/>
        </p:nvSpPr>
        <p:spPr>
          <a:xfrm>
            <a:off x="502920" y="128016"/>
            <a:ext cx="11155680" cy="329184"/>
          </a:xfrm>
          <a:prstGeom prst="rect">
            <a:avLst/>
          </a:prstGeom>
          <a:noFill/>
          <a:ln/>
        </p:spPr>
        <p:txBody>
          <a:bodyPr wrap="square" rtlCol="0" anchor="ctr"/>
          <a:lstStyle/>
          <a:p>
            <a:pPr marL="0" indent="0">
              <a:buNone/>
            </a:pPr>
            <a:r>
              <a:rPr lang="en-US" sz="1800" b="1" dirty="0">
                <a:solidFill>
                  <a:srgbClr val="FFFFFF"/>
                </a:solidFill>
                <a:latin typeface="Proxima Nova" panose="020B0604020202020204"/>
                <a:ea typeface="Calibri" pitchFamily="34" charset="-122"/>
                <a:cs typeface="Calibri" pitchFamily="34" charset="-120"/>
              </a:rPr>
              <a:t>New information required at registration and petition filing</a:t>
            </a:r>
            <a:endParaRPr lang="en-US" sz="1800" dirty="0">
              <a:latin typeface="Proxima Nova" panose="020B0604020202020204"/>
            </a:endParaRPr>
          </a:p>
        </p:txBody>
      </p:sp>
      <p:sp>
        <p:nvSpPr>
          <p:cNvPr id="6" name="Text 4"/>
          <p:cNvSpPr/>
          <p:nvPr/>
        </p:nvSpPr>
        <p:spPr>
          <a:xfrm>
            <a:off x="685800" y="868680"/>
            <a:ext cx="10972800" cy="320040"/>
          </a:xfrm>
          <a:prstGeom prst="rect">
            <a:avLst/>
          </a:prstGeom>
          <a:noFill/>
          <a:ln/>
        </p:spPr>
        <p:txBody>
          <a:bodyPr wrap="square" rtlCol="0" anchor="ctr"/>
          <a:lstStyle/>
          <a:p>
            <a:pPr marL="0" indent="0">
              <a:buNone/>
            </a:pPr>
            <a:r>
              <a:rPr lang="en-US" sz="2400" b="1" dirty="0">
                <a:solidFill>
                  <a:srgbClr val="1F4E79"/>
                </a:solidFill>
                <a:latin typeface="Proxima Nova" panose="020B0604020202020204"/>
                <a:ea typeface="Calibri" pitchFamily="34" charset="-122"/>
                <a:cs typeface="Calibri" pitchFamily="34" charset="-120"/>
              </a:rPr>
              <a:t>Operational changes (Registrations and Petitions)</a:t>
            </a:r>
            <a:endParaRPr lang="en-US" sz="2400" dirty="0">
              <a:latin typeface="Proxima Nova" panose="020B0604020202020204"/>
            </a:endParaRPr>
          </a:p>
        </p:txBody>
      </p:sp>
      <p:sp>
        <p:nvSpPr>
          <p:cNvPr id="7" name="Shape 5"/>
          <p:cNvSpPr/>
          <p:nvPr/>
        </p:nvSpPr>
        <p:spPr>
          <a:xfrm>
            <a:off x="840724" y="1325880"/>
            <a:ext cx="5029200" cy="4663440"/>
          </a:xfrm>
          <a:prstGeom prst="roundRect">
            <a:avLst/>
          </a:prstGeom>
          <a:solidFill>
            <a:srgbClr val="FFFFFF"/>
          </a:solidFill>
          <a:ln w="12700">
            <a:solidFill>
              <a:srgbClr val="D9E2EF"/>
            </a:solidFill>
            <a:prstDash val="solid"/>
          </a:ln>
          <a:effectLst>
            <a:outerShdw blurRad="25400" dist="12700" dir="2700000" algn="bl" rotWithShape="0">
              <a:srgbClr val="000000">
                <a:alpha val="8000"/>
              </a:srgbClr>
            </a:outerShdw>
          </a:effectLst>
        </p:spPr>
        <p:txBody>
          <a:bodyPr/>
          <a:lstStyle/>
          <a:p>
            <a:endParaRPr lang="en-US" dirty="0">
              <a:latin typeface="Proxima Nova" panose="020B0604020202020204"/>
            </a:endParaRPr>
          </a:p>
        </p:txBody>
      </p:sp>
      <p:sp>
        <p:nvSpPr>
          <p:cNvPr id="8" name="Shape 6"/>
          <p:cNvSpPr/>
          <p:nvPr/>
        </p:nvSpPr>
        <p:spPr>
          <a:xfrm>
            <a:off x="6474476" y="1325880"/>
            <a:ext cx="5501501" cy="4663440"/>
          </a:xfrm>
          <a:prstGeom prst="roundRect">
            <a:avLst/>
          </a:prstGeom>
          <a:solidFill>
            <a:srgbClr val="FFFFFF"/>
          </a:solidFill>
          <a:ln w="12700">
            <a:solidFill>
              <a:srgbClr val="D9E2EF"/>
            </a:solidFill>
            <a:prstDash val="solid"/>
          </a:ln>
          <a:effectLst>
            <a:outerShdw blurRad="25400" dist="12700" dir="2700000" algn="bl" rotWithShape="0">
              <a:srgbClr val="000000">
                <a:alpha val="8000"/>
              </a:srgbClr>
            </a:outerShdw>
          </a:effectLst>
        </p:spPr>
        <p:txBody>
          <a:bodyPr/>
          <a:lstStyle/>
          <a:p>
            <a:endParaRPr lang="en-US" dirty="0">
              <a:latin typeface="Proxima Nova" panose="020B0604020202020204"/>
            </a:endParaRPr>
          </a:p>
        </p:txBody>
      </p:sp>
      <p:sp>
        <p:nvSpPr>
          <p:cNvPr id="9" name="Text 7"/>
          <p:cNvSpPr/>
          <p:nvPr/>
        </p:nvSpPr>
        <p:spPr>
          <a:xfrm>
            <a:off x="1262396" y="1508760"/>
            <a:ext cx="5212080" cy="320040"/>
          </a:xfrm>
          <a:prstGeom prst="rect">
            <a:avLst/>
          </a:prstGeom>
          <a:noFill/>
          <a:ln/>
        </p:spPr>
        <p:txBody>
          <a:bodyPr wrap="square" rtlCol="0" anchor="ctr"/>
          <a:lstStyle/>
          <a:p>
            <a:pPr marL="0" indent="0">
              <a:buNone/>
            </a:pPr>
            <a:r>
              <a:rPr lang="en-US" sz="2400" b="1" dirty="0">
                <a:solidFill>
                  <a:srgbClr val="0B1F3A"/>
                </a:solidFill>
                <a:latin typeface="Proxima Nova" panose="020B0604020202020204"/>
                <a:ea typeface="Calibri" pitchFamily="34" charset="-122"/>
                <a:cs typeface="Calibri" pitchFamily="34" charset="-120"/>
              </a:rPr>
              <a:t>Registration stage</a:t>
            </a:r>
            <a:endParaRPr lang="en-US" sz="2400" dirty="0">
              <a:latin typeface="Proxima Nova" panose="020B0604020202020204"/>
            </a:endParaRPr>
          </a:p>
        </p:txBody>
      </p:sp>
      <p:sp>
        <p:nvSpPr>
          <p:cNvPr id="10" name="Text 8"/>
          <p:cNvSpPr/>
          <p:nvPr/>
        </p:nvSpPr>
        <p:spPr>
          <a:xfrm>
            <a:off x="1051560" y="2264734"/>
            <a:ext cx="4818364" cy="4044625"/>
          </a:xfrm>
          <a:prstGeom prst="rect">
            <a:avLst/>
          </a:prstGeom>
          <a:noFill/>
          <a:ln/>
        </p:spPr>
        <p:txBody>
          <a:bodyPr wrap="square" rtlCol="0" anchor="t"/>
          <a:lstStyle/>
          <a:p>
            <a:pPr marL="203200" indent="-203200">
              <a:lnSpc>
                <a:spcPct val="115000"/>
              </a:lnSpc>
              <a:buSzPct val="100000"/>
              <a:buChar char="•"/>
            </a:pPr>
            <a:r>
              <a:rPr lang="en-US" b="1" dirty="0">
                <a:solidFill>
                  <a:srgbClr val="1F2937"/>
                </a:solidFill>
                <a:latin typeface="Proxima Nova" panose="020B0604020202020204"/>
                <a:ea typeface="Calibri" pitchFamily="34" charset="-122"/>
                <a:cs typeface="Calibri" pitchFamily="34" charset="-120"/>
              </a:rPr>
              <a:t>Select the box for the highest OEWS wage level the proffered wage meets/exceeds.</a:t>
            </a:r>
            <a:endParaRPr lang="en-US" b="1" dirty="0">
              <a:latin typeface="Proxima Nova" panose="020B0604020202020204"/>
            </a:endParaRPr>
          </a:p>
          <a:p>
            <a:pPr marL="203200" indent="-203200">
              <a:lnSpc>
                <a:spcPct val="115000"/>
              </a:lnSpc>
              <a:buSzPct val="100000"/>
              <a:buChar char="•"/>
            </a:pPr>
            <a:r>
              <a:rPr lang="en-US" b="1" dirty="0">
                <a:solidFill>
                  <a:srgbClr val="1F2937"/>
                </a:solidFill>
                <a:latin typeface="Proxima Nova" panose="020B0604020202020204"/>
                <a:ea typeface="Calibri" pitchFamily="34" charset="-122"/>
                <a:cs typeface="Calibri" pitchFamily="34" charset="-120"/>
              </a:rPr>
              <a:t>Provide SOC code and area of intended employment (to map the OEWS wage level).</a:t>
            </a:r>
            <a:endParaRPr lang="en-US" b="1" dirty="0">
              <a:latin typeface="Proxima Nova" panose="020B0604020202020204"/>
            </a:endParaRPr>
          </a:p>
          <a:p>
            <a:pPr marL="203200" indent="-203200">
              <a:lnSpc>
                <a:spcPct val="115000"/>
              </a:lnSpc>
              <a:buSzPct val="100000"/>
              <a:buChar char="•"/>
            </a:pPr>
            <a:r>
              <a:rPr lang="en-US" b="1" u="sng" dirty="0">
                <a:solidFill>
                  <a:srgbClr val="1F2937"/>
                </a:solidFill>
                <a:latin typeface="Proxima Nova" panose="020B0604020202020204"/>
                <a:ea typeface="Calibri" pitchFamily="34" charset="-122"/>
                <a:cs typeface="Calibri" pitchFamily="34" charset="-120"/>
              </a:rPr>
              <a:t>E</a:t>
            </a:r>
            <a:r>
              <a:rPr lang="en-US" b="1" dirty="0">
                <a:solidFill>
                  <a:srgbClr val="1F2937"/>
                </a:solidFill>
                <a:latin typeface="Proxima Nova" panose="020B0604020202020204"/>
                <a:ea typeface="Calibri" pitchFamily="34" charset="-122"/>
                <a:cs typeface="Calibri" pitchFamily="34" charset="-120"/>
              </a:rPr>
              <a:t>mployers must align wage with job classification and location before registration.</a:t>
            </a:r>
            <a:endParaRPr lang="en-US" b="1" dirty="0">
              <a:latin typeface="Proxima Nova" panose="020B0604020202020204"/>
            </a:endParaRPr>
          </a:p>
        </p:txBody>
      </p:sp>
      <p:sp>
        <p:nvSpPr>
          <p:cNvPr id="11" name="Text 9"/>
          <p:cNvSpPr/>
          <p:nvPr/>
        </p:nvSpPr>
        <p:spPr>
          <a:xfrm>
            <a:off x="6720840" y="1508760"/>
            <a:ext cx="5394960" cy="320040"/>
          </a:xfrm>
          <a:prstGeom prst="rect">
            <a:avLst/>
          </a:prstGeom>
          <a:noFill/>
          <a:ln/>
        </p:spPr>
        <p:txBody>
          <a:bodyPr wrap="square" rtlCol="0" anchor="ctr"/>
          <a:lstStyle/>
          <a:p>
            <a:pPr marL="0" indent="0">
              <a:buNone/>
            </a:pPr>
            <a:r>
              <a:rPr lang="en-US" sz="2400" b="1" dirty="0">
                <a:solidFill>
                  <a:srgbClr val="0B1F3A"/>
                </a:solidFill>
                <a:latin typeface="Proxima Nova" panose="020B0604020202020204"/>
                <a:ea typeface="Calibri" pitchFamily="34" charset="-122"/>
                <a:cs typeface="Calibri" pitchFamily="34" charset="-120"/>
              </a:rPr>
              <a:t>Petition stage (if selected)</a:t>
            </a:r>
            <a:endParaRPr lang="en-US" sz="2400" dirty="0">
              <a:latin typeface="Proxima Nova" panose="020B0604020202020204"/>
            </a:endParaRPr>
          </a:p>
        </p:txBody>
      </p:sp>
      <p:sp>
        <p:nvSpPr>
          <p:cNvPr id="12" name="Text 10"/>
          <p:cNvSpPr/>
          <p:nvPr/>
        </p:nvSpPr>
        <p:spPr>
          <a:xfrm>
            <a:off x="6756346" y="2217420"/>
            <a:ext cx="4937760" cy="4389120"/>
          </a:xfrm>
          <a:prstGeom prst="rect">
            <a:avLst/>
          </a:prstGeom>
          <a:noFill/>
          <a:ln/>
        </p:spPr>
        <p:txBody>
          <a:bodyPr wrap="square" rtlCol="0" anchor="t"/>
          <a:lstStyle/>
          <a:p>
            <a:pPr marL="203200" indent="-203200">
              <a:lnSpc>
                <a:spcPct val="115000"/>
              </a:lnSpc>
              <a:buSzPct val="100000"/>
              <a:buChar char="•"/>
            </a:pPr>
            <a:r>
              <a:rPr lang="en-US" b="1" dirty="0">
                <a:solidFill>
                  <a:srgbClr val="1F2937"/>
                </a:solidFill>
                <a:latin typeface="Proxima Nova" panose="020B0604020202020204"/>
                <a:ea typeface="Calibri" pitchFamily="34" charset="-122"/>
                <a:cs typeface="Calibri" pitchFamily="34" charset="-120"/>
              </a:rPr>
              <a:t>Include evidence supporting the wage level selected at registration (as of the registration date).</a:t>
            </a:r>
            <a:endParaRPr lang="en-US" b="1" dirty="0">
              <a:latin typeface="Proxima Nova" panose="020B0604020202020204"/>
            </a:endParaRPr>
          </a:p>
          <a:p>
            <a:pPr marL="203200" indent="-203200">
              <a:lnSpc>
                <a:spcPct val="115000"/>
              </a:lnSpc>
              <a:buSzPct val="100000"/>
              <a:buChar char="•"/>
            </a:pPr>
            <a:r>
              <a:rPr lang="en-US" b="1" dirty="0">
                <a:solidFill>
                  <a:srgbClr val="1F2937"/>
                </a:solidFill>
                <a:latin typeface="Proxima Nova" panose="020B0604020202020204"/>
                <a:ea typeface="Calibri" pitchFamily="34" charset="-122"/>
                <a:cs typeface="Calibri" pitchFamily="34" charset="-120"/>
              </a:rPr>
              <a:t>File LCA plus standard H‑1B supporting documents.</a:t>
            </a:r>
            <a:endParaRPr lang="en-US" b="1" dirty="0">
              <a:latin typeface="Proxima Nova" panose="020B0604020202020204"/>
            </a:endParaRPr>
          </a:p>
          <a:p>
            <a:pPr marL="203200" indent="-203200">
              <a:lnSpc>
                <a:spcPct val="115000"/>
              </a:lnSpc>
              <a:buSzPct val="100000"/>
              <a:buChar char="•"/>
            </a:pPr>
            <a:r>
              <a:rPr lang="en-US" b="1" dirty="0">
                <a:solidFill>
                  <a:srgbClr val="1F2937"/>
                </a:solidFill>
                <a:latin typeface="Proxima Nova" panose="020B0604020202020204"/>
                <a:ea typeface="Calibri" pitchFamily="34" charset="-122"/>
                <a:cs typeface="Calibri" pitchFamily="34" charset="-120"/>
              </a:rPr>
              <a:t>Expect greater scrutiny when wage level selection appears inconsistent with role/location.</a:t>
            </a:r>
          </a:p>
          <a:p>
            <a:pPr marL="203200" indent="-203200">
              <a:lnSpc>
                <a:spcPct val="115000"/>
              </a:lnSpc>
              <a:buSzPct val="100000"/>
              <a:buChar char="•"/>
            </a:pPr>
            <a:r>
              <a:rPr lang="en-US" b="1" dirty="0">
                <a:solidFill>
                  <a:srgbClr val="1F2937"/>
                </a:solidFill>
                <a:latin typeface="Proxima Nova" panose="020B0604020202020204"/>
                <a:ea typeface="Calibri" pitchFamily="34" charset="-122"/>
                <a:cs typeface="Calibri" pitchFamily="34" charset="-120"/>
              </a:rPr>
              <a:t>REMINDER: Maintaining wage level consistency for jobs in LCAs;</a:t>
            </a:r>
            <a:endParaRPr lang="en-US" b="1" dirty="0">
              <a:latin typeface="Proxima Nova" panose="020B060402020202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80235FC-BD3C-1A61-FB9B-18DB57850DCC}"/>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3507CDC8-5E3E-2E5F-313F-8D4776F1EB2A}"/>
              </a:ext>
            </a:extLst>
          </p:cNvPr>
          <p:cNvSpPr/>
          <p:nvPr/>
        </p:nvSpPr>
        <p:spPr>
          <a:xfrm>
            <a:off x="0" y="0"/>
            <a:ext cx="12191695" cy="56692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endParaRPr lang="en-US" dirty="0">
              <a:latin typeface="Proxima Nova" panose="020B0604020202020204"/>
            </a:endParaRPr>
          </a:p>
        </p:txBody>
      </p:sp>
      <p:sp>
        <p:nvSpPr>
          <p:cNvPr id="3" name="Text 1">
            <a:extLst>
              <a:ext uri="{FF2B5EF4-FFF2-40B4-BE49-F238E27FC236}">
                <a16:creationId xmlns:a16="http://schemas.microsoft.com/office/drawing/2014/main" id="{56078D79-8D85-8805-F6C4-07BC211268C8}"/>
              </a:ext>
            </a:extLst>
          </p:cNvPr>
          <p:cNvSpPr/>
          <p:nvPr/>
        </p:nvSpPr>
        <p:spPr>
          <a:xfrm>
            <a:off x="502920" y="128016"/>
            <a:ext cx="11155680" cy="329184"/>
          </a:xfrm>
          <a:prstGeom prst="rect">
            <a:avLst/>
          </a:prstGeom>
          <a:noFill/>
          <a:ln/>
        </p:spPr>
        <p:txBody>
          <a:bodyPr wrap="square" rtlCol="0" anchor="ctr"/>
          <a:lstStyle/>
          <a:p>
            <a:r>
              <a:rPr lang="en-US" sz="2000" dirty="0">
                <a:solidFill>
                  <a:schemeClr val="bg1"/>
                </a:solidFill>
                <a:latin typeface="Proxima Nova" panose="020B0604020202020204"/>
              </a:rPr>
              <a:t>Estimated H-1B Cap Registration &amp; Filing Timeline</a:t>
            </a:r>
          </a:p>
        </p:txBody>
      </p:sp>
      <p:sp>
        <p:nvSpPr>
          <p:cNvPr id="6" name="Text 4">
            <a:extLst>
              <a:ext uri="{FF2B5EF4-FFF2-40B4-BE49-F238E27FC236}">
                <a16:creationId xmlns:a16="http://schemas.microsoft.com/office/drawing/2014/main" id="{4D04373C-B99F-2745-21A3-D58DF2F679CC}"/>
              </a:ext>
            </a:extLst>
          </p:cNvPr>
          <p:cNvSpPr/>
          <p:nvPr/>
        </p:nvSpPr>
        <p:spPr>
          <a:xfrm>
            <a:off x="685800" y="743004"/>
            <a:ext cx="10972800" cy="566928"/>
          </a:xfrm>
          <a:prstGeom prst="rect">
            <a:avLst/>
          </a:prstGeom>
          <a:noFill/>
          <a:ln/>
        </p:spPr>
        <p:txBody>
          <a:bodyPr wrap="square" rtlCol="0" anchor="ctr"/>
          <a:lstStyle/>
          <a:p>
            <a:endParaRPr lang="en-US" sz="1600" b="1" dirty="0">
              <a:latin typeface="Proxima Nova" panose="020B0604020202020204"/>
            </a:endParaRPr>
          </a:p>
          <a:p>
            <a:pPr marL="0" indent="0">
              <a:buNone/>
            </a:pPr>
            <a:endParaRPr lang="en-US" sz="2400" dirty="0">
              <a:latin typeface="Proxima Nova" panose="020B0604020202020204"/>
            </a:endParaRPr>
          </a:p>
        </p:txBody>
      </p:sp>
      <p:sp>
        <p:nvSpPr>
          <p:cNvPr id="10" name="Shape 8">
            <a:extLst>
              <a:ext uri="{FF2B5EF4-FFF2-40B4-BE49-F238E27FC236}">
                <a16:creationId xmlns:a16="http://schemas.microsoft.com/office/drawing/2014/main" id="{1CFA5E32-5BD1-6D72-70BC-5BEE4E960312}"/>
              </a:ext>
            </a:extLst>
          </p:cNvPr>
          <p:cNvSpPr/>
          <p:nvPr/>
        </p:nvSpPr>
        <p:spPr>
          <a:xfrm>
            <a:off x="504444" y="1894809"/>
            <a:ext cx="11183112" cy="4220187"/>
          </a:xfrm>
          <a:prstGeom prst="roundRect">
            <a:avLst/>
          </a:prstGeom>
          <a:solidFill>
            <a:srgbClr val="F3F5F7"/>
          </a:solidFill>
          <a:ln w="12700">
            <a:solidFill>
              <a:srgbClr val="C9CED6"/>
            </a:solidFill>
            <a:prstDash val="solid"/>
          </a:ln>
        </p:spPr>
        <p:txBody>
          <a:bodyPr lIns="274320" tIns="91440" rIns="274320" bIns="0" numCol="2" spcCol="914400" anchor="ctr">
            <a:noAutofit/>
          </a:bodyPr>
          <a:lstStyle/>
          <a:p>
            <a:pPr lvl="1">
              <a:spcAft>
                <a:spcPts val="600"/>
              </a:spcAft>
              <a:defRPr sz="1600"/>
            </a:pPr>
            <a:r>
              <a:rPr lang="en-US" sz="1600" b="1" dirty="0">
                <a:latin typeface="Proxima Nova" panose="020B0604020202020204"/>
              </a:rPr>
              <a:t>Jan–Feb 2026: Preparation </a:t>
            </a:r>
          </a:p>
          <a:p>
            <a:pPr marL="800100" lvl="1" indent="-342900">
              <a:spcAft>
                <a:spcPts val="600"/>
              </a:spcAft>
              <a:buFont typeface="Arial" panose="020B0604020202020204" pitchFamily="34" charset="0"/>
              <a:buChar char="•"/>
              <a:defRPr sz="1600"/>
            </a:pPr>
            <a:r>
              <a:rPr lang="en-US" sz="1600" dirty="0">
                <a:latin typeface="Proxima Nova" panose="020B0604020202020204"/>
              </a:rPr>
              <a:t>Identify beneficiaries; confirm USCIS accounts; finalize wage &amp; worksite location.</a:t>
            </a:r>
          </a:p>
          <a:p>
            <a:pPr lvl="1">
              <a:spcAft>
                <a:spcPts val="600"/>
              </a:spcAft>
              <a:defRPr sz="1600"/>
            </a:pPr>
            <a:r>
              <a:rPr lang="en-US" sz="1600" b="1" dirty="0">
                <a:latin typeface="Proxima Nova" panose="020B0604020202020204"/>
              </a:rPr>
              <a:t>Late Feb 2026: Account setup</a:t>
            </a:r>
          </a:p>
          <a:p>
            <a:pPr marL="800100" lvl="1" indent="-342900">
              <a:spcAft>
                <a:spcPts val="600"/>
              </a:spcAft>
              <a:buFont typeface="Arial" panose="020B0604020202020204" pitchFamily="34" charset="0"/>
              <a:buChar char="•"/>
              <a:defRPr sz="1600"/>
            </a:pPr>
            <a:r>
              <a:rPr lang="en-US" sz="1600" dirty="0">
                <a:latin typeface="Proxima Nova" panose="020B0604020202020204"/>
              </a:rPr>
              <a:t>Link attorney/client accounts; validate org profiles.</a:t>
            </a:r>
          </a:p>
          <a:p>
            <a:pPr marL="800100" lvl="1" indent="-342900">
              <a:spcAft>
                <a:spcPts val="600"/>
              </a:spcAft>
              <a:buFont typeface="Arial" panose="020B0604020202020204" pitchFamily="34" charset="0"/>
              <a:buChar char="•"/>
              <a:defRPr sz="1600"/>
            </a:pPr>
            <a:r>
              <a:rPr lang="en-US" sz="1600" dirty="0">
                <a:latin typeface="Proxima Nova" panose="020B0604020202020204"/>
              </a:rPr>
              <a:t>Estimated window: Feb. 27 – Mar. 6, 2026</a:t>
            </a:r>
          </a:p>
          <a:p>
            <a:pPr lvl="1">
              <a:spcAft>
                <a:spcPts val="600"/>
              </a:spcAft>
              <a:defRPr sz="1600"/>
            </a:pPr>
            <a:r>
              <a:rPr lang="en-US" sz="1600" b="1" dirty="0">
                <a:latin typeface="Proxima Nova" panose="020B0604020202020204"/>
              </a:rPr>
              <a:t>Early–Mid Mar 2026: Initial registration (approx. 2–3 weeks) </a:t>
            </a:r>
          </a:p>
          <a:p>
            <a:pPr marL="800100" lvl="1" indent="-342900">
              <a:spcAft>
                <a:spcPts val="600"/>
              </a:spcAft>
              <a:buFont typeface="Arial" panose="020B0604020202020204" pitchFamily="34" charset="0"/>
              <a:buChar char="•"/>
              <a:defRPr sz="1600"/>
            </a:pPr>
            <a:r>
              <a:rPr lang="en-US" sz="1600" dirty="0">
                <a:latin typeface="Proxima Nova" panose="020B0604020202020204"/>
              </a:rPr>
              <a:t>Submit registrations; pay fees; confirm SOC/worksite/wage level.</a:t>
            </a:r>
          </a:p>
          <a:p>
            <a:pPr marL="800100" lvl="1" indent="-342900">
              <a:spcAft>
                <a:spcPts val="600"/>
              </a:spcAft>
              <a:buFont typeface="Arial" panose="020B0604020202020204" pitchFamily="34" charset="0"/>
              <a:buChar char="•"/>
              <a:defRPr sz="1600"/>
            </a:pPr>
            <a:r>
              <a:rPr lang="en-US" sz="1600" dirty="0">
                <a:latin typeface="Proxima Nova" panose="020B0604020202020204"/>
              </a:rPr>
              <a:t>Estimated window: Mar. 6–Mar. 23, 2026</a:t>
            </a:r>
          </a:p>
          <a:p>
            <a:pPr lvl="1">
              <a:spcAft>
                <a:spcPts val="600"/>
              </a:spcAft>
              <a:defRPr sz="1600"/>
            </a:pPr>
            <a:r>
              <a:rPr lang="en-US" sz="1600" b="1" dirty="0">
                <a:latin typeface="Proxima Nova" panose="020B0604020202020204"/>
              </a:rPr>
              <a:t>Late Mar 2026: Selection notifications posted in USCIS accounts.</a:t>
            </a:r>
          </a:p>
          <a:p>
            <a:pPr marL="800100" lvl="1" indent="-342900">
              <a:spcAft>
                <a:spcPts val="600"/>
              </a:spcAft>
              <a:buFont typeface="Arial" panose="020B0604020202020204" pitchFamily="34" charset="0"/>
              <a:buChar char="•"/>
              <a:defRPr sz="1600"/>
            </a:pPr>
            <a:r>
              <a:rPr lang="en-US" sz="1600" dirty="0">
                <a:latin typeface="Proxima Nova" panose="020B0604020202020204"/>
              </a:rPr>
              <a:t>Estimated window: Mar. 27–Mar. 31, 2026</a:t>
            </a:r>
          </a:p>
          <a:p>
            <a:pPr lvl="1">
              <a:spcAft>
                <a:spcPts val="600"/>
              </a:spcAft>
              <a:defRPr sz="1600"/>
            </a:pPr>
            <a:r>
              <a:rPr lang="en-US" sz="1600" b="1" dirty="0">
                <a:latin typeface="Proxima Nova" panose="020B0604020202020204"/>
              </a:rPr>
              <a:t>Apr–Late Jun 2026: Petition filing window (90 days) </a:t>
            </a:r>
          </a:p>
          <a:p>
            <a:pPr marL="800100" lvl="1" indent="-342900">
              <a:spcAft>
                <a:spcPts val="600"/>
              </a:spcAft>
              <a:buFont typeface="Arial" panose="020B0604020202020204" pitchFamily="34" charset="0"/>
              <a:buChar char="•"/>
              <a:defRPr sz="1600"/>
            </a:pPr>
            <a:r>
              <a:rPr lang="en-US" sz="1600" dirty="0">
                <a:latin typeface="Proxima Nova" panose="020B0604020202020204"/>
              </a:rPr>
              <a:t>File petitions; LCAs &amp; exhibits; support wage level.</a:t>
            </a:r>
          </a:p>
          <a:p>
            <a:pPr marL="800100" lvl="1" indent="-342900">
              <a:spcAft>
                <a:spcPts val="600"/>
              </a:spcAft>
              <a:buFont typeface="Arial" panose="020B0604020202020204" pitchFamily="34" charset="0"/>
              <a:buChar char="•"/>
              <a:defRPr sz="1600"/>
            </a:pPr>
            <a:r>
              <a:rPr lang="en-US" sz="1600" dirty="0">
                <a:latin typeface="Proxima Nova" panose="020B0604020202020204"/>
              </a:rPr>
              <a:t>Estimated window: Apr. 1 – late June 2026</a:t>
            </a:r>
          </a:p>
        </p:txBody>
      </p:sp>
      <p:sp>
        <p:nvSpPr>
          <p:cNvPr id="11" name="Text 9">
            <a:extLst>
              <a:ext uri="{FF2B5EF4-FFF2-40B4-BE49-F238E27FC236}">
                <a16:creationId xmlns:a16="http://schemas.microsoft.com/office/drawing/2014/main" id="{F84BD9D5-C344-BEB2-914A-9723A4281C95}"/>
              </a:ext>
            </a:extLst>
          </p:cNvPr>
          <p:cNvSpPr/>
          <p:nvPr/>
        </p:nvSpPr>
        <p:spPr>
          <a:xfrm>
            <a:off x="1051560" y="2670048"/>
            <a:ext cx="10881360" cy="274320"/>
          </a:xfrm>
          <a:prstGeom prst="rect">
            <a:avLst/>
          </a:prstGeom>
          <a:noFill/>
          <a:ln/>
        </p:spPr>
        <p:txBody>
          <a:bodyPr wrap="square" rtlCol="0" anchor="ctr"/>
          <a:lstStyle/>
          <a:p>
            <a:pPr marL="0" indent="0">
              <a:buNone/>
            </a:pPr>
            <a:endParaRPr lang="en-US" sz="1600" dirty="0">
              <a:latin typeface="Proxima Nova" panose="020B0604020202020204"/>
            </a:endParaRPr>
          </a:p>
        </p:txBody>
      </p:sp>
      <p:sp>
        <p:nvSpPr>
          <p:cNvPr id="12" name="Text 10">
            <a:extLst>
              <a:ext uri="{FF2B5EF4-FFF2-40B4-BE49-F238E27FC236}">
                <a16:creationId xmlns:a16="http://schemas.microsoft.com/office/drawing/2014/main" id="{BF451544-509E-07F6-6DEC-3E0BA5124421}"/>
              </a:ext>
            </a:extLst>
          </p:cNvPr>
          <p:cNvSpPr/>
          <p:nvPr/>
        </p:nvSpPr>
        <p:spPr>
          <a:xfrm>
            <a:off x="1015409" y="1548792"/>
            <a:ext cx="10881360" cy="2794608"/>
          </a:xfrm>
          <a:prstGeom prst="rect">
            <a:avLst/>
          </a:prstGeom>
          <a:noFill/>
          <a:ln/>
        </p:spPr>
        <p:txBody>
          <a:bodyPr wrap="square" rtlCol="0" anchor="t"/>
          <a:lstStyle/>
          <a:p>
            <a:pPr>
              <a:lnSpc>
                <a:spcPct val="115000"/>
              </a:lnSpc>
              <a:buSzPct val="100000"/>
            </a:pPr>
            <a:endParaRPr lang="en-US" b="1" dirty="0">
              <a:latin typeface="Proxima Nova" panose="020B0604020202020204"/>
            </a:endParaRPr>
          </a:p>
        </p:txBody>
      </p:sp>
      <p:sp>
        <p:nvSpPr>
          <p:cNvPr id="14" name="Text 12">
            <a:extLst>
              <a:ext uri="{FF2B5EF4-FFF2-40B4-BE49-F238E27FC236}">
                <a16:creationId xmlns:a16="http://schemas.microsoft.com/office/drawing/2014/main" id="{B73C1FF9-F6C8-21E1-18F6-2CDE452D75C7}"/>
              </a:ext>
            </a:extLst>
          </p:cNvPr>
          <p:cNvSpPr/>
          <p:nvPr/>
        </p:nvSpPr>
        <p:spPr>
          <a:xfrm>
            <a:off x="1051560" y="4601770"/>
            <a:ext cx="10954512" cy="274320"/>
          </a:xfrm>
          <a:prstGeom prst="rect">
            <a:avLst/>
          </a:prstGeom>
          <a:noFill/>
          <a:ln/>
        </p:spPr>
        <p:txBody>
          <a:bodyPr wrap="square" rtlCol="0" anchor="ctr"/>
          <a:lstStyle/>
          <a:p>
            <a:pPr marL="0" indent="0">
              <a:buNone/>
            </a:pPr>
            <a:endParaRPr lang="en-US" sz="2000" dirty="0">
              <a:latin typeface="Proxima Nova" panose="020B0604020202020204"/>
            </a:endParaRPr>
          </a:p>
        </p:txBody>
      </p:sp>
      <p:sp>
        <p:nvSpPr>
          <p:cNvPr id="15" name="Text 13">
            <a:extLst>
              <a:ext uri="{FF2B5EF4-FFF2-40B4-BE49-F238E27FC236}">
                <a16:creationId xmlns:a16="http://schemas.microsoft.com/office/drawing/2014/main" id="{8DA03B5A-01EC-BC0B-E3B1-41F8C749D8FA}"/>
              </a:ext>
            </a:extLst>
          </p:cNvPr>
          <p:cNvSpPr/>
          <p:nvPr/>
        </p:nvSpPr>
        <p:spPr>
          <a:xfrm>
            <a:off x="1005840" y="4974338"/>
            <a:ext cx="10954512" cy="822960"/>
          </a:xfrm>
          <a:prstGeom prst="rect">
            <a:avLst/>
          </a:prstGeom>
          <a:noFill/>
          <a:ln/>
        </p:spPr>
        <p:txBody>
          <a:bodyPr wrap="square" rtlCol="0" anchor="t"/>
          <a:lstStyle/>
          <a:p>
            <a:pPr marL="285750" indent="-285750">
              <a:lnSpc>
                <a:spcPct val="115000"/>
              </a:lnSpc>
              <a:buFont typeface="Arial" panose="020B0604020202020204" pitchFamily="34" charset="0"/>
              <a:buChar char="•"/>
            </a:pPr>
            <a:endParaRPr lang="en-US" b="1" dirty="0">
              <a:latin typeface="Proxima Nova" panose="020B0604020202020204"/>
            </a:endParaRPr>
          </a:p>
        </p:txBody>
      </p:sp>
      <p:sp>
        <p:nvSpPr>
          <p:cNvPr id="16" name="Shape 5">
            <a:extLst>
              <a:ext uri="{FF2B5EF4-FFF2-40B4-BE49-F238E27FC236}">
                <a16:creationId xmlns:a16="http://schemas.microsoft.com/office/drawing/2014/main" id="{BAB2C458-5B8B-F146-4E0C-A28F711705A4}"/>
              </a:ext>
            </a:extLst>
          </p:cNvPr>
          <p:cNvSpPr/>
          <p:nvPr/>
        </p:nvSpPr>
        <p:spPr>
          <a:xfrm>
            <a:off x="580644" y="763864"/>
            <a:ext cx="11183112" cy="982644"/>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marL="285750" indent="-285750">
              <a:lnSpc>
                <a:spcPct val="115000"/>
              </a:lnSpc>
              <a:buFont typeface="Arial" panose="020B0604020202020204" pitchFamily="34" charset="0"/>
              <a:buChar char="•"/>
            </a:pPr>
            <a:r>
              <a:rPr lang="en-US" b="1" dirty="0">
                <a:latin typeface="Proxima Nova" panose="020B0604020202020204"/>
              </a:rPr>
              <a:t>FY 2027 employment start date: Oct. 1, 2026. Dates below are estimates; USCIS will publish official schedule.</a:t>
            </a:r>
            <a:r>
              <a:rPr lang="en-US" b="1" dirty="0">
                <a:solidFill>
                  <a:srgbClr val="1F2937"/>
                </a:solidFill>
                <a:latin typeface="Proxima Nova" panose="020B0604020202020204"/>
                <a:ea typeface="Calibri" pitchFamily="34" charset="-122"/>
                <a:cs typeface="Calibri" pitchFamily="34" charset="-120"/>
              </a:rPr>
              <a:t> </a:t>
            </a:r>
          </a:p>
          <a:p>
            <a:pPr marL="285750" indent="-285750">
              <a:lnSpc>
                <a:spcPct val="115000"/>
              </a:lnSpc>
              <a:buFont typeface="Arial" panose="020B0604020202020204" pitchFamily="34" charset="0"/>
              <a:buChar char="•"/>
            </a:pPr>
            <a:r>
              <a:rPr lang="en-US" b="1" dirty="0">
                <a:solidFill>
                  <a:srgbClr val="1F2937"/>
                </a:solidFill>
                <a:latin typeface="Proxima Nova" panose="020B0604020202020204"/>
                <a:ea typeface="Calibri" pitchFamily="34" charset="-122"/>
                <a:cs typeface="Calibri" pitchFamily="34" charset="-120"/>
              </a:rPr>
              <a:t>Employers must factor wage‑levels into registration planning as part of the FY 2027 cycle.</a:t>
            </a:r>
          </a:p>
          <a:p>
            <a:pPr marL="742950" lvl="1" indent="-285750">
              <a:lnSpc>
                <a:spcPct val="115000"/>
              </a:lnSpc>
              <a:buFont typeface="Arial" panose="020B0604020202020204" pitchFamily="34" charset="0"/>
              <a:buChar char="•"/>
            </a:pPr>
            <a:r>
              <a:rPr lang="en-US" b="1" dirty="0">
                <a:solidFill>
                  <a:srgbClr val="1F2937"/>
                </a:solidFill>
                <a:latin typeface="Proxima Nova" panose="020B0604020202020204"/>
                <a:ea typeface="Calibri" pitchFamily="34" charset="-122"/>
                <a:cs typeface="Calibri" pitchFamily="34" charset="-120"/>
              </a:rPr>
              <a:t>job category + location + wage offer</a:t>
            </a:r>
            <a:endParaRPr lang="en-US" b="1" dirty="0">
              <a:latin typeface="Proxima Nova" panose="020B0604020202020204"/>
            </a:endParaRPr>
          </a:p>
        </p:txBody>
      </p:sp>
    </p:spTree>
    <p:extLst>
      <p:ext uri="{BB962C8B-B14F-4D97-AF65-F5344CB8AC3E}">
        <p14:creationId xmlns:p14="http://schemas.microsoft.com/office/powerpoint/2010/main" val="3771465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EC5A321-9EE0-42A8-84AA-AEADCC43B58A}"/>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78B321FF-A593-DB34-FE24-3721113D2E41}"/>
              </a:ext>
            </a:extLst>
          </p:cNvPr>
          <p:cNvSpPr/>
          <p:nvPr/>
        </p:nvSpPr>
        <p:spPr>
          <a:xfrm>
            <a:off x="0" y="9144"/>
            <a:ext cx="12191695" cy="56692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endParaRPr lang="en-US" dirty="0">
              <a:latin typeface="Proxima Nova" panose="020B0604020202020204"/>
            </a:endParaRPr>
          </a:p>
        </p:txBody>
      </p:sp>
      <p:sp>
        <p:nvSpPr>
          <p:cNvPr id="3" name="Text 1">
            <a:extLst>
              <a:ext uri="{FF2B5EF4-FFF2-40B4-BE49-F238E27FC236}">
                <a16:creationId xmlns:a16="http://schemas.microsoft.com/office/drawing/2014/main" id="{5686BA53-6716-F717-A330-6B1909559358}"/>
              </a:ext>
            </a:extLst>
          </p:cNvPr>
          <p:cNvSpPr/>
          <p:nvPr/>
        </p:nvSpPr>
        <p:spPr>
          <a:xfrm>
            <a:off x="502920" y="128016"/>
            <a:ext cx="11155680" cy="329184"/>
          </a:xfrm>
          <a:prstGeom prst="rect">
            <a:avLst/>
          </a:prstGeom>
          <a:noFill/>
          <a:ln/>
        </p:spPr>
        <p:txBody>
          <a:bodyPr wrap="square" rtlCol="0" anchor="ctr"/>
          <a:lstStyle/>
          <a:p>
            <a:r>
              <a:rPr lang="en-US" sz="2400" b="1" dirty="0">
                <a:solidFill>
                  <a:schemeClr val="bg1"/>
                </a:solidFill>
                <a:latin typeface="Proxima Nova" panose="020B0604020202020204"/>
              </a:rPr>
              <a:t>Unknowns</a:t>
            </a:r>
          </a:p>
        </p:txBody>
      </p:sp>
      <p:sp>
        <p:nvSpPr>
          <p:cNvPr id="6" name="Text 4">
            <a:extLst>
              <a:ext uri="{FF2B5EF4-FFF2-40B4-BE49-F238E27FC236}">
                <a16:creationId xmlns:a16="http://schemas.microsoft.com/office/drawing/2014/main" id="{D756468C-C77A-4D64-D41C-37C0A8FF9D66}"/>
              </a:ext>
            </a:extLst>
          </p:cNvPr>
          <p:cNvSpPr/>
          <p:nvPr/>
        </p:nvSpPr>
        <p:spPr>
          <a:xfrm>
            <a:off x="685800" y="743004"/>
            <a:ext cx="10972800" cy="566928"/>
          </a:xfrm>
          <a:prstGeom prst="rect">
            <a:avLst/>
          </a:prstGeom>
          <a:noFill/>
          <a:ln/>
        </p:spPr>
        <p:txBody>
          <a:bodyPr wrap="square" rtlCol="0" anchor="ctr"/>
          <a:lstStyle/>
          <a:p>
            <a:endParaRPr lang="en-US" sz="1600" b="1" dirty="0">
              <a:latin typeface="Proxima Nova" panose="020B0604020202020204"/>
            </a:endParaRPr>
          </a:p>
          <a:p>
            <a:pPr marL="0" indent="0">
              <a:buNone/>
            </a:pPr>
            <a:endParaRPr lang="en-US" sz="2400" dirty="0">
              <a:latin typeface="Proxima Nova" panose="020B0604020202020204"/>
            </a:endParaRPr>
          </a:p>
        </p:txBody>
      </p:sp>
      <p:sp>
        <p:nvSpPr>
          <p:cNvPr id="10" name="Shape 8">
            <a:extLst>
              <a:ext uri="{FF2B5EF4-FFF2-40B4-BE49-F238E27FC236}">
                <a16:creationId xmlns:a16="http://schemas.microsoft.com/office/drawing/2014/main" id="{DFCB09CF-0F59-2AEA-7970-3070C9C9EFC5}"/>
              </a:ext>
            </a:extLst>
          </p:cNvPr>
          <p:cNvSpPr/>
          <p:nvPr/>
        </p:nvSpPr>
        <p:spPr>
          <a:xfrm>
            <a:off x="580644" y="1611124"/>
            <a:ext cx="11269342" cy="4322670"/>
          </a:xfrm>
          <a:prstGeom prst="roundRect">
            <a:avLst/>
          </a:prstGeom>
          <a:solidFill>
            <a:srgbClr val="F3F5F7"/>
          </a:solidFill>
          <a:ln w="12700">
            <a:solidFill>
              <a:srgbClr val="C9CED6"/>
            </a:solidFill>
            <a:prstDash val="solid"/>
          </a:ln>
        </p:spPr>
        <p:txBody>
          <a:bodyPr/>
          <a:lstStyle/>
          <a:p>
            <a:pPr marL="285750" indent="-285750">
              <a:spcAft>
                <a:spcPts val="600"/>
              </a:spcAft>
              <a:buFont typeface="Arial" panose="020B0604020202020204" pitchFamily="34" charset="0"/>
              <a:buChar char="•"/>
              <a:defRPr sz="1600"/>
            </a:pPr>
            <a:r>
              <a:rPr lang="en-US" sz="1600" b="1" dirty="0">
                <a:latin typeface="Proxima Nova" panose="020B0604020202020204"/>
              </a:rPr>
              <a:t>Will concerns about $100,000 fee and enhanced vetting may reduce FY 2027 registration volume?</a:t>
            </a:r>
          </a:p>
          <a:p>
            <a:pPr marL="742950" lvl="1" indent="-285750">
              <a:spcAft>
                <a:spcPts val="600"/>
              </a:spcAft>
              <a:buFont typeface="Arial" panose="020B0604020202020204" pitchFamily="34" charset="0"/>
              <a:buChar char="•"/>
              <a:defRPr sz="1600"/>
            </a:pPr>
            <a:r>
              <a:rPr lang="en-US" dirty="0">
                <a:latin typeface="Proxima Nova" panose="020B0604020202020204"/>
              </a:rPr>
              <a:t>Many large IT consulting firm have already reduced H-1B reliance through offshoring/nearshoring and use of AI</a:t>
            </a:r>
          </a:p>
          <a:p>
            <a:pPr marL="742950" lvl="1" indent="-285750">
              <a:spcAft>
                <a:spcPts val="600"/>
              </a:spcAft>
              <a:buFont typeface="Arial" panose="020B0604020202020204" pitchFamily="34" charset="0"/>
              <a:buChar char="•"/>
              <a:defRPr sz="1600"/>
            </a:pPr>
            <a:r>
              <a:rPr lang="en-US" dirty="0">
                <a:latin typeface="Proxima Nova" panose="020B0604020202020204"/>
              </a:rPr>
              <a:t>TCS, Cognizant, Deloitte, Walmart, others reportedly further reducing reliance on H-1B visas</a:t>
            </a:r>
          </a:p>
          <a:p>
            <a:pPr marL="742950" lvl="1" indent="-285750">
              <a:spcAft>
                <a:spcPts val="600"/>
              </a:spcAft>
              <a:buFont typeface="Arial" panose="020B0604020202020204" pitchFamily="34" charset="0"/>
              <a:buChar char="•"/>
              <a:defRPr sz="1600"/>
            </a:pPr>
            <a:r>
              <a:rPr lang="en-US" dirty="0">
                <a:latin typeface="Proxima Nova" panose="020B0604020202020204"/>
              </a:rPr>
              <a:t>Possibility that selection rates may be the highest in years</a:t>
            </a:r>
          </a:p>
          <a:p>
            <a:pPr marL="285750" indent="-285750">
              <a:spcAft>
                <a:spcPts val="600"/>
              </a:spcAft>
              <a:buFont typeface="Arial" panose="020B0604020202020204" pitchFamily="34" charset="0"/>
              <a:buChar char="•"/>
              <a:defRPr sz="1600"/>
            </a:pPr>
            <a:r>
              <a:rPr lang="en-US" sz="1600" b="1" dirty="0">
                <a:latin typeface="Proxima Nova" panose="020B0604020202020204"/>
              </a:rPr>
              <a:t>Will legal challenges delay implementation? </a:t>
            </a:r>
          </a:p>
          <a:p>
            <a:pPr marL="742950" lvl="1" indent="-285750">
              <a:spcAft>
                <a:spcPts val="600"/>
              </a:spcAft>
              <a:buFont typeface="Arial" panose="020B0604020202020204" pitchFamily="34" charset="0"/>
              <a:buChar char="•"/>
              <a:defRPr sz="1600"/>
            </a:pPr>
            <a:r>
              <a:rPr lang="en-US" sz="1600" dirty="0">
                <a:latin typeface="Proxima Nova" panose="020B0604020202020204"/>
              </a:rPr>
              <a:t>DHS is effectively creating a substantive prioritization system that Congress did not authorize.</a:t>
            </a:r>
          </a:p>
          <a:p>
            <a:pPr marL="742950" lvl="1" indent="-285750">
              <a:spcAft>
                <a:spcPts val="600"/>
              </a:spcAft>
              <a:buFont typeface="Arial" panose="020B0604020202020204" pitchFamily="34" charset="0"/>
              <a:buChar char="•"/>
              <a:defRPr sz="1600"/>
            </a:pPr>
            <a:r>
              <a:rPr lang="en-US" dirty="0">
                <a:latin typeface="Proxima Nova" panose="020B0604020202020204"/>
              </a:rPr>
              <a:t>DHS’s earlier position that wage-based selection would require statutory change; no explanation for change</a:t>
            </a:r>
          </a:p>
          <a:p>
            <a:pPr marL="742950" lvl="1" indent="-285750">
              <a:spcAft>
                <a:spcPts val="600"/>
              </a:spcAft>
              <a:buFont typeface="Arial" panose="020B0604020202020204" pitchFamily="34" charset="0"/>
              <a:buChar char="•"/>
              <a:defRPr sz="1600"/>
            </a:pPr>
            <a:r>
              <a:rPr lang="en-US" sz="1600" dirty="0">
                <a:latin typeface="Proxima Nova" panose="020B0604020202020204"/>
              </a:rPr>
              <a:t>Required economic impact analysis inadequate (impact on small employers, non-profits, critical areas)</a:t>
            </a:r>
          </a:p>
          <a:p>
            <a:pPr marL="742950" lvl="1" indent="-285750">
              <a:spcAft>
                <a:spcPts val="600"/>
              </a:spcAft>
              <a:buFont typeface="Arial" panose="020B0604020202020204" pitchFamily="34" charset="0"/>
              <a:buChar char="•"/>
              <a:defRPr sz="1600"/>
            </a:pPr>
            <a:r>
              <a:rPr lang="en-US" sz="1600" dirty="0">
                <a:latin typeface="Proxima Nova" panose="020B0604020202020204"/>
              </a:rPr>
              <a:t>Rule will</a:t>
            </a:r>
            <a:r>
              <a:rPr lang="en-US" dirty="0">
                <a:latin typeface="Proxima Nova" panose="020B0604020202020204"/>
              </a:rPr>
              <a:t> advantage certain geographic regions and disadvantage others</a:t>
            </a:r>
          </a:p>
          <a:p>
            <a:pPr marL="285750" indent="-285750">
              <a:spcAft>
                <a:spcPts val="600"/>
              </a:spcAft>
              <a:buFont typeface="Arial" panose="020B0604020202020204" pitchFamily="34" charset="0"/>
              <a:buChar char="•"/>
              <a:defRPr sz="1600"/>
            </a:pPr>
            <a:r>
              <a:rPr lang="en-US" sz="1600" b="1" dirty="0">
                <a:latin typeface="Proxima Nova" panose="020B0604020202020204"/>
              </a:rPr>
              <a:t>How aggressively will employers adapt procedures (wage offers, work locations, cap exempt)? </a:t>
            </a:r>
          </a:p>
          <a:p>
            <a:pPr marL="285750" indent="-285750">
              <a:spcAft>
                <a:spcPts val="600"/>
              </a:spcAft>
              <a:buFont typeface="Arial" panose="020B0604020202020204" pitchFamily="34" charset="0"/>
              <a:buChar char="•"/>
              <a:defRPr sz="1600"/>
            </a:pPr>
            <a:r>
              <a:rPr lang="en-US" sz="1600" b="1" dirty="0">
                <a:latin typeface="Proxima Nova" panose="020B0604020202020204"/>
              </a:rPr>
              <a:t>How strict will USCIS be on location/SOC changes after registration?</a:t>
            </a:r>
          </a:p>
        </p:txBody>
      </p:sp>
      <p:sp>
        <p:nvSpPr>
          <p:cNvPr id="11" name="Text 9">
            <a:extLst>
              <a:ext uri="{FF2B5EF4-FFF2-40B4-BE49-F238E27FC236}">
                <a16:creationId xmlns:a16="http://schemas.microsoft.com/office/drawing/2014/main" id="{ECE4D7CF-EACF-9BFB-3612-AC90DDBD011F}"/>
              </a:ext>
            </a:extLst>
          </p:cNvPr>
          <p:cNvSpPr/>
          <p:nvPr/>
        </p:nvSpPr>
        <p:spPr>
          <a:xfrm>
            <a:off x="1051560" y="2670048"/>
            <a:ext cx="10881360" cy="274320"/>
          </a:xfrm>
          <a:prstGeom prst="rect">
            <a:avLst/>
          </a:prstGeom>
          <a:noFill/>
          <a:ln/>
        </p:spPr>
        <p:txBody>
          <a:bodyPr wrap="square" rtlCol="0" anchor="ctr"/>
          <a:lstStyle/>
          <a:p>
            <a:pPr marL="0" indent="0">
              <a:buNone/>
            </a:pPr>
            <a:endParaRPr lang="en-US" sz="1600" dirty="0">
              <a:latin typeface="Proxima Nova" panose="020B0604020202020204"/>
            </a:endParaRPr>
          </a:p>
        </p:txBody>
      </p:sp>
      <p:sp>
        <p:nvSpPr>
          <p:cNvPr id="12" name="Text 10">
            <a:extLst>
              <a:ext uri="{FF2B5EF4-FFF2-40B4-BE49-F238E27FC236}">
                <a16:creationId xmlns:a16="http://schemas.microsoft.com/office/drawing/2014/main" id="{96781D45-00EE-46D7-C955-FCB88B32F0F5}"/>
              </a:ext>
            </a:extLst>
          </p:cNvPr>
          <p:cNvSpPr/>
          <p:nvPr/>
        </p:nvSpPr>
        <p:spPr>
          <a:xfrm>
            <a:off x="1015409" y="1548792"/>
            <a:ext cx="10881360" cy="2794608"/>
          </a:xfrm>
          <a:prstGeom prst="rect">
            <a:avLst/>
          </a:prstGeom>
          <a:noFill/>
          <a:ln/>
        </p:spPr>
        <p:txBody>
          <a:bodyPr wrap="square" rtlCol="0" anchor="t"/>
          <a:lstStyle/>
          <a:p>
            <a:pPr>
              <a:lnSpc>
                <a:spcPct val="115000"/>
              </a:lnSpc>
              <a:buSzPct val="100000"/>
            </a:pPr>
            <a:endParaRPr lang="en-US" b="1" dirty="0">
              <a:latin typeface="Proxima Nova" panose="020B0604020202020204"/>
            </a:endParaRPr>
          </a:p>
        </p:txBody>
      </p:sp>
      <p:sp>
        <p:nvSpPr>
          <p:cNvPr id="14" name="Text 12">
            <a:extLst>
              <a:ext uri="{FF2B5EF4-FFF2-40B4-BE49-F238E27FC236}">
                <a16:creationId xmlns:a16="http://schemas.microsoft.com/office/drawing/2014/main" id="{8AB7B23C-EACD-968F-83D1-8499B4508F0E}"/>
              </a:ext>
            </a:extLst>
          </p:cNvPr>
          <p:cNvSpPr/>
          <p:nvPr/>
        </p:nvSpPr>
        <p:spPr>
          <a:xfrm>
            <a:off x="1051560" y="4601770"/>
            <a:ext cx="10954512" cy="274320"/>
          </a:xfrm>
          <a:prstGeom prst="rect">
            <a:avLst/>
          </a:prstGeom>
          <a:noFill/>
          <a:ln/>
        </p:spPr>
        <p:txBody>
          <a:bodyPr wrap="square" rtlCol="0" anchor="ctr"/>
          <a:lstStyle/>
          <a:p>
            <a:pPr marL="0" indent="0">
              <a:buNone/>
            </a:pPr>
            <a:endParaRPr lang="en-US" sz="2000" dirty="0">
              <a:latin typeface="Proxima Nova" panose="020B0604020202020204"/>
            </a:endParaRPr>
          </a:p>
        </p:txBody>
      </p:sp>
      <p:sp>
        <p:nvSpPr>
          <p:cNvPr id="15" name="Text 13">
            <a:extLst>
              <a:ext uri="{FF2B5EF4-FFF2-40B4-BE49-F238E27FC236}">
                <a16:creationId xmlns:a16="http://schemas.microsoft.com/office/drawing/2014/main" id="{76651344-9369-AE2F-D6C8-266C2CECECF7}"/>
              </a:ext>
            </a:extLst>
          </p:cNvPr>
          <p:cNvSpPr/>
          <p:nvPr/>
        </p:nvSpPr>
        <p:spPr>
          <a:xfrm>
            <a:off x="1005840" y="4974338"/>
            <a:ext cx="10954512" cy="822960"/>
          </a:xfrm>
          <a:prstGeom prst="rect">
            <a:avLst/>
          </a:prstGeom>
          <a:noFill/>
          <a:ln/>
        </p:spPr>
        <p:txBody>
          <a:bodyPr wrap="square" rtlCol="0" anchor="t"/>
          <a:lstStyle/>
          <a:p>
            <a:pPr marL="285750" indent="-285750">
              <a:lnSpc>
                <a:spcPct val="115000"/>
              </a:lnSpc>
              <a:buFont typeface="Arial" panose="020B0604020202020204" pitchFamily="34" charset="0"/>
              <a:buChar char="•"/>
            </a:pPr>
            <a:endParaRPr lang="en-US" b="1" dirty="0">
              <a:latin typeface="Proxima Nova" panose="020B0604020202020204"/>
            </a:endParaRPr>
          </a:p>
        </p:txBody>
      </p:sp>
      <p:sp>
        <p:nvSpPr>
          <p:cNvPr id="16" name="Shape 5">
            <a:extLst>
              <a:ext uri="{FF2B5EF4-FFF2-40B4-BE49-F238E27FC236}">
                <a16:creationId xmlns:a16="http://schemas.microsoft.com/office/drawing/2014/main" id="{BF519FE2-54CD-8EAD-E901-80FC0C536B65}"/>
              </a:ext>
            </a:extLst>
          </p:cNvPr>
          <p:cNvSpPr/>
          <p:nvPr/>
        </p:nvSpPr>
        <p:spPr>
          <a:xfrm>
            <a:off x="666874" y="924207"/>
            <a:ext cx="11183112" cy="505713"/>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lstStyle/>
          <a:p>
            <a:pPr>
              <a:lnSpc>
                <a:spcPct val="115000"/>
              </a:lnSpc>
            </a:pPr>
            <a:r>
              <a:rPr lang="en-US" sz="1800" b="1" dirty="0">
                <a:latin typeface="Proxima Nova" panose="020B0604020202020204"/>
              </a:rPr>
              <a:t>Unknown factors that could materially affect the FY 2027 H-1B cap registration process </a:t>
            </a:r>
            <a:endParaRPr lang="en-US" sz="1800" b="1" dirty="0">
              <a:solidFill>
                <a:srgbClr val="1F2937"/>
              </a:solidFill>
              <a:latin typeface="Proxima Nova" panose="020B0604020202020204"/>
              <a:ea typeface="Calibri" pitchFamily="34" charset="-122"/>
              <a:cs typeface="Calibri" pitchFamily="34" charset="-120"/>
            </a:endParaRPr>
          </a:p>
        </p:txBody>
      </p:sp>
    </p:spTree>
    <p:extLst>
      <p:ext uri="{BB962C8B-B14F-4D97-AF65-F5344CB8AC3E}">
        <p14:creationId xmlns:p14="http://schemas.microsoft.com/office/powerpoint/2010/main" val="3124036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91695" cy="56692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endParaRPr lang="en-US" dirty="0">
              <a:latin typeface="Proxima Nova" panose="020B0604020202020204"/>
            </a:endParaRPr>
          </a:p>
        </p:txBody>
      </p:sp>
      <p:sp>
        <p:nvSpPr>
          <p:cNvPr id="3" name="Text 1"/>
          <p:cNvSpPr/>
          <p:nvPr/>
        </p:nvSpPr>
        <p:spPr>
          <a:xfrm>
            <a:off x="502920" y="128016"/>
            <a:ext cx="11155680" cy="329184"/>
          </a:xfrm>
          <a:prstGeom prst="rect">
            <a:avLst/>
          </a:prstGeom>
          <a:noFill/>
          <a:ln/>
        </p:spPr>
        <p:txBody>
          <a:bodyPr wrap="square" rtlCol="0" anchor="ctr"/>
          <a:lstStyle/>
          <a:p>
            <a:pPr marL="0" indent="0">
              <a:buNone/>
            </a:pPr>
            <a:r>
              <a:rPr lang="en-US" sz="1800" b="1" dirty="0">
                <a:solidFill>
                  <a:srgbClr val="FFFFFF"/>
                </a:solidFill>
                <a:latin typeface="Proxima Nova" panose="020B0604020202020204"/>
                <a:ea typeface="Calibri" pitchFamily="34" charset="-122"/>
                <a:cs typeface="Calibri" pitchFamily="34" charset="-120"/>
              </a:rPr>
              <a:t>Planning for FY 2027 registration season</a:t>
            </a:r>
            <a:endParaRPr lang="en-US" sz="1800" dirty="0">
              <a:latin typeface="Proxima Nova" panose="020B0604020202020204"/>
            </a:endParaRPr>
          </a:p>
        </p:txBody>
      </p:sp>
      <p:sp>
        <p:nvSpPr>
          <p:cNvPr id="6" name="Text 4"/>
          <p:cNvSpPr/>
          <p:nvPr/>
        </p:nvSpPr>
        <p:spPr>
          <a:xfrm>
            <a:off x="685800" y="868680"/>
            <a:ext cx="11475720" cy="320040"/>
          </a:xfrm>
          <a:prstGeom prst="rect">
            <a:avLst/>
          </a:prstGeom>
          <a:noFill/>
          <a:ln/>
        </p:spPr>
        <p:txBody>
          <a:bodyPr wrap="square" rtlCol="0" anchor="ctr"/>
          <a:lstStyle/>
          <a:p>
            <a:pPr marL="0" indent="0">
              <a:buNone/>
            </a:pPr>
            <a:r>
              <a:rPr lang="en-US" sz="2400" b="1" dirty="0">
                <a:solidFill>
                  <a:schemeClr val="accent5"/>
                </a:solidFill>
                <a:latin typeface="Proxima Nova" panose="020B0604020202020204"/>
                <a:ea typeface="Calibri" pitchFamily="34" charset="-122"/>
                <a:cs typeface="Calibri" pitchFamily="34" charset="-120"/>
              </a:rPr>
              <a:t>What employers should consider now</a:t>
            </a:r>
            <a:endParaRPr lang="en-US" sz="2400" dirty="0">
              <a:solidFill>
                <a:schemeClr val="accent5"/>
              </a:solidFill>
              <a:latin typeface="Proxima Nova" panose="020B0604020202020204"/>
            </a:endParaRPr>
          </a:p>
        </p:txBody>
      </p:sp>
      <p:sp>
        <p:nvSpPr>
          <p:cNvPr id="7" name="Shape 5"/>
          <p:cNvSpPr/>
          <p:nvPr/>
        </p:nvSpPr>
        <p:spPr>
          <a:xfrm>
            <a:off x="502920" y="1374412"/>
            <a:ext cx="11139416" cy="4407408"/>
          </a:xfrm>
          <a:prstGeom prst="roundRect">
            <a:avLst/>
          </a:prstGeom>
          <a:solidFill>
            <a:srgbClr val="F3F5F7"/>
          </a:solidFill>
          <a:ln w="12700">
            <a:solidFill>
              <a:srgbClr val="C9CED6"/>
            </a:solidFill>
            <a:prstDash val="solid"/>
          </a:ln>
        </p:spPr>
        <p:txBody>
          <a:bodyPr/>
          <a:lstStyle/>
          <a:p>
            <a:endParaRPr lang="en-US" dirty="0">
              <a:latin typeface="Proxima Nova" panose="020B0604020202020204"/>
            </a:endParaRPr>
          </a:p>
        </p:txBody>
      </p:sp>
      <p:sp>
        <p:nvSpPr>
          <p:cNvPr id="8" name="Text 6"/>
          <p:cNvSpPr/>
          <p:nvPr/>
        </p:nvSpPr>
        <p:spPr>
          <a:xfrm>
            <a:off x="911330" y="1526268"/>
            <a:ext cx="10927080" cy="320040"/>
          </a:xfrm>
          <a:prstGeom prst="rect">
            <a:avLst/>
          </a:prstGeom>
          <a:noFill/>
          <a:ln/>
        </p:spPr>
        <p:txBody>
          <a:bodyPr wrap="square" rtlCol="0" anchor="ctr"/>
          <a:lstStyle/>
          <a:p>
            <a:pPr marL="0" indent="0">
              <a:buNone/>
            </a:pPr>
            <a:r>
              <a:rPr lang="en-US" sz="2000" b="1" dirty="0">
                <a:solidFill>
                  <a:schemeClr val="accent5"/>
                </a:solidFill>
                <a:latin typeface="Proxima Nova" panose="020B0604020202020204"/>
                <a:ea typeface="Calibri" pitchFamily="34" charset="-122"/>
                <a:cs typeface="Calibri" pitchFamily="34" charset="-120"/>
              </a:rPr>
              <a:t>Employer Checklist</a:t>
            </a:r>
            <a:endParaRPr lang="en-US" sz="2000" b="1" dirty="0">
              <a:solidFill>
                <a:schemeClr val="accent5"/>
              </a:solidFill>
              <a:latin typeface="Proxima Nova" panose="020B0604020202020204"/>
            </a:endParaRPr>
          </a:p>
        </p:txBody>
      </p:sp>
      <p:sp>
        <p:nvSpPr>
          <p:cNvPr id="9" name="Text 7"/>
          <p:cNvSpPr/>
          <p:nvPr/>
        </p:nvSpPr>
        <p:spPr>
          <a:xfrm>
            <a:off x="911330" y="1857832"/>
            <a:ext cx="10322597" cy="3552604"/>
          </a:xfrm>
          <a:prstGeom prst="rect">
            <a:avLst/>
          </a:prstGeom>
          <a:noFill/>
          <a:ln/>
        </p:spPr>
        <p:txBody>
          <a:bodyPr wrap="square" rtlCol="0" anchor="t"/>
          <a:lstStyle/>
          <a:p>
            <a:pPr marL="203200" indent="-203200">
              <a:lnSpc>
                <a:spcPct val="115000"/>
              </a:lnSpc>
              <a:buSzPct val="100000"/>
              <a:buChar char="•"/>
            </a:pPr>
            <a:r>
              <a:rPr lang="en-US" b="1" dirty="0">
                <a:solidFill>
                  <a:schemeClr val="bg2"/>
                </a:solidFill>
                <a:latin typeface="Proxima Nova" panose="020B0604020202020204"/>
                <a:ea typeface="Calibri" pitchFamily="34" charset="-122"/>
                <a:cs typeface="Calibri" pitchFamily="34" charset="-120"/>
              </a:rPr>
              <a:t>Confirm wage offer, SOC code and worksite location(s) to assess potential wage level assignment.</a:t>
            </a:r>
            <a:endParaRPr lang="en-US" b="1" dirty="0">
              <a:solidFill>
                <a:schemeClr val="bg2"/>
              </a:solidFill>
              <a:latin typeface="Proxima Nova" panose="020B0604020202020204"/>
            </a:endParaRPr>
          </a:p>
          <a:p>
            <a:pPr marL="203200" indent="-203200">
              <a:lnSpc>
                <a:spcPct val="115000"/>
              </a:lnSpc>
              <a:buSzPct val="100000"/>
              <a:buChar char="•"/>
            </a:pPr>
            <a:r>
              <a:rPr lang="en-US" b="1" dirty="0">
                <a:solidFill>
                  <a:schemeClr val="bg2"/>
                </a:solidFill>
                <a:latin typeface="Proxima Nova" panose="020B0604020202020204"/>
                <a:ea typeface="Calibri" pitchFamily="34" charset="-122"/>
                <a:cs typeface="Calibri" pitchFamily="34" charset="-120"/>
              </a:rPr>
              <a:t>Model wage offers against OEWS wage levels; consider whether wage change affects selection odds.</a:t>
            </a:r>
          </a:p>
          <a:p>
            <a:pPr marL="203200" indent="-203200">
              <a:lnSpc>
                <a:spcPct val="115000"/>
              </a:lnSpc>
              <a:buSzPct val="100000"/>
              <a:buFontTx/>
              <a:buChar char="•"/>
            </a:pPr>
            <a:r>
              <a:rPr lang="en-US" b="1" dirty="0">
                <a:solidFill>
                  <a:schemeClr val="bg2"/>
                </a:solidFill>
                <a:latin typeface="Proxima Nova" panose="020B0604020202020204"/>
                <a:ea typeface="Calibri" pitchFamily="34" charset="-122"/>
                <a:cs typeface="Calibri" pitchFamily="34" charset="-120"/>
              </a:rPr>
              <a:t>Review appropriate alternate job locations; consider whether work location changes selection odds.</a:t>
            </a:r>
            <a:endParaRPr lang="en-US" b="1" dirty="0">
              <a:solidFill>
                <a:schemeClr val="bg2"/>
              </a:solidFill>
              <a:latin typeface="Proxima Nova" panose="020B0604020202020204"/>
            </a:endParaRPr>
          </a:p>
          <a:p>
            <a:pPr marL="203200" indent="-203200">
              <a:lnSpc>
                <a:spcPct val="115000"/>
              </a:lnSpc>
              <a:buSzPct val="100000"/>
              <a:buChar char="•"/>
            </a:pPr>
            <a:r>
              <a:rPr lang="en-US" b="1" dirty="0">
                <a:solidFill>
                  <a:schemeClr val="bg2"/>
                </a:solidFill>
                <a:latin typeface="Proxima Nova" panose="020B0604020202020204"/>
                <a:ea typeface="Calibri" pitchFamily="34" charset="-122"/>
                <a:cs typeface="Calibri" pitchFamily="34" charset="-120"/>
              </a:rPr>
              <a:t>Document internal wage rationale and be prepared to support the selected wage level at petition stage.</a:t>
            </a:r>
          </a:p>
          <a:p>
            <a:pPr marL="660400" lvl="1" indent="-203200">
              <a:lnSpc>
                <a:spcPct val="115000"/>
              </a:lnSpc>
              <a:buSzPct val="100000"/>
              <a:buChar char="•"/>
            </a:pPr>
            <a:r>
              <a:rPr lang="en-US" b="1" dirty="0">
                <a:solidFill>
                  <a:schemeClr val="bg2"/>
                </a:solidFill>
                <a:latin typeface="Proxima Nova" panose="020B0604020202020204"/>
                <a:ea typeface="Calibri" pitchFamily="34" charset="-122"/>
                <a:cs typeface="Calibri" pitchFamily="34" charset="-120"/>
              </a:rPr>
              <a:t>Registration wage level different from LCA wage level? </a:t>
            </a:r>
            <a:endParaRPr lang="en-US" b="1" dirty="0">
              <a:solidFill>
                <a:schemeClr val="bg2"/>
              </a:solidFill>
              <a:latin typeface="Proxima Nova" panose="020B0604020202020204"/>
            </a:endParaRPr>
          </a:p>
          <a:p>
            <a:pPr marL="203200" indent="-203200">
              <a:lnSpc>
                <a:spcPct val="115000"/>
              </a:lnSpc>
              <a:buSzPct val="100000"/>
              <a:buChar char="•"/>
            </a:pPr>
            <a:r>
              <a:rPr lang="en-US" b="1" dirty="0">
                <a:solidFill>
                  <a:schemeClr val="bg2"/>
                </a:solidFill>
                <a:latin typeface="Proxima Nova" panose="020B0604020202020204"/>
                <a:ea typeface="Calibri" pitchFamily="34" charset="-122"/>
                <a:cs typeface="Calibri" pitchFamily="34" charset="-120"/>
              </a:rPr>
              <a:t>Examine visa options for employees with Level I wages who may have lower odds; </a:t>
            </a:r>
          </a:p>
          <a:p>
            <a:pPr marL="203200" indent="-203200">
              <a:lnSpc>
                <a:spcPct val="115000"/>
              </a:lnSpc>
              <a:buSzPct val="100000"/>
              <a:buChar char="•"/>
            </a:pPr>
            <a:r>
              <a:rPr lang="en-US" b="1" dirty="0">
                <a:solidFill>
                  <a:schemeClr val="bg2"/>
                </a:solidFill>
                <a:latin typeface="Proxima Nova" panose="020B0604020202020204"/>
                <a:ea typeface="Calibri" pitchFamily="34" charset="-122"/>
                <a:cs typeface="Calibri" pitchFamily="34" charset="-120"/>
              </a:rPr>
              <a:t>Communicate with stakeholders (candidates, hiring managers) around changed selection probabilities</a:t>
            </a:r>
            <a:r>
              <a:rPr lang="en-US" b="1" dirty="0">
                <a:solidFill>
                  <a:schemeClr val="tx1"/>
                </a:solidFill>
                <a:latin typeface="Proxima Nova" panose="020B0604020202020204"/>
                <a:ea typeface="Calibri" pitchFamily="34" charset="-122"/>
                <a:cs typeface="Calibri" pitchFamily="34" charset="-120"/>
              </a:rPr>
              <a:t>.</a:t>
            </a:r>
          </a:p>
          <a:p>
            <a:pPr>
              <a:lnSpc>
                <a:spcPct val="115000"/>
              </a:lnSpc>
              <a:buSzPct val="100000"/>
            </a:pPr>
            <a:endParaRPr lang="en-US" b="1" dirty="0">
              <a:solidFill>
                <a:schemeClr val="tx1"/>
              </a:solidFill>
              <a:latin typeface="Proxima Nova" panose="020B0604020202020204"/>
              <a:ea typeface="Calibri" pitchFamily="34" charset="-122"/>
              <a:cs typeface="Calibri" pitchFamily="34" charset="-120"/>
            </a:endParaRPr>
          </a:p>
          <a:p>
            <a:pPr>
              <a:lnSpc>
                <a:spcPct val="115000"/>
              </a:lnSpc>
              <a:buSzPct val="100000"/>
            </a:pPr>
            <a:r>
              <a:rPr lang="en-US" sz="2000" b="1" dirty="0">
                <a:solidFill>
                  <a:schemeClr val="accent5"/>
                </a:solidFill>
                <a:latin typeface="Proxima Nova" panose="020B0604020202020204"/>
                <a:ea typeface="Calibri" pitchFamily="34" charset="-122"/>
                <a:cs typeface="Calibri" pitchFamily="34" charset="-120"/>
              </a:rPr>
              <a:t>Strategic Considerations</a:t>
            </a:r>
          </a:p>
          <a:p>
            <a:pPr marL="285750" indent="-285750">
              <a:lnSpc>
                <a:spcPct val="115000"/>
              </a:lnSpc>
              <a:buSzPct val="100000"/>
              <a:buFont typeface="Arial" panose="020B0604020202020204" pitchFamily="34" charset="0"/>
              <a:buChar char="•"/>
            </a:pPr>
            <a:r>
              <a:rPr lang="en-US" b="1" dirty="0">
                <a:solidFill>
                  <a:schemeClr val="bg2"/>
                </a:solidFill>
                <a:latin typeface="Proxima Nova" panose="020B0604020202020204"/>
              </a:rPr>
              <a:t>Litigation may delay implementation of weighted selection system</a:t>
            </a:r>
          </a:p>
          <a:p>
            <a:pPr marL="285750" indent="-285750">
              <a:lnSpc>
                <a:spcPct val="115000"/>
              </a:lnSpc>
              <a:buSzPct val="100000"/>
              <a:buFont typeface="Arial" panose="020B0604020202020204" pitchFamily="34" charset="0"/>
              <a:buChar char="•"/>
            </a:pPr>
            <a:r>
              <a:rPr lang="en-US" b="1" dirty="0">
                <a:solidFill>
                  <a:schemeClr val="bg2"/>
                </a:solidFill>
                <a:latin typeface="Proxima Nova" panose="020B0604020202020204"/>
              </a:rPr>
              <a:t>Likely decrease in registrations may increase odd for those who apply</a:t>
            </a:r>
          </a:p>
          <a:p>
            <a:pPr marL="285750" indent="-285750">
              <a:lnSpc>
                <a:spcPct val="115000"/>
              </a:lnSpc>
              <a:buSzPct val="100000"/>
              <a:buFont typeface="Arial" panose="020B0604020202020204" pitchFamily="34" charset="0"/>
              <a:buChar char="•"/>
            </a:pPr>
            <a:r>
              <a:rPr lang="en-US" b="1" dirty="0">
                <a:solidFill>
                  <a:schemeClr val="bg2"/>
                </a:solidFill>
                <a:latin typeface="Proxima Nova" panose="020B0604020202020204"/>
              </a:rPr>
              <a:t>Registration fee remains relatively low ($215)</a:t>
            </a:r>
          </a:p>
          <a:p>
            <a:pPr marL="285750" indent="-285750">
              <a:lnSpc>
                <a:spcPct val="115000"/>
              </a:lnSpc>
              <a:buSzPct val="100000"/>
              <a:buFont typeface="Arial" panose="020B0604020202020204" pitchFamily="34" charset="0"/>
              <a:buChar char="•"/>
            </a:pPr>
            <a:r>
              <a:rPr lang="en-US" b="1" dirty="0">
                <a:solidFill>
                  <a:schemeClr val="bg2"/>
                </a:solidFill>
                <a:latin typeface="Proxima Nova" panose="020B0604020202020204"/>
              </a:rPr>
              <a:t>Retention of foreign national employees</a:t>
            </a:r>
          </a:p>
        </p:txBody>
      </p:sp>
      <p:sp>
        <p:nvSpPr>
          <p:cNvPr id="11" name="Text 9"/>
          <p:cNvSpPr/>
          <p:nvPr/>
        </p:nvSpPr>
        <p:spPr>
          <a:xfrm>
            <a:off x="868680" y="6327648"/>
            <a:ext cx="11109960" cy="182880"/>
          </a:xfrm>
          <a:prstGeom prst="rect">
            <a:avLst/>
          </a:prstGeom>
          <a:noFill/>
          <a:ln/>
        </p:spPr>
        <p:txBody>
          <a:bodyPr wrap="square" rtlCol="0" anchor="ctr"/>
          <a:lstStyle/>
          <a:p>
            <a:pPr marL="0" indent="0">
              <a:buNone/>
            </a:pPr>
            <a:endParaRPr lang="en-US" sz="1000" dirty="0">
              <a:latin typeface="Proxima Nova" panose="020B060402020202020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484632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endParaRPr lang="en-US" dirty="0">
              <a:latin typeface="Proxima Nova" panose="020B0604020202020204"/>
            </a:endParaRPr>
          </a:p>
        </p:txBody>
      </p:sp>
      <p:sp>
        <p:nvSpPr>
          <p:cNvPr id="3" name="Shape 1"/>
          <p:cNvSpPr/>
          <p:nvPr/>
        </p:nvSpPr>
        <p:spPr>
          <a:xfrm>
            <a:off x="0" y="4846320"/>
            <a:ext cx="12191695" cy="2011680"/>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a:lstStyle/>
          <a:p>
            <a:endParaRPr lang="en-US" dirty="0">
              <a:latin typeface="Proxima Nova" panose="020B0604020202020204"/>
            </a:endParaRPr>
          </a:p>
        </p:txBody>
      </p:sp>
      <p:sp>
        <p:nvSpPr>
          <p:cNvPr id="4" name="Text 2"/>
          <p:cNvSpPr/>
          <p:nvPr/>
        </p:nvSpPr>
        <p:spPr>
          <a:xfrm>
            <a:off x="822960" y="2057400"/>
            <a:ext cx="9966960" cy="731520"/>
          </a:xfrm>
          <a:prstGeom prst="rect">
            <a:avLst/>
          </a:prstGeom>
          <a:noFill/>
          <a:ln/>
        </p:spPr>
        <p:txBody>
          <a:bodyPr wrap="square" rtlCol="0" anchor="ctr"/>
          <a:lstStyle/>
          <a:p>
            <a:pPr marL="0" indent="0">
              <a:buNone/>
            </a:pPr>
            <a:r>
              <a:rPr lang="en-US" sz="3600" b="1" dirty="0">
                <a:solidFill>
                  <a:srgbClr val="FFFFFF"/>
                </a:solidFill>
                <a:effectLst>
                  <a:outerShdw blurRad="38100" dist="38100" dir="2700000" algn="tl">
                    <a:srgbClr val="000000">
                      <a:alpha val="43137"/>
                    </a:srgbClr>
                  </a:outerShdw>
                </a:effectLst>
                <a:latin typeface="Proxima Nova" panose="020B0604020202020204"/>
                <a:ea typeface="Calibri" pitchFamily="34" charset="-122"/>
                <a:cs typeface="Calibri" pitchFamily="34" charset="-120"/>
              </a:rPr>
              <a:t>Court Upholds $100,000 H-1B Fee</a:t>
            </a:r>
            <a:endParaRPr lang="en-US" sz="3600" dirty="0">
              <a:effectLst>
                <a:outerShdw blurRad="38100" dist="38100" dir="2700000" algn="tl">
                  <a:srgbClr val="000000">
                    <a:alpha val="43137"/>
                  </a:srgbClr>
                </a:outerShdw>
              </a:effectLst>
              <a:latin typeface="Proxima Nova" panose="020B0604020202020204"/>
            </a:endParaRPr>
          </a:p>
        </p:txBody>
      </p:sp>
      <p:sp>
        <p:nvSpPr>
          <p:cNvPr id="5" name="Text 3"/>
          <p:cNvSpPr/>
          <p:nvPr/>
        </p:nvSpPr>
        <p:spPr>
          <a:xfrm>
            <a:off x="841248" y="3268980"/>
            <a:ext cx="9966960" cy="365760"/>
          </a:xfrm>
          <a:prstGeom prst="rect">
            <a:avLst/>
          </a:prstGeom>
          <a:noFill/>
          <a:ln/>
        </p:spPr>
        <p:txBody>
          <a:bodyPr wrap="square" rtlCol="0" anchor="ctr"/>
          <a:lstStyle/>
          <a:p>
            <a:pPr marL="0" indent="0">
              <a:buNone/>
            </a:pPr>
            <a:r>
              <a:rPr lang="en-US" sz="1600" dirty="0">
                <a:solidFill>
                  <a:schemeClr val="bg1"/>
                </a:solidFill>
                <a:latin typeface="Proxima Nova" panose="020B0604020202020204"/>
                <a:ea typeface="Calibri" pitchFamily="34" charset="-122"/>
                <a:cs typeface="Calibri" pitchFamily="34" charset="-120"/>
              </a:rPr>
              <a:t>Chamber of Commerce v. DHS (D.D.C., Howell, J.) — Decision summary and H-1B program impact</a:t>
            </a:r>
            <a:endParaRPr lang="en-US" sz="1600" dirty="0">
              <a:solidFill>
                <a:schemeClr val="bg1"/>
              </a:solidFill>
              <a:latin typeface="Proxima Nova" panose="020B060402020202020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685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endParaRPr lang="en-US" dirty="0">
              <a:latin typeface="Proxima Nova" panose="020B0604020202020204"/>
            </a:endParaRPr>
          </a:p>
        </p:txBody>
      </p:sp>
      <p:sp>
        <p:nvSpPr>
          <p:cNvPr id="3" name="Text 1"/>
          <p:cNvSpPr/>
          <p:nvPr/>
        </p:nvSpPr>
        <p:spPr>
          <a:xfrm>
            <a:off x="548640" y="128016"/>
            <a:ext cx="11155680" cy="256032"/>
          </a:xfrm>
          <a:prstGeom prst="rect">
            <a:avLst/>
          </a:prstGeom>
          <a:noFill/>
          <a:ln/>
        </p:spPr>
        <p:txBody>
          <a:bodyPr wrap="square" rtlCol="0" anchor="ctr"/>
          <a:lstStyle/>
          <a:p>
            <a:pPr marL="0" indent="0">
              <a:buNone/>
            </a:pPr>
            <a:r>
              <a:rPr lang="en-US" sz="2200" b="1" dirty="0">
                <a:solidFill>
                  <a:srgbClr val="FFFFFF"/>
                </a:solidFill>
                <a:latin typeface="Proxima Nova" panose="020B0604020202020204"/>
                <a:ea typeface="Calibri" pitchFamily="34" charset="-122"/>
                <a:cs typeface="Calibri" pitchFamily="34" charset="-120"/>
              </a:rPr>
              <a:t>Context: What is the H-1B program? </a:t>
            </a:r>
            <a:endParaRPr lang="en-US" sz="2200" dirty="0">
              <a:latin typeface="Proxima Nova" panose="020B0604020202020204"/>
            </a:endParaRPr>
          </a:p>
        </p:txBody>
      </p:sp>
      <p:sp>
        <p:nvSpPr>
          <p:cNvPr id="4" name="Text 2"/>
          <p:cNvSpPr/>
          <p:nvPr/>
        </p:nvSpPr>
        <p:spPr>
          <a:xfrm>
            <a:off x="548640" y="402336"/>
            <a:ext cx="11155680" cy="219456"/>
          </a:xfrm>
          <a:prstGeom prst="rect">
            <a:avLst/>
          </a:prstGeom>
          <a:noFill/>
          <a:ln/>
        </p:spPr>
        <p:txBody>
          <a:bodyPr wrap="square" rtlCol="0" anchor="ctr"/>
          <a:lstStyle/>
          <a:p>
            <a:pPr marL="0" indent="0">
              <a:buNone/>
            </a:pPr>
            <a:r>
              <a:rPr lang="en-US" sz="1200" b="1" dirty="0">
                <a:solidFill>
                  <a:schemeClr val="bg1"/>
                </a:solidFill>
                <a:latin typeface="Proxima Nova" panose="020B0604020202020204"/>
                <a:ea typeface="Calibri" pitchFamily="34" charset="-122"/>
                <a:cs typeface="Calibri" pitchFamily="34" charset="-120"/>
              </a:rPr>
              <a:t>Where the $100,000 requirement fits in the workflow</a:t>
            </a:r>
            <a:endParaRPr lang="en-US" sz="1200" b="1" dirty="0">
              <a:solidFill>
                <a:schemeClr val="bg1"/>
              </a:solidFill>
              <a:latin typeface="Proxima Nova" panose="020B0604020202020204"/>
            </a:endParaRPr>
          </a:p>
        </p:txBody>
      </p:sp>
      <p:sp>
        <p:nvSpPr>
          <p:cNvPr id="5" name="Shape 3"/>
          <p:cNvSpPr/>
          <p:nvPr/>
        </p:nvSpPr>
        <p:spPr>
          <a:xfrm>
            <a:off x="548640" y="960120"/>
            <a:ext cx="11064240" cy="1650294"/>
          </a:xfrm>
          <a:prstGeom prst="roundRect">
            <a:avLst/>
          </a:prstGeom>
          <a:solidFill>
            <a:srgbClr val="FFFFFF"/>
          </a:solidFill>
          <a:ln w="12700">
            <a:solidFill>
              <a:srgbClr val="D7E3F3"/>
            </a:solidFill>
            <a:prstDash val="solid"/>
          </a:ln>
          <a:effectLst>
            <a:outerShdw blurRad="25400" dist="12700" dir="2700000" algn="bl" rotWithShape="0">
              <a:srgbClr val="000000">
                <a:alpha val="12000"/>
              </a:srgbClr>
            </a:outerShdw>
          </a:effectLst>
        </p:spPr>
        <p:txBody>
          <a:bodyPr/>
          <a:lstStyle/>
          <a:p>
            <a:endParaRPr lang="en-US" dirty="0">
              <a:solidFill>
                <a:schemeClr val="bg2"/>
              </a:solidFill>
              <a:latin typeface="Proxima Nova" panose="020B0604020202020204"/>
            </a:endParaRPr>
          </a:p>
        </p:txBody>
      </p:sp>
      <p:sp>
        <p:nvSpPr>
          <p:cNvPr id="6" name="Text 4"/>
          <p:cNvSpPr/>
          <p:nvPr/>
        </p:nvSpPr>
        <p:spPr>
          <a:xfrm>
            <a:off x="822960" y="1097280"/>
            <a:ext cx="10515600" cy="274320"/>
          </a:xfrm>
          <a:prstGeom prst="rect">
            <a:avLst/>
          </a:prstGeom>
          <a:noFill/>
          <a:ln/>
        </p:spPr>
        <p:txBody>
          <a:bodyPr wrap="square" rtlCol="0" anchor="ctr"/>
          <a:lstStyle/>
          <a:p>
            <a:pPr marL="0" indent="0">
              <a:buNone/>
            </a:pPr>
            <a:r>
              <a:rPr lang="en-US" sz="1600" b="1" dirty="0">
                <a:solidFill>
                  <a:srgbClr val="0B1F3A"/>
                </a:solidFill>
                <a:latin typeface="Proxima Nova" panose="020B0604020202020204"/>
                <a:ea typeface="Calibri" pitchFamily="34" charset="-122"/>
                <a:cs typeface="Calibri" pitchFamily="34" charset="-120"/>
              </a:rPr>
              <a:t>Annual cap (cap-subject petitions)</a:t>
            </a:r>
            <a:endParaRPr lang="en-US" sz="1600" dirty="0">
              <a:latin typeface="Proxima Nova" panose="020B0604020202020204"/>
            </a:endParaRPr>
          </a:p>
        </p:txBody>
      </p:sp>
      <p:sp>
        <p:nvSpPr>
          <p:cNvPr id="7" name="Text 5"/>
          <p:cNvSpPr/>
          <p:nvPr/>
        </p:nvSpPr>
        <p:spPr>
          <a:xfrm>
            <a:off x="822960" y="1493606"/>
            <a:ext cx="10515600" cy="527477"/>
          </a:xfrm>
          <a:prstGeom prst="rect">
            <a:avLst/>
          </a:prstGeom>
          <a:noFill/>
          <a:ln/>
        </p:spPr>
        <p:txBody>
          <a:bodyPr wrap="square" rtlCol="0" anchor="ctr"/>
          <a:lstStyle/>
          <a:p>
            <a:pPr marL="0" indent="0">
              <a:buNone/>
            </a:pPr>
            <a:r>
              <a:rPr lang="en-US" sz="1800" b="1" dirty="0">
                <a:solidFill>
                  <a:srgbClr val="0B1F3A"/>
                </a:solidFill>
                <a:latin typeface="Proxima Nova" panose="020B0604020202020204"/>
                <a:ea typeface="Calibri" pitchFamily="34" charset="-122"/>
                <a:cs typeface="Calibri" pitchFamily="34" charset="-120"/>
              </a:rPr>
              <a:t>65,000 regular cap + 20,000 advanced-degree exemption = 85,000 total new H-1B visas per year</a:t>
            </a:r>
            <a:endParaRPr lang="en-US" sz="1800" dirty="0">
              <a:latin typeface="Proxima Nova" panose="020B0604020202020204"/>
            </a:endParaRPr>
          </a:p>
        </p:txBody>
      </p:sp>
      <p:sp>
        <p:nvSpPr>
          <p:cNvPr id="8" name="Text 6"/>
          <p:cNvSpPr/>
          <p:nvPr/>
        </p:nvSpPr>
        <p:spPr>
          <a:xfrm>
            <a:off x="822960" y="2054525"/>
            <a:ext cx="10515600" cy="274320"/>
          </a:xfrm>
          <a:prstGeom prst="rect">
            <a:avLst/>
          </a:prstGeom>
          <a:noFill/>
          <a:ln/>
        </p:spPr>
        <p:txBody>
          <a:bodyPr wrap="square" rtlCol="0" anchor="ctr"/>
          <a:lstStyle/>
          <a:p>
            <a:pPr marL="0" indent="0">
              <a:buNone/>
            </a:pPr>
            <a:r>
              <a:rPr lang="en-US" sz="1300" dirty="0">
                <a:solidFill>
                  <a:srgbClr val="1C2430"/>
                </a:solidFill>
                <a:latin typeface="Proxima Nova" panose="020B0604020202020204"/>
                <a:ea typeface="Calibri" pitchFamily="34" charset="-122"/>
                <a:cs typeface="Calibri" pitchFamily="34" charset="-120"/>
              </a:rPr>
              <a:t>Because demand exceeds the cap, regulations mandate a random lottery for cap-subject registrants.</a:t>
            </a:r>
            <a:endParaRPr lang="en-US" sz="1300" dirty="0">
              <a:latin typeface="Proxima Nova" panose="020B0604020202020204"/>
            </a:endParaRPr>
          </a:p>
        </p:txBody>
      </p:sp>
      <p:sp>
        <p:nvSpPr>
          <p:cNvPr id="9" name="Text 7"/>
          <p:cNvSpPr/>
          <p:nvPr/>
        </p:nvSpPr>
        <p:spPr>
          <a:xfrm>
            <a:off x="548640" y="2818638"/>
            <a:ext cx="11064240" cy="365760"/>
          </a:xfrm>
          <a:prstGeom prst="rect">
            <a:avLst/>
          </a:prstGeom>
          <a:noFill/>
          <a:ln/>
        </p:spPr>
        <p:txBody>
          <a:bodyPr wrap="square" rtlCol="0" anchor="ctr"/>
          <a:lstStyle/>
          <a:p>
            <a:pPr marL="0" indent="0">
              <a:buNone/>
            </a:pPr>
            <a:r>
              <a:rPr lang="en-US" sz="1800" b="1" dirty="0">
                <a:solidFill>
                  <a:schemeClr val="bg2"/>
                </a:solidFill>
                <a:latin typeface="Proxima Nova" panose="020B0604020202020204"/>
                <a:ea typeface="Calibri" pitchFamily="34" charset="-122"/>
                <a:cs typeface="Calibri" pitchFamily="34" charset="-120"/>
              </a:rPr>
              <a:t>Simplified workflow (cap-subject)</a:t>
            </a:r>
            <a:endParaRPr lang="en-US" sz="1800" dirty="0">
              <a:solidFill>
                <a:schemeClr val="bg2"/>
              </a:solidFill>
              <a:latin typeface="Proxima Nova" panose="020B0604020202020204"/>
            </a:endParaRPr>
          </a:p>
        </p:txBody>
      </p:sp>
      <p:sp>
        <p:nvSpPr>
          <p:cNvPr id="10" name="Shape 8"/>
          <p:cNvSpPr/>
          <p:nvPr/>
        </p:nvSpPr>
        <p:spPr>
          <a:xfrm>
            <a:off x="548640" y="3184398"/>
            <a:ext cx="11064240" cy="0"/>
          </a:xfrm>
          <a:prstGeom prst="line">
            <a:avLst/>
          </a:prstGeom>
          <a:noFill/>
          <a:ln w="12700">
            <a:solidFill>
              <a:srgbClr val="C9D6E8"/>
            </a:solidFill>
            <a:prstDash val="solid"/>
          </a:ln>
        </p:spPr>
        <p:txBody>
          <a:bodyPr/>
          <a:lstStyle/>
          <a:p>
            <a:endParaRPr lang="en-US" dirty="0">
              <a:latin typeface="Proxima Nova" panose="020B0604020202020204"/>
            </a:endParaRPr>
          </a:p>
        </p:txBody>
      </p:sp>
      <p:sp>
        <p:nvSpPr>
          <p:cNvPr id="11" name="Shape 9"/>
          <p:cNvSpPr/>
          <p:nvPr/>
        </p:nvSpPr>
        <p:spPr>
          <a:xfrm>
            <a:off x="548640" y="3604260"/>
            <a:ext cx="1828800" cy="960120"/>
          </a:xfrm>
          <a:prstGeom prst="roundRect">
            <a:avLst/>
          </a:prstGeom>
          <a:solidFill>
            <a:srgbClr val="FFFFFF"/>
          </a:solidFill>
          <a:ln w="12700">
            <a:solidFill>
              <a:srgbClr val="C9D6E8"/>
            </a:solidFill>
            <a:prstDash val="solid"/>
          </a:ln>
          <a:effectLst>
            <a:outerShdw blurRad="19050" dist="10160" dir="2700000" algn="bl" rotWithShape="0">
              <a:srgbClr val="000000">
                <a:alpha val="8000"/>
              </a:srgbClr>
            </a:outerShdw>
          </a:effectLst>
        </p:spPr>
        <p:txBody>
          <a:bodyPr/>
          <a:lstStyle/>
          <a:p>
            <a:endParaRPr lang="en-US" dirty="0">
              <a:latin typeface="Proxima Nova" panose="020B0604020202020204"/>
            </a:endParaRPr>
          </a:p>
        </p:txBody>
      </p:sp>
      <p:sp>
        <p:nvSpPr>
          <p:cNvPr id="12" name="Text 10"/>
          <p:cNvSpPr/>
          <p:nvPr/>
        </p:nvSpPr>
        <p:spPr>
          <a:xfrm>
            <a:off x="708660" y="3733800"/>
            <a:ext cx="1554480" cy="731520"/>
          </a:xfrm>
          <a:prstGeom prst="rect">
            <a:avLst/>
          </a:prstGeom>
          <a:noFill/>
          <a:ln/>
        </p:spPr>
        <p:txBody>
          <a:bodyPr wrap="square" rtlCol="0" anchor="ctr"/>
          <a:lstStyle/>
          <a:p>
            <a:pPr marL="0" indent="0" algn="ctr">
              <a:buNone/>
            </a:pPr>
            <a:r>
              <a:rPr lang="en-US" sz="1200" dirty="0">
                <a:solidFill>
                  <a:srgbClr val="0B1F3A"/>
                </a:solidFill>
                <a:latin typeface="Proxima Nova" panose="020B0604020202020204"/>
                <a:ea typeface="Calibri" pitchFamily="34" charset="-122"/>
                <a:cs typeface="Calibri" pitchFamily="34" charset="-120"/>
              </a:rPr>
              <a:t>1) Register</a:t>
            </a:r>
            <a:endParaRPr lang="en-US" sz="1200" dirty="0">
              <a:latin typeface="Proxima Nova" panose="020B0604020202020204"/>
            </a:endParaRPr>
          </a:p>
          <a:p>
            <a:pPr marL="0" indent="0" algn="ctr">
              <a:buNone/>
            </a:pPr>
            <a:r>
              <a:rPr lang="en-US" sz="1200" dirty="0">
                <a:solidFill>
                  <a:srgbClr val="0B1F3A"/>
                </a:solidFill>
                <a:latin typeface="Proxima Nova" panose="020B0604020202020204"/>
                <a:ea typeface="Calibri" pitchFamily="34" charset="-122"/>
                <a:cs typeface="Calibri" pitchFamily="34" charset="-120"/>
              </a:rPr>
              <a:t>(USCIS)</a:t>
            </a:r>
            <a:endParaRPr lang="en-US" sz="1200" dirty="0">
              <a:latin typeface="Proxima Nova" panose="020B0604020202020204"/>
            </a:endParaRPr>
          </a:p>
        </p:txBody>
      </p:sp>
      <p:sp>
        <p:nvSpPr>
          <p:cNvPr id="13" name="Shape 11"/>
          <p:cNvSpPr/>
          <p:nvPr/>
        </p:nvSpPr>
        <p:spPr>
          <a:xfrm>
            <a:off x="2971800" y="3604260"/>
            <a:ext cx="1828800" cy="960120"/>
          </a:xfrm>
          <a:prstGeom prst="roundRect">
            <a:avLst/>
          </a:prstGeom>
          <a:solidFill>
            <a:srgbClr val="FFFFFF"/>
          </a:solidFill>
          <a:ln w="12700">
            <a:solidFill>
              <a:srgbClr val="C9D6E8"/>
            </a:solidFill>
            <a:prstDash val="solid"/>
          </a:ln>
          <a:effectLst>
            <a:outerShdw blurRad="19050" dist="10160" dir="2700000" algn="bl" rotWithShape="0">
              <a:srgbClr val="000000">
                <a:alpha val="8000"/>
              </a:srgbClr>
            </a:outerShdw>
          </a:effectLst>
        </p:spPr>
        <p:txBody>
          <a:bodyPr/>
          <a:lstStyle/>
          <a:p>
            <a:endParaRPr lang="en-US" dirty="0">
              <a:latin typeface="Proxima Nova" panose="020B0604020202020204"/>
            </a:endParaRPr>
          </a:p>
        </p:txBody>
      </p:sp>
      <p:sp>
        <p:nvSpPr>
          <p:cNvPr id="14" name="Text 12"/>
          <p:cNvSpPr/>
          <p:nvPr/>
        </p:nvSpPr>
        <p:spPr>
          <a:xfrm>
            <a:off x="3108960" y="3723132"/>
            <a:ext cx="1554480" cy="731520"/>
          </a:xfrm>
          <a:prstGeom prst="rect">
            <a:avLst/>
          </a:prstGeom>
          <a:noFill/>
          <a:ln/>
        </p:spPr>
        <p:txBody>
          <a:bodyPr wrap="square" rtlCol="0" anchor="ctr"/>
          <a:lstStyle/>
          <a:p>
            <a:pPr marL="0" indent="0" algn="ctr">
              <a:buNone/>
            </a:pPr>
            <a:r>
              <a:rPr lang="en-US" sz="1200" dirty="0">
                <a:solidFill>
                  <a:srgbClr val="0B1F3A"/>
                </a:solidFill>
                <a:latin typeface="Proxima Nova" panose="020B0604020202020204"/>
                <a:ea typeface="Calibri" pitchFamily="34" charset="-122"/>
                <a:cs typeface="Calibri" pitchFamily="34" charset="-120"/>
              </a:rPr>
              <a:t>2) Lottery</a:t>
            </a:r>
            <a:endParaRPr lang="en-US" sz="1200" dirty="0">
              <a:latin typeface="Proxima Nova" panose="020B0604020202020204"/>
            </a:endParaRPr>
          </a:p>
          <a:p>
            <a:pPr marL="0" indent="0" algn="ctr">
              <a:buNone/>
            </a:pPr>
            <a:r>
              <a:rPr lang="en-US" sz="1200" dirty="0">
                <a:solidFill>
                  <a:srgbClr val="0B1F3A"/>
                </a:solidFill>
                <a:latin typeface="Proxima Nova" panose="020B0604020202020204"/>
                <a:ea typeface="Calibri" pitchFamily="34" charset="-122"/>
                <a:cs typeface="Calibri" pitchFamily="34" charset="-120"/>
              </a:rPr>
              <a:t>(selection)</a:t>
            </a:r>
            <a:endParaRPr lang="en-US" sz="1200" dirty="0">
              <a:latin typeface="Proxima Nova" panose="020B0604020202020204"/>
            </a:endParaRPr>
          </a:p>
        </p:txBody>
      </p:sp>
      <p:sp>
        <p:nvSpPr>
          <p:cNvPr id="15" name="Shape 13"/>
          <p:cNvSpPr/>
          <p:nvPr/>
        </p:nvSpPr>
        <p:spPr>
          <a:xfrm>
            <a:off x="5413248" y="3599688"/>
            <a:ext cx="1828800" cy="960120"/>
          </a:xfrm>
          <a:prstGeom prst="roundRect">
            <a:avLst/>
          </a:prstGeom>
          <a:solidFill>
            <a:srgbClr val="FFFFFF"/>
          </a:solidFill>
          <a:ln w="12700">
            <a:solidFill>
              <a:srgbClr val="C9D6E8"/>
            </a:solidFill>
            <a:prstDash val="solid"/>
          </a:ln>
          <a:effectLst>
            <a:outerShdw blurRad="19050" dist="10160" dir="2700000" algn="bl" rotWithShape="0">
              <a:srgbClr val="000000">
                <a:alpha val="8000"/>
              </a:srgbClr>
            </a:outerShdw>
          </a:effectLst>
        </p:spPr>
        <p:txBody>
          <a:bodyPr/>
          <a:lstStyle/>
          <a:p>
            <a:endParaRPr lang="en-US" dirty="0">
              <a:latin typeface="Proxima Nova" panose="020B0604020202020204"/>
            </a:endParaRPr>
          </a:p>
        </p:txBody>
      </p:sp>
      <p:sp>
        <p:nvSpPr>
          <p:cNvPr id="16" name="Text 14"/>
          <p:cNvSpPr/>
          <p:nvPr/>
        </p:nvSpPr>
        <p:spPr>
          <a:xfrm>
            <a:off x="5532120" y="3723132"/>
            <a:ext cx="1554480" cy="731520"/>
          </a:xfrm>
          <a:prstGeom prst="rect">
            <a:avLst/>
          </a:prstGeom>
          <a:noFill/>
          <a:ln/>
        </p:spPr>
        <p:txBody>
          <a:bodyPr wrap="square" rtlCol="0" anchor="ctr"/>
          <a:lstStyle/>
          <a:p>
            <a:pPr marL="0" indent="0" algn="ctr">
              <a:buNone/>
            </a:pPr>
            <a:r>
              <a:rPr lang="en-US" sz="1200" dirty="0">
                <a:solidFill>
                  <a:srgbClr val="0B1F3A"/>
                </a:solidFill>
                <a:latin typeface="Proxima Nova" panose="020B0604020202020204"/>
                <a:ea typeface="Calibri" pitchFamily="34" charset="-122"/>
                <a:cs typeface="Calibri" pitchFamily="34" charset="-120"/>
              </a:rPr>
              <a:t>3) I-129 Petition</a:t>
            </a:r>
            <a:endParaRPr lang="en-US" sz="1200" dirty="0">
              <a:latin typeface="Proxima Nova" panose="020B0604020202020204"/>
            </a:endParaRPr>
          </a:p>
          <a:p>
            <a:pPr marL="0" indent="0" algn="ctr">
              <a:buNone/>
            </a:pPr>
            <a:r>
              <a:rPr lang="en-US" sz="1200" dirty="0">
                <a:solidFill>
                  <a:srgbClr val="0B1F3A"/>
                </a:solidFill>
                <a:latin typeface="Proxima Nova" panose="020B0604020202020204"/>
                <a:ea typeface="Calibri" pitchFamily="34" charset="-122"/>
                <a:cs typeface="Calibri" pitchFamily="34" charset="-120"/>
              </a:rPr>
              <a:t>(USCIS)</a:t>
            </a:r>
            <a:endParaRPr lang="en-US" sz="1200" dirty="0">
              <a:latin typeface="Proxima Nova" panose="020B0604020202020204"/>
            </a:endParaRPr>
          </a:p>
        </p:txBody>
      </p:sp>
      <p:sp>
        <p:nvSpPr>
          <p:cNvPr id="17" name="Shape 15"/>
          <p:cNvSpPr/>
          <p:nvPr/>
        </p:nvSpPr>
        <p:spPr>
          <a:xfrm>
            <a:off x="7818120" y="3604260"/>
            <a:ext cx="1828800" cy="960120"/>
          </a:xfrm>
          <a:prstGeom prst="roundRect">
            <a:avLst/>
          </a:prstGeom>
          <a:solidFill>
            <a:srgbClr val="FFFFFF"/>
          </a:solidFill>
          <a:ln w="12700">
            <a:solidFill>
              <a:srgbClr val="C9D6E8"/>
            </a:solidFill>
            <a:prstDash val="solid"/>
          </a:ln>
          <a:effectLst>
            <a:outerShdw blurRad="19050" dist="10160" dir="2700000" algn="bl" rotWithShape="0">
              <a:srgbClr val="000000">
                <a:alpha val="8000"/>
              </a:srgbClr>
            </a:outerShdw>
          </a:effectLst>
        </p:spPr>
        <p:txBody>
          <a:bodyPr/>
          <a:lstStyle/>
          <a:p>
            <a:endParaRPr lang="en-US" dirty="0">
              <a:latin typeface="Proxima Nova" panose="020B0604020202020204"/>
            </a:endParaRPr>
          </a:p>
        </p:txBody>
      </p:sp>
      <p:sp>
        <p:nvSpPr>
          <p:cNvPr id="18" name="Text 16"/>
          <p:cNvSpPr/>
          <p:nvPr/>
        </p:nvSpPr>
        <p:spPr>
          <a:xfrm>
            <a:off x="7955280" y="3723132"/>
            <a:ext cx="1554480" cy="731520"/>
          </a:xfrm>
          <a:prstGeom prst="rect">
            <a:avLst/>
          </a:prstGeom>
          <a:noFill/>
          <a:ln/>
        </p:spPr>
        <p:txBody>
          <a:bodyPr wrap="square" rtlCol="0" anchor="ctr"/>
          <a:lstStyle/>
          <a:p>
            <a:pPr marL="0" indent="0" algn="ctr">
              <a:buNone/>
            </a:pPr>
            <a:r>
              <a:rPr lang="en-US" sz="1200" dirty="0">
                <a:solidFill>
                  <a:srgbClr val="0B1F3A"/>
                </a:solidFill>
                <a:latin typeface="Proxima Nova" panose="020B0604020202020204"/>
                <a:ea typeface="Calibri" pitchFamily="34" charset="-122"/>
                <a:cs typeface="Calibri" pitchFamily="34" charset="-120"/>
              </a:rPr>
              <a:t>4) Visa / Entry</a:t>
            </a:r>
            <a:endParaRPr lang="en-US" sz="1200" dirty="0">
              <a:latin typeface="Proxima Nova" panose="020B0604020202020204"/>
            </a:endParaRPr>
          </a:p>
          <a:p>
            <a:pPr marL="0" indent="0" algn="ctr">
              <a:buNone/>
            </a:pPr>
            <a:r>
              <a:rPr lang="en-US" sz="1200" dirty="0">
                <a:solidFill>
                  <a:srgbClr val="0B1F3A"/>
                </a:solidFill>
                <a:latin typeface="Proxima Nova" panose="020B0604020202020204"/>
                <a:ea typeface="Calibri" pitchFamily="34" charset="-122"/>
                <a:cs typeface="Calibri" pitchFamily="34" charset="-120"/>
              </a:rPr>
              <a:t>(if abroad)</a:t>
            </a:r>
            <a:endParaRPr lang="en-US" sz="1200" dirty="0">
              <a:latin typeface="Proxima Nova" panose="020B0604020202020204"/>
            </a:endParaRPr>
          </a:p>
        </p:txBody>
      </p:sp>
      <p:sp>
        <p:nvSpPr>
          <p:cNvPr id="19" name="Shape 17"/>
          <p:cNvSpPr/>
          <p:nvPr/>
        </p:nvSpPr>
        <p:spPr>
          <a:xfrm>
            <a:off x="10241280" y="3604260"/>
            <a:ext cx="1828800" cy="960120"/>
          </a:xfrm>
          <a:prstGeom prst="roundRect">
            <a:avLst/>
          </a:prstGeom>
          <a:solidFill>
            <a:srgbClr val="FFFFFF"/>
          </a:solidFill>
          <a:ln w="12700">
            <a:solidFill>
              <a:srgbClr val="C9D6E8"/>
            </a:solidFill>
            <a:prstDash val="solid"/>
          </a:ln>
          <a:effectLst>
            <a:outerShdw blurRad="19050" dist="10160" dir="2700000" algn="bl" rotWithShape="0">
              <a:srgbClr val="000000">
                <a:alpha val="8000"/>
              </a:srgbClr>
            </a:outerShdw>
          </a:effectLst>
        </p:spPr>
        <p:txBody>
          <a:bodyPr/>
          <a:lstStyle/>
          <a:p>
            <a:endParaRPr lang="en-US" dirty="0">
              <a:latin typeface="Proxima Nova" panose="020B0604020202020204"/>
            </a:endParaRPr>
          </a:p>
        </p:txBody>
      </p:sp>
      <p:sp>
        <p:nvSpPr>
          <p:cNvPr id="20" name="Text 18"/>
          <p:cNvSpPr/>
          <p:nvPr/>
        </p:nvSpPr>
        <p:spPr>
          <a:xfrm>
            <a:off x="10378440" y="3723132"/>
            <a:ext cx="1554480" cy="731520"/>
          </a:xfrm>
          <a:prstGeom prst="rect">
            <a:avLst/>
          </a:prstGeom>
          <a:noFill/>
          <a:ln/>
        </p:spPr>
        <p:txBody>
          <a:bodyPr wrap="square" rtlCol="0" anchor="ctr"/>
          <a:lstStyle/>
          <a:p>
            <a:pPr marL="0" indent="0" algn="ctr">
              <a:buNone/>
            </a:pPr>
            <a:r>
              <a:rPr lang="en-US" sz="1200" dirty="0">
                <a:solidFill>
                  <a:srgbClr val="0B1F3A"/>
                </a:solidFill>
                <a:latin typeface="Proxima Nova" panose="020B0604020202020204"/>
                <a:ea typeface="Calibri" pitchFamily="34" charset="-122"/>
                <a:cs typeface="Calibri" pitchFamily="34" charset="-120"/>
              </a:rPr>
              <a:t>5) Start work</a:t>
            </a:r>
            <a:endParaRPr lang="en-US" sz="1200" dirty="0">
              <a:latin typeface="Proxima Nova" panose="020B0604020202020204"/>
            </a:endParaRPr>
          </a:p>
          <a:p>
            <a:pPr marL="0" indent="0" algn="ctr">
              <a:buNone/>
            </a:pPr>
            <a:r>
              <a:rPr lang="en-US" sz="1200" dirty="0">
                <a:solidFill>
                  <a:srgbClr val="0B1F3A"/>
                </a:solidFill>
                <a:latin typeface="Proxima Nova" panose="020B0604020202020204"/>
                <a:ea typeface="Calibri" pitchFamily="34" charset="-122"/>
                <a:cs typeface="Calibri" pitchFamily="34" charset="-120"/>
              </a:rPr>
              <a:t>(US)</a:t>
            </a:r>
            <a:endParaRPr lang="en-US" sz="1200" dirty="0">
              <a:latin typeface="Proxima Nova" panose="020B0604020202020204"/>
            </a:endParaRPr>
          </a:p>
        </p:txBody>
      </p:sp>
      <p:sp>
        <p:nvSpPr>
          <p:cNvPr id="21" name="Shape 19"/>
          <p:cNvSpPr/>
          <p:nvPr/>
        </p:nvSpPr>
        <p:spPr>
          <a:xfrm>
            <a:off x="2395728" y="3896868"/>
            <a:ext cx="502920" cy="365760"/>
          </a:xfrm>
          <a:prstGeom prst="rightArrow">
            <a:avLst/>
          </a:prstGeom>
          <a:solidFill>
            <a:srgbClr val="C9D6E8"/>
          </a:solidFill>
          <a:ln w="12700">
            <a:solidFill>
              <a:srgbClr val="C9D6E8"/>
            </a:solidFill>
            <a:prstDash val="solid"/>
          </a:ln>
        </p:spPr>
        <p:txBody>
          <a:bodyPr/>
          <a:lstStyle/>
          <a:p>
            <a:endParaRPr lang="en-US" dirty="0">
              <a:latin typeface="Proxima Nova" panose="020B0604020202020204"/>
            </a:endParaRPr>
          </a:p>
        </p:txBody>
      </p:sp>
      <p:sp>
        <p:nvSpPr>
          <p:cNvPr id="22" name="Shape 20"/>
          <p:cNvSpPr/>
          <p:nvPr/>
        </p:nvSpPr>
        <p:spPr>
          <a:xfrm>
            <a:off x="4818888" y="3896868"/>
            <a:ext cx="502920" cy="365760"/>
          </a:xfrm>
          <a:prstGeom prst="rightArrow">
            <a:avLst/>
          </a:prstGeom>
          <a:solidFill>
            <a:srgbClr val="C9D6E8"/>
          </a:solidFill>
          <a:ln w="12700">
            <a:solidFill>
              <a:srgbClr val="C9D6E8"/>
            </a:solidFill>
            <a:prstDash val="solid"/>
          </a:ln>
        </p:spPr>
        <p:txBody>
          <a:bodyPr/>
          <a:lstStyle/>
          <a:p>
            <a:endParaRPr lang="en-US" dirty="0">
              <a:latin typeface="Proxima Nova" panose="020B0604020202020204"/>
            </a:endParaRPr>
          </a:p>
        </p:txBody>
      </p:sp>
      <p:sp>
        <p:nvSpPr>
          <p:cNvPr id="23" name="Shape 21"/>
          <p:cNvSpPr/>
          <p:nvPr/>
        </p:nvSpPr>
        <p:spPr>
          <a:xfrm>
            <a:off x="7242048" y="3896868"/>
            <a:ext cx="502920" cy="365760"/>
          </a:xfrm>
          <a:prstGeom prst="rightArrow">
            <a:avLst/>
          </a:prstGeom>
          <a:solidFill>
            <a:srgbClr val="C9D6E8"/>
          </a:solidFill>
          <a:ln w="12700">
            <a:solidFill>
              <a:srgbClr val="C9D6E8"/>
            </a:solidFill>
            <a:prstDash val="solid"/>
          </a:ln>
        </p:spPr>
        <p:txBody>
          <a:bodyPr/>
          <a:lstStyle/>
          <a:p>
            <a:endParaRPr lang="en-US" dirty="0">
              <a:latin typeface="Proxima Nova" panose="020B0604020202020204"/>
            </a:endParaRPr>
          </a:p>
        </p:txBody>
      </p:sp>
      <p:sp>
        <p:nvSpPr>
          <p:cNvPr id="24" name="Shape 22"/>
          <p:cNvSpPr/>
          <p:nvPr/>
        </p:nvSpPr>
        <p:spPr>
          <a:xfrm>
            <a:off x="9665208" y="4087368"/>
            <a:ext cx="502920" cy="365760"/>
          </a:xfrm>
          <a:prstGeom prst="rightArrow">
            <a:avLst/>
          </a:prstGeom>
          <a:solidFill>
            <a:srgbClr val="C9D6E8"/>
          </a:solidFill>
          <a:ln w="12700">
            <a:solidFill>
              <a:srgbClr val="C9D6E8"/>
            </a:solidFill>
            <a:prstDash val="solid"/>
          </a:ln>
        </p:spPr>
        <p:txBody>
          <a:bodyPr/>
          <a:lstStyle/>
          <a:p>
            <a:endParaRPr lang="en-US" dirty="0">
              <a:latin typeface="Proxima Nova" panose="020B0604020202020204"/>
            </a:endParaRPr>
          </a:p>
        </p:txBody>
      </p:sp>
      <p:sp>
        <p:nvSpPr>
          <p:cNvPr id="25" name="Shape 23"/>
          <p:cNvSpPr/>
          <p:nvPr/>
        </p:nvSpPr>
        <p:spPr>
          <a:xfrm>
            <a:off x="7726679" y="4927820"/>
            <a:ext cx="2292391" cy="1527843"/>
          </a:xfrm>
          <a:prstGeom prst="roundRect">
            <a:avLst/>
          </a:prstGeom>
          <a:ln/>
        </p:spPr>
        <p:style>
          <a:lnRef idx="2">
            <a:schemeClr val="accent5">
              <a:shade val="15000"/>
            </a:schemeClr>
          </a:lnRef>
          <a:fillRef idx="1">
            <a:schemeClr val="accent5"/>
          </a:fillRef>
          <a:effectRef idx="0">
            <a:schemeClr val="accent5"/>
          </a:effectRef>
          <a:fontRef idx="minor">
            <a:schemeClr val="lt1"/>
          </a:fontRef>
        </p:style>
        <p:txBody>
          <a:bodyPr/>
          <a:lstStyle/>
          <a:p>
            <a:pPr algn="ctr"/>
            <a:r>
              <a:rPr lang="en-US" sz="1100" dirty="0">
                <a:solidFill>
                  <a:schemeClr val="bg1"/>
                </a:solidFill>
                <a:latin typeface="Proxima Nova" panose="020B0604020202020204"/>
                <a:ea typeface="Calibri" pitchFamily="34" charset="-122"/>
                <a:cs typeface="Calibri" pitchFamily="34" charset="-120"/>
              </a:rPr>
              <a:t>Fee applies</a:t>
            </a:r>
            <a:endParaRPr lang="en-US" sz="1100" dirty="0">
              <a:solidFill>
                <a:schemeClr val="bg1"/>
              </a:solidFill>
              <a:latin typeface="Proxima Nova" panose="020B0604020202020204"/>
            </a:endParaRPr>
          </a:p>
          <a:p>
            <a:pPr algn="ctr"/>
            <a:r>
              <a:rPr lang="en-US" sz="1100" dirty="0">
                <a:solidFill>
                  <a:schemeClr val="bg1"/>
                </a:solidFill>
                <a:latin typeface="Proxima Nova" panose="020B0604020202020204"/>
                <a:ea typeface="Calibri" pitchFamily="34" charset="-122"/>
                <a:cs typeface="Calibri" pitchFamily="34" charset="-120"/>
              </a:rPr>
              <a:t>when beneficiary is</a:t>
            </a:r>
            <a:endParaRPr lang="en-US" sz="1100" dirty="0">
              <a:solidFill>
                <a:schemeClr val="bg1"/>
              </a:solidFill>
              <a:latin typeface="Proxima Nova" panose="020B0604020202020204"/>
            </a:endParaRPr>
          </a:p>
          <a:p>
            <a:pPr algn="ctr"/>
            <a:r>
              <a:rPr lang="en-US" sz="1100" dirty="0">
                <a:solidFill>
                  <a:schemeClr val="bg1"/>
                </a:solidFill>
                <a:latin typeface="Proxima Nova" panose="020B0604020202020204"/>
                <a:ea typeface="Calibri" pitchFamily="34" charset="-122"/>
                <a:cs typeface="Calibri" pitchFamily="34" charset="-120"/>
              </a:rPr>
              <a:t>outside the U.S.</a:t>
            </a:r>
            <a:endParaRPr lang="en-US" dirty="0">
              <a:solidFill>
                <a:schemeClr val="bg1"/>
              </a:solidFill>
              <a:latin typeface="Proxima Nova" panose="020B0604020202020204"/>
            </a:endParaRPr>
          </a:p>
          <a:p>
            <a:pPr algn="ctr"/>
            <a:endParaRPr lang="en-US" sz="1100" dirty="0">
              <a:solidFill>
                <a:schemeClr val="bg1"/>
              </a:solidFill>
              <a:latin typeface="Proxima Nova" panose="020B0604020202020204"/>
              <a:ea typeface="Calibri" pitchFamily="34" charset="-122"/>
              <a:cs typeface="Calibri" pitchFamily="34" charset="-120"/>
            </a:endParaRPr>
          </a:p>
          <a:p>
            <a:pPr algn="ctr"/>
            <a:r>
              <a:rPr lang="en-US" sz="1100" dirty="0">
                <a:solidFill>
                  <a:schemeClr val="bg1"/>
                </a:solidFill>
                <a:latin typeface="Proxima Nova" panose="020B0604020202020204"/>
                <a:ea typeface="Calibri" pitchFamily="34" charset="-122"/>
                <a:cs typeface="Calibri" pitchFamily="34" charset="-120"/>
              </a:rPr>
              <a:t>Payment must be</a:t>
            </a:r>
            <a:endParaRPr lang="en-US" sz="1100" dirty="0">
              <a:solidFill>
                <a:schemeClr val="bg1"/>
              </a:solidFill>
              <a:latin typeface="Proxima Nova" panose="020B0604020202020204"/>
            </a:endParaRPr>
          </a:p>
          <a:p>
            <a:pPr algn="ctr"/>
            <a:r>
              <a:rPr lang="en-US" sz="1100" dirty="0">
                <a:solidFill>
                  <a:schemeClr val="bg1"/>
                </a:solidFill>
                <a:latin typeface="Proxima Nova" panose="020B0604020202020204"/>
                <a:ea typeface="Calibri" pitchFamily="34" charset="-122"/>
                <a:cs typeface="Calibri" pitchFamily="34" charset="-120"/>
              </a:rPr>
              <a:t>verified for before visa/entry</a:t>
            </a:r>
            <a:endParaRPr lang="en-US" sz="1100" dirty="0">
              <a:solidFill>
                <a:schemeClr val="bg1"/>
              </a:solidFill>
              <a:latin typeface="Proxima Nova" panose="020B0604020202020204"/>
            </a:endParaRPr>
          </a:p>
        </p:txBody>
      </p:sp>
      <p:sp>
        <p:nvSpPr>
          <p:cNvPr id="28" name="Rectangle: Rounded Corners 27">
            <a:extLst>
              <a:ext uri="{FF2B5EF4-FFF2-40B4-BE49-F238E27FC236}">
                <a16:creationId xmlns:a16="http://schemas.microsoft.com/office/drawing/2014/main" id="{DC4CF84F-D5AA-706F-F2E6-78A30D2B71E8}"/>
              </a:ext>
            </a:extLst>
          </p:cNvPr>
          <p:cNvSpPr/>
          <p:nvPr/>
        </p:nvSpPr>
        <p:spPr>
          <a:xfrm>
            <a:off x="5474871" y="4983480"/>
            <a:ext cx="1822836" cy="1143000"/>
          </a:xfrm>
          <a:prstGeom prst="roundRect">
            <a:avLst/>
          </a:prstGeom>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100" dirty="0">
                <a:latin typeface="Proxima Nova" panose="020B0604020202020204"/>
              </a:rPr>
              <a:t>Submit evidence  of $100,000 fee payment.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685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endParaRPr lang="en-US" dirty="0">
              <a:latin typeface="Proxima Nova" panose="020B0604020202020204"/>
            </a:endParaRPr>
          </a:p>
        </p:txBody>
      </p:sp>
      <p:sp>
        <p:nvSpPr>
          <p:cNvPr id="3" name="Text 1"/>
          <p:cNvSpPr/>
          <p:nvPr/>
        </p:nvSpPr>
        <p:spPr>
          <a:xfrm>
            <a:off x="548640" y="128016"/>
            <a:ext cx="11155680" cy="256032"/>
          </a:xfrm>
          <a:prstGeom prst="rect">
            <a:avLst/>
          </a:prstGeom>
          <a:noFill/>
          <a:ln/>
        </p:spPr>
        <p:txBody>
          <a:bodyPr wrap="square" rtlCol="0" anchor="ctr"/>
          <a:lstStyle/>
          <a:p>
            <a:pPr marL="0" indent="0">
              <a:buNone/>
            </a:pPr>
            <a:r>
              <a:rPr lang="en-US" sz="2200" b="1" dirty="0">
                <a:solidFill>
                  <a:srgbClr val="FFFFFF"/>
                </a:solidFill>
                <a:latin typeface="Proxima Nova" panose="020B0604020202020204"/>
                <a:ea typeface="Calibri" pitchFamily="34" charset="-122"/>
                <a:cs typeface="Calibri" pitchFamily="34" charset="-120"/>
              </a:rPr>
              <a:t>What the Presidential Proclamation requires</a:t>
            </a:r>
            <a:endParaRPr lang="en-US" sz="2200" dirty="0">
              <a:latin typeface="Proxima Nova" panose="020B0604020202020204"/>
            </a:endParaRPr>
          </a:p>
        </p:txBody>
      </p:sp>
      <p:sp>
        <p:nvSpPr>
          <p:cNvPr id="4" name="Text 2"/>
          <p:cNvSpPr/>
          <p:nvPr/>
        </p:nvSpPr>
        <p:spPr>
          <a:xfrm>
            <a:off x="548640" y="402336"/>
            <a:ext cx="11155680" cy="219456"/>
          </a:xfrm>
          <a:prstGeom prst="rect">
            <a:avLst/>
          </a:prstGeom>
          <a:noFill/>
          <a:ln/>
        </p:spPr>
        <p:txBody>
          <a:bodyPr wrap="square" rtlCol="0" anchor="ctr"/>
          <a:lstStyle/>
          <a:p>
            <a:pPr marL="0" indent="0">
              <a:buNone/>
            </a:pPr>
            <a:endParaRPr lang="en-US" sz="1200" dirty="0">
              <a:latin typeface="Proxima Nova" panose="020B0604020202020204"/>
            </a:endParaRPr>
          </a:p>
        </p:txBody>
      </p:sp>
      <p:sp>
        <p:nvSpPr>
          <p:cNvPr id="5" name="Shape 3"/>
          <p:cNvSpPr/>
          <p:nvPr/>
        </p:nvSpPr>
        <p:spPr>
          <a:xfrm>
            <a:off x="548640" y="1005840"/>
            <a:ext cx="3474720" cy="1234440"/>
          </a:xfrm>
          <a:prstGeom prst="roundRect">
            <a:avLst/>
          </a:prstGeom>
          <a:solidFill>
            <a:srgbClr val="FFFFFF"/>
          </a:solidFill>
          <a:ln w="12700">
            <a:solidFill>
              <a:srgbClr val="D7E3F3"/>
            </a:solidFill>
            <a:prstDash val="solid"/>
          </a:ln>
          <a:effectLst>
            <a:outerShdw blurRad="25400" dist="12700" dir="2700000" algn="bl" rotWithShape="0">
              <a:srgbClr val="000000">
                <a:alpha val="12000"/>
              </a:srgbClr>
            </a:outerShdw>
          </a:effectLst>
        </p:spPr>
        <p:txBody>
          <a:bodyPr/>
          <a:lstStyle/>
          <a:p>
            <a:endParaRPr lang="en-US" dirty="0">
              <a:latin typeface="Proxima Nova" panose="020B0604020202020204"/>
            </a:endParaRPr>
          </a:p>
        </p:txBody>
      </p:sp>
      <p:sp>
        <p:nvSpPr>
          <p:cNvPr id="6" name="Text 4"/>
          <p:cNvSpPr/>
          <p:nvPr/>
        </p:nvSpPr>
        <p:spPr>
          <a:xfrm>
            <a:off x="777240" y="1170432"/>
            <a:ext cx="3017520" cy="274320"/>
          </a:xfrm>
          <a:prstGeom prst="rect">
            <a:avLst/>
          </a:prstGeom>
          <a:noFill/>
          <a:ln/>
        </p:spPr>
        <p:txBody>
          <a:bodyPr wrap="square" rtlCol="0" anchor="ctr"/>
          <a:lstStyle/>
          <a:p>
            <a:pPr marL="0" indent="0">
              <a:buNone/>
            </a:pPr>
            <a:r>
              <a:rPr lang="en-US" sz="1200" b="1" dirty="0">
                <a:solidFill>
                  <a:schemeClr val="bg2"/>
                </a:solidFill>
                <a:latin typeface="Proxima Nova" panose="020B0604020202020204"/>
                <a:ea typeface="Calibri" pitchFamily="34" charset="-122"/>
                <a:cs typeface="Calibri" pitchFamily="34" charset="-120"/>
              </a:rPr>
              <a:t>Payment required</a:t>
            </a:r>
            <a:endParaRPr lang="en-US" sz="1200" b="1" dirty="0">
              <a:solidFill>
                <a:schemeClr val="bg2"/>
              </a:solidFill>
              <a:latin typeface="Proxima Nova" panose="020B0604020202020204"/>
            </a:endParaRPr>
          </a:p>
        </p:txBody>
      </p:sp>
      <p:sp>
        <p:nvSpPr>
          <p:cNvPr id="7" name="Text 5"/>
          <p:cNvSpPr/>
          <p:nvPr/>
        </p:nvSpPr>
        <p:spPr>
          <a:xfrm>
            <a:off x="777240" y="1481328"/>
            <a:ext cx="3017520" cy="640080"/>
          </a:xfrm>
          <a:prstGeom prst="rect">
            <a:avLst/>
          </a:prstGeom>
          <a:noFill/>
          <a:ln/>
        </p:spPr>
        <p:txBody>
          <a:bodyPr wrap="square" rtlCol="0" anchor="ctr"/>
          <a:lstStyle/>
          <a:p>
            <a:pPr marL="0" indent="0">
              <a:buNone/>
            </a:pPr>
            <a:r>
              <a:rPr lang="en-US" sz="2600" b="1" dirty="0">
                <a:solidFill>
                  <a:schemeClr val="accent1"/>
                </a:solidFill>
                <a:latin typeface="Proxima Nova" panose="020B0604020202020204"/>
                <a:ea typeface="Calibri" pitchFamily="34" charset="-122"/>
                <a:cs typeface="Calibri" pitchFamily="34" charset="-120"/>
              </a:rPr>
              <a:t>$100,000</a:t>
            </a:r>
            <a:endParaRPr lang="en-US" sz="2600" dirty="0">
              <a:solidFill>
                <a:schemeClr val="accent1"/>
              </a:solidFill>
              <a:latin typeface="Proxima Nova" panose="020B0604020202020204"/>
            </a:endParaRPr>
          </a:p>
        </p:txBody>
      </p:sp>
      <p:sp>
        <p:nvSpPr>
          <p:cNvPr id="8" name="Shape 6"/>
          <p:cNvSpPr/>
          <p:nvPr/>
        </p:nvSpPr>
        <p:spPr>
          <a:xfrm>
            <a:off x="4251960" y="1005840"/>
            <a:ext cx="3474720" cy="1234440"/>
          </a:xfrm>
          <a:prstGeom prst="roundRect">
            <a:avLst/>
          </a:prstGeom>
          <a:solidFill>
            <a:srgbClr val="FFFFFF"/>
          </a:solidFill>
          <a:ln w="12700">
            <a:solidFill>
              <a:srgbClr val="D7E3F3"/>
            </a:solidFill>
            <a:prstDash val="solid"/>
          </a:ln>
          <a:effectLst>
            <a:outerShdw blurRad="25400" dist="12700" dir="2700000" algn="bl" rotWithShape="0">
              <a:srgbClr val="000000">
                <a:alpha val="12000"/>
              </a:srgbClr>
            </a:outerShdw>
          </a:effectLst>
        </p:spPr>
        <p:txBody>
          <a:bodyPr/>
          <a:lstStyle/>
          <a:p>
            <a:endParaRPr lang="en-US" dirty="0">
              <a:latin typeface="Proxima Nova" panose="020B0604020202020204"/>
            </a:endParaRPr>
          </a:p>
        </p:txBody>
      </p:sp>
      <p:sp>
        <p:nvSpPr>
          <p:cNvPr id="9" name="Text 7"/>
          <p:cNvSpPr/>
          <p:nvPr/>
        </p:nvSpPr>
        <p:spPr>
          <a:xfrm>
            <a:off x="4480560" y="1170432"/>
            <a:ext cx="3017520" cy="274320"/>
          </a:xfrm>
          <a:prstGeom prst="rect">
            <a:avLst/>
          </a:prstGeom>
          <a:noFill/>
          <a:ln/>
        </p:spPr>
        <p:txBody>
          <a:bodyPr wrap="square" rtlCol="0" anchor="ctr"/>
          <a:lstStyle/>
          <a:p>
            <a:pPr marL="0" indent="0">
              <a:buNone/>
            </a:pPr>
            <a:r>
              <a:rPr lang="en-US" sz="1200" dirty="0">
                <a:solidFill>
                  <a:srgbClr val="5B6B7A"/>
                </a:solidFill>
                <a:latin typeface="Proxima Nova" panose="020B0604020202020204"/>
                <a:ea typeface="Calibri" pitchFamily="34" charset="-122"/>
                <a:cs typeface="Calibri" pitchFamily="34" charset="-120"/>
              </a:rPr>
              <a:t>Effective date</a:t>
            </a:r>
            <a:endParaRPr lang="en-US" sz="1200" dirty="0">
              <a:latin typeface="Proxima Nova" panose="020B0604020202020204"/>
            </a:endParaRPr>
          </a:p>
        </p:txBody>
      </p:sp>
      <p:sp>
        <p:nvSpPr>
          <p:cNvPr id="10" name="Text 8"/>
          <p:cNvSpPr/>
          <p:nvPr/>
        </p:nvSpPr>
        <p:spPr>
          <a:xfrm>
            <a:off x="4480560" y="1481328"/>
            <a:ext cx="3017520" cy="640080"/>
          </a:xfrm>
          <a:prstGeom prst="rect">
            <a:avLst/>
          </a:prstGeom>
          <a:noFill/>
          <a:ln/>
        </p:spPr>
        <p:txBody>
          <a:bodyPr wrap="square" rtlCol="0" anchor="ctr"/>
          <a:lstStyle/>
          <a:p>
            <a:pPr marL="0" indent="0">
              <a:buNone/>
            </a:pPr>
            <a:r>
              <a:rPr lang="en-US" sz="2600" b="1" dirty="0">
                <a:solidFill>
                  <a:schemeClr val="bg2"/>
                </a:solidFill>
                <a:latin typeface="Proxima Nova" panose="020B0604020202020204"/>
                <a:ea typeface="Calibri" pitchFamily="34" charset="-122"/>
                <a:cs typeface="Calibri" pitchFamily="34" charset="-120"/>
              </a:rPr>
              <a:t>Sept. 21, 2025</a:t>
            </a:r>
            <a:endParaRPr lang="en-US" sz="2600" dirty="0">
              <a:solidFill>
                <a:schemeClr val="bg2"/>
              </a:solidFill>
              <a:latin typeface="Proxima Nova" panose="020B0604020202020204"/>
            </a:endParaRPr>
          </a:p>
        </p:txBody>
      </p:sp>
      <p:sp>
        <p:nvSpPr>
          <p:cNvPr id="11" name="Shape 9"/>
          <p:cNvSpPr/>
          <p:nvPr/>
        </p:nvSpPr>
        <p:spPr>
          <a:xfrm>
            <a:off x="7955280" y="1005840"/>
            <a:ext cx="3657600" cy="1234440"/>
          </a:xfrm>
          <a:prstGeom prst="roundRect">
            <a:avLst/>
          </a:prstGeom>
          <a:solidFill>
            <a:srgbClr val="FFFFFF"/>
          </a:solidFill>
          <a:ln w="12700">
            <a:solidFill>
              <a:srgbClr val="D7E3F3"/>
            </a:solidFill>
            <a:prstDash val="solid"/>
          </a:ln>
          <a:effectLst>
            <a:outerShdw blurRad="25400" dist="12700" dir="2700000" algn="bl" rotWithShape="0">
              <a:srgbClr val="000000">
                <a:alpha val="12000"/>
              </a:srgbClr>
            </a:outerShdw>
          </a:effectLst>
        </p:spPr>
        <p:txBody>
          <a:bodyPr/>
          <a:lstStyle/>
          <a:p>
            <a:endParaRPr lang="en-US" dirty="0">
              <a:latin typeface="Proxima Nova" panose="020B0604020202020204"/>
            </a:endParaRPr>
          </a:p>
        </p:txBody>
      </p:sp>
      <p:sp>
        <p:nvSpPr>
          <p:cNvPr id="12" name="Text 10"/>
          <p:cNvSpPr/>
          <p:nvPr/>
        </p:nvSpPr>
        <p:spPr>
          <a:xfrm>
            <a:off x="8183880" y="1170432"/>
            <a:ext cx="3200400" cy="274320"/>
          </a:xfrm>
          <a:prstGeom prst="rect">
            <a:avLst/>
          </a:prstGeom>
          <a:noFill/>
          <a:ln/>
        </p:spPr>
        <p:txBody>
          <a:bodyPr wrap="square" rtlCol="0" anchor="ctr"/>
          <a:lstStyle/>
          <a:p>
            <a:pPr marL="0" indent="0">
              <a:buNone/>
            </a:pPr>
            <a:r>
              <a:rPr lang="en-US" sz="1200" dirty="0">
                <a:solidFill>
                  <a:srgbClr val="5B6B7A"/>
                </a:solidFill>
                <a:latin typeface="Proxima Nova" panose="020B0604020202020204"/>
                <a:ea typeface="Calibri" pitchFamily="34" charset="-122"/>
                <a:cs typeface="Calibri" pitchFamily="34" charset="-120"/>
              </a:rPr>
              <a:t>Duration</a:t>
            </a:r>
            <a:endParaRPr lang="en-US" sz="1200" dirty="0">
              <a:latin typeface="Proxima Nova" panose="020B0604020202020204"/>
            </a:endParaRPr>
          </a:p>
        </p:txBody>
      </p:sp>
      <p:sp>
        <p:nvSpPr>
          <p:cNvPr id="13" name="Text 11"/>
          <p:cNvSpPr/>
          <p:nvPr/>
        </p:nvSpPr>
        <p:spPr>
          <a:xfrm>
            <a:off x="8183880" y="1481328"/>
            <a:ext cx="3200400" cy="640080"/>
          </a:xfrm>
          <a:prstGeom prst="rect">
            <a:avLst/>
          </a:prstGeom>
          <a:noFill/>
          <a:ln/>
        </p:spPr>
        <p:txBody>
          <a:bodyPr wrap="square" rtlCol="0" anchor="ctr"/>
          <a:lstStyle/>
          <a:p>
            <a:pPr marL="0" indent="0">
              <a:buNone/>
            </a:pPr>
            <a:r>
              <a:rPr lang="en-US" sz="2600" b="1" dirty="0">
                <a:solidFill>
                  <a:schemeClr val="bg2"/>
                </a:solidFill>
                <a:latin typeface="Proxima Nova" panose="020B0604020202020204"/>
                <a:ea typeface="Calibri" pitchFamily="34" charset="-122"/>
                <a:cs typeface="Calibri" pitchFamily="34" charset="-120"/>
              </a:rPr>
              <a:t>12 months (sunset)</a:t>
            </a:r>
            <a:endParaRPr lang="en-US" sz="2600" dirty="0">
              <a:solidFill>
                <a:schemeClr val="bg2"/>
              </a:solidFill>
              <a:latin typeface="Proxima Nova" panose="020B0604020202020204"/>
            </a:endParaRPr>
          </a:p>
        </p:txBody>
      </p:sp>
      <p:sp>
        <p:nvSpPr>
          <p:cNvPr id="14" name="Shape 12"/>
          <p:cNvSpPr/>
          <p:nvPr/>
        </p:nvSpPr>
        <p:spPr>
          <a:xfrm>
            <a:off x="548640" y="2468880"/>
            <a:ext cx="5577840" cy="3383280"/>
          </a:xfrm>
          <a:prstGeom prst="roundRect">
            <a:avLst/>
          </a:prstGeom>
          <a:solidFill>
            <a:srgbClr val="FFFFFF"/>
          </a:solidFill>
          <a:ln w="12700">
            <a:solidFill>
              <a:srgbClr val="D7E3F3"/>
            </a:solidFill>
            <a:prstDash val="solid"/>
          </a:ln>
          <a:effectLst>
            <a:outerShdw blurRad="25400" dist="12700" dir="2700000" algn="bl" rotWithShape="0">
              <a:srgbClr val="000000">
                <a:alpha val="12000"/>
              </a:srgbClr>
            </a:outerShdw>
          </a:effectLst>
        </p:spPr>
        <p:txBody>
          <a:bodyPr/>
          <a:lstStyle/>
          <a:p>
            <a:endParaRPr lang="en-US" dirty="0">
              <a:latin typeface="Proxima Nova" panose="020B0604020202020204"/>
            </a:endParaRPr>
          </a:p>
        </p:txBody>
      </p:sp>
      <p:sp>
        <p:nvSpPr>
          <p:cNvPr id="15" name="Text 13"/>
          <p:cNvSpPr/>
          <p:nvPr/>
        </p:nvSpPr>
        <p:spPr>
          <a:xfrm>
            <a:off x="822960" y="2651760"/>
            <a:ext cx="5120640" cy="274320"/>
          </a:xfrm>
          <a:prstGeom prst="rect">
            <a:avLst/>
          </a:prstGeom>
          <a:noFill/>
          <a:ln/>
        </p:spPr>
        <p:txBody>
          <a:bodyPr wrap="square" rtlCol="0" anchor="ctr"/>
          <a:lstStyle/>
          <a:p>
            <a:pPr marL="0" indent="0">
              <a:buNone/>
            </a:pPr>
            <a:r>
              <a:rPr lang="en-US" sz="1600" b="1" dirty="0">
                <a:solidFill>
                  <a:srgbClr val="0B1F3A"/>
                </a:solidFill>
                <a:latin typeface="Proxima Nova" panose="020B0604020202020204"/>
                <a:ea typeface="Calibri" pitchFamily="34" charset="-122"/>
                <a:cs typeface="Calibri" pitchFamily="34" charset="-120"/>
              </a:rPr>
              <a:t>Core directive</a:t>
            </a:r>
            <a:endParaRPr lang="en-US" sz="1600" dirty="0">
              <a:latin typeface="Proxima Nova" panose="020B0604020202020204"/>
            </a:endParaRPr>
          </a:p>
        </p:txBody>
      </p:sp>
      <p:sp>
        <p:nvSpPr>
          <p:cNvPr id="16" name="Text 14"/>
          <p:cNvSpPr/>
          <p:nvPr/>
        </p:nvSpPr>
        <p:spPr>
          <a:xfrm>
            <a:off x="822960" y="3017520"/>
            <a:ext cx="5029200" cy="1952044"/>
          </a:xfrm>
          <a:prstGeom prst="rect">
            <a:avLst/>
          </a:prstGeom>
          <a:noFill/>
          <a:ln/>
        </p:spPr>
        <p:txBody>
          <a:bodyPr wrap="square" rtlCol="0" anchor="t"/>
          <a:lstStyle/>
          <a:p>
            <a:pPr marL="189865" indent="-189865">
              <a:spcAft>
                <a:spcPts val="600"/>
              </a:spcAft>
              <a:buSzPct val="100000"/>
              <a:buChar char="•"/>
            </a:pPr>
            <a:r>
              <a:rPr lang="en-US" sz="1300" dirty="0">
                <a:solidFill>
                  <a:srgbClr val="1C2430"/>
                </a:solidFill>
                <a:latin typeface="Proxima Nova" panose="020B0604020202020204"/>
                <a:ea typeface="Calibri" pitchFamily="34" charset="-122"/>
                <a:cs typeface="Calibri" pitchFamily="34" charset="-120"/>
              </a:rPr>
              <a:t>Restricts entry of certain H-1B nonimmigrants unless the petition is accompanied or supplemented by a $100,000 payment.</a:t>
            </a:r>
            <a:endParaRPr lang="en-US" sz="1300" dirty="0">
              <a:latin typeface="Proxima Nova" panose="020B0604020202020204"/>
            </a:endParaRPr>
          </a:p>
          <a:p>
            <a:pPr marL="189865" indent="-189865">
              <a:spcAft>
                <a:spcPts val="600"/>
              </a:spcAft>
              <a:buSzPct val="100000"/>
              <a:buChar char="•"/>
            </a:pPr>
            <a:r>
              <a:rPr lang="en-US" sz="1300" dirty="0">
                <a:solidFill>
                  <a:srgbClr val="1C2430"/>
                </a:solidFill>
                <a:latin typeface="Proxima Nova" panose="020B0604020202020204"/>
                <a:ea typeface="Calibri" pitchFamily="34" charset="-122"/>
                <a:cs typeface="Calibri" pitchFamily="34" charset="-120"/>
              </a:rPr>
              <a:t>Directs DHS to deny petitions for H-1B specialty occupation workers who are currently outside the United States unless accompanied by the payment.</a:t>
            </a:r>
            <a:endParaRPr lang="en-US" sz="1300" dirty="0">
              <a:latin typeface="Proxima Nova" panose="020B0604020202020204"/>
            </a:endParaRPr>
          </a:p>
          <a:p>
            <a:pPr marL="189865" indent="-189865">
              <a:spcAft>
                <a:spcPts val="600"/>
              </a:spcAft>
              <a:buSzPct val="100000"/>
              <a:buChar char="•"/>
            </a:pPr>
            <a:r>
              <a:rPr lang="en-US" sz="1300" dirty="0">
                <a:solidFill>
                  <a:srgbClr val="1C2430"/>
                </a:solidFill>
                <a:latin typeface="Proxima Nova" panose="020B0604020202020204"/>
                <a:ea typeface="Calibri" pitchFamily="34" charset="-122"/>
                <a:cs typeface="Calibri" pitchFamily="34" charset="-120"/>
              </a:rPr>
              <a:t>Requires employers to retain documentation of payment before filing an H-1B petition for foreign nationals outside the U.S.; State must verify receipt and approve only those visas with payment.</a:t>
            </a:r>
            <a:endParaRPr lang="en-US" sz="1300" dirty="0">
              <a:latin typeface="Proxima Nova" panose="020B0604020202020204"/>
            </a:endParaRPr>
          </a:p>
        </p:txBody>
      </p:sp>
      <p:sp>
        <p:nvSpPr>
          <p:cNvPr id="17" name="Shape 15"/>
          <p:cNvSpPr/>
          <p:nvPr/>
        </p:nvSpPr>
        <p:spPr>
          <a:xfrm>
            <a:off x="6400800" y="2400300"/>
            <a:ext cx="5212080" cy="3451860"/>
          </a:xfrm>
          <a:prstGeom prst="roundRect">
            <a:avLst/>
          </a:prstGeom>
          <a:solidFill>
            <a:srgbClr val="FFFFFF"/>
          </a:solidFill>
          <a:ln w="12700">
            <a:solidFill>
              <a:srgbClr val="D7E3F3"/>
            </a:solidFill>
            <a:prstDash val="solid"/>
          </a:ln>
          <a:effectLst>
            <a:outerShdw blurRad="25400" dist="12700" dir="2700000" algn="bl" rotWithShape="0">
              <a:srgbClr val="000000">
                <a:alpha val="12000"/>
              </a:srgbClr>
            </a:outerShdw>
          </a:effectLst>
        </p:spPr>
        <p:txBody>
          <a:bodyPr/>
          <a:lstStyle/>
          <a:p>
            <a:endParaRPr lang="en-US" dirty="0">
              <a:latin typeface="Proxima Nova" panose="020B0604020202020204"/>
            </a:endParaRPr>
          </a:p>
        </p:txBody>
      </p:sp>
      <p:sp>
        <p:nvSpPr>
          <p:cNvPr id="18" name="Text 16"/>
          <p:cNvSpPr/>
          <p:nvPr/>
        </p:nvSpPr>
        <p:spPr>
          <a:xfrm>
            <a:off x="6675120" y="2651760"/>
            <a:ext cx="4754880" cy="274320"/>
          </a:xfrm>
          <a:prstGeom prst="rect">
            <a:avLst/>
          </a:prstGeom>
          <a:noFill/>
          <a:ln/>
        </p:spPr>
        <p:txBody>
          <a:bodyPr wrap="square" rtlCol="0" anchor="ctr"/>
          <a:lstStyle/>
          <a:p>
            <a:pPr marL="0" indent="0">
              <a:buNone/>
            </a:pPr>
            <a:r>
              <a:rPr lang="en-US" sz="1600" b="1" dirty="0">
                <a:solidFill>
                  <a:srgbClr val="0B1F3A"/>
                </a:solidFill>
                <a:latin typeface="Proxima Nova" panose="020B0604020202020204"/>
                <a:ea typeface="Calibri" pitchFamily="34" charset="-122"/>
                <a:cs typeface="Calibri" pitchFamily="34" charset="-120"/>
              </a:rPr>
              <a:t>Waivers and scope limits</a:t>
            </a:r>
            <a:endParaRPr lang="en-US" sz="1600" dirty="0">
              <a:latin typeface="Proxima Nova" panose="020B0604020202020204"/>
            </a:endParaRPr>
          </a:p>
        </p:txBody>
      </p:sp>
      <p:sp>
        <p:nvSpPr>
          <p:cNvPr id="19" name="Text 17"/>
          <p:cNvSpPr/>
          <p:nvPr/>
        </p:nvSpPr>
        <p:spPr>
          <a:xfrm>
            <a:off x="6675120" y="3017519"/>
            <a:ext cx="4663440" cy="2167129"/>
          </a:xfrm>
          <a:prstGeom prst="rect">
            <a:avLst/>
          </a:prstGeom>
          <a:noFill/>
          <a:ln/>
        </p:spPr>
        <p:txBody>
          <a:bodyPr wrap="square" rtlCol="0" anchor="t"/>
          <a:lstStyle/>
          <a:p>
            <a:pPr marL="189865" indent="-189865">
              <a:spcAft>
                <a:spcPts val="600"/>
              </a:spcAft>
              <a:buSzPct val="100000"/>
              <a:buChar char="•"/>
            </a:pPr>
            <a:r>
              <a:rPr lang="en-US" sz="1300" dirty="0">
                <a:solidFill>
                  <a:srgbClr val="1C2430"/>
                </a:solidFill>
                <a:latin typeface="Proxima Nova" panose="020B0604020202020204"/>
                <a:ea typeface="Calibri" pitchFamily="34" charset="-122"/>
                <a:cs typeface="Calibri" pitchFamily="34" charset="-120"/>
              </a:rPr>
              <a:t>DHS may waive the payment for an individual, a company, or an industry when hiring is in the national interest and does not threaten U.S. security/welfare.</a:t>
            </a:r>
          </a:p>
          <a:p>
            <a:pPr marL="647065" lvl="1" indent="-189865">
              <a:spcAft>
                <a:spcPts val="600"/>
              </a:spcAft>
              <a:buSzPct val="100000"/>
              <a:buChar char="•"/>
            </a:pPr>
            <a:r>
              <a:rPr lang="en-US" sz="1300" dirty="0">
                <a:solidFill>
                  <a:srgbClr val="1C2430"/>
                </a:solidFill>
                <a:latin typeface="Proxima Nova" panose="020B0604020202020204"/>
                <a:ea typeface="Calibri" pitchFamily="34" charset="-122"/>
                <a:cs typeface="Calibri" pitchFamily="34" charset="-120"/>
              </a:rPr>
              <a:t>Likely to be narrowly administered</a:t>
            </a:r>
            <a:endParaRPr lang="en-US" sz="1300" dirty="0">
              <a:latin typeface="Proxima Nova" panose="020B0604020202020204"/>
            </a:endParaRPr>
          </a:p>
          <a:p>
            <a:pPr marL="189865" indent="-189865">
              <a:spcAft>
                <a:spcPts val="600"/>
              </a:spcAft>
              <a:buSzPct val="100000"/>
              <a:buChar char="•"/>
            </a:pPr>
            <a:r>
              <a:rPr lang="en-US" sz="1300" dirty="0">
                <a:solidFill>
                  <a:srgbClr val="1C2430"/>
                </a:solidFill>
                <a:latin typeface="Proxima Nova" panose="020B0604020202020204"/>
                <a:ea typeface="Calibri" pitchFamily="34" charset="-122"/>
                <a:cs typeface="Calibri" pitchFamily="34" charset="-120"/>
              </a:rPr>
              <a:t>Applies only to foreign nationals who enter or attempt to enter after the effective date.</a:t>
            </a:r>
            <a:endParaRPr lang="en-US" sz="1300" dirty="0">
              <a:latin typeface="Proxima Nova" panose="020B0604020202020204"/>
            </a:endParaRPr>
          </a:p>
          <a:p>
            <a:pPr marL="189865" indent="-189865">
              <a:spcAft>
                <a:spcPts val="600"/>
              </a:spcAft>
              <a:buSzPct val="100000"/>
              <a:buChar char="•"/>
            </a:pPr>
            <a:r>
              <a:rPr lang="en-US" sz="1300" dirty="0">
                <a:solidFill>
                  <a:srgbClr val="1C2430"/>
                </a:solidFill>
                <a:latin typeface="Proxima Nova" panose="020B0604020202020204"/>
                <a:ea typeface="Calibri" pitchFamily="34" charset="-122"/>
                <a:cs typeface="Calibri" pitchFamily="34" charset="-120"/>
              </a:rPr>
              <a:t>Proclamation also contemplates further reforms: DOL prevailing wage rulemaking and DHS rulemaking to prioritize high-skilled/high-paid admissions.</a:t>
            </a:r>
            <a:endParaRPr lang="en-US" sz="1300" dirty="0">
              <a:latin typeface="Proxima Nova" panose="020B060402020202020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685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endParaRPr lang="en-US" dirty="0">
              <a:latin typeface="Proxima Nova" panose="020B0604020202020204"/>
            </a:endParaRPr>
          </a:p>
        </p:txBody>
      </p:sp>
      <p:sp>
        <p:nvSpPr>
          <p:cNvPr id="3" name="Text 1"/>
          <p:cNvSpPr/>
          <p:nvPr/>
        </p:nvSpPr>
        <p:spPr>
          <a:xfrm>
            <a:off x="548640" y="128016"/>
            <a:ext cx="11155680" cy="256032"/>
          </a:xfrm>
          <a:prstGeom prst="rect">
            <a:avLst/>
          </a:prstGeom>
          <a:noFill/>
          <a:ln/>
        </p:spPr>
        <p:txBody>
          <a:bodyPr wrap="square" rtlCol="0" anchor="ctr"/>
          <a:lstStyle/>
          <a:p>
            <a:pPr marL="0" indent="0">
              <a:buNone/>
            </a:pPr>
            <a:r>
              <a:rPr lang="en-US" sz="2200" b="1" dirty="0">
                <a:solidFill>
                  <a:srgbClr val="FFFFFF"/>
                </a:solidFill>
                <a:latin typeface="Proxima Nova" panose="020B0604020202020204"/>
                <a:ea typeface="Calibri" pitchFamily="34" charset="-122"/>
                <a:cs typeface="Calibri" pitchFamily="34" charset="-120"/>
              </a:rPr>
              <a:t>The U.S. Chamber Sues to Enjoin implementation of the Fee</a:t>
            </a:r>
            <a:endParaRPr lang="en-US" sz="2200" dirty="0">
              <a:latin typeface="Proxima Nova" panose="020B0604020202020204"/>
            </a:endParaRPr>
          </a:p>
        </p:txBody>
      </p:sp>
      <p:sp>
        <p:nvSpPr>
          <p:cNvPr id="4" name="Text 2"/>
          <p:cNvSpPr/>
          <p:nvPr/>
        </p:nvSpPr>
        <p:spPr>
          <a:xfrm>
            <a:off x="548640" y="402336"/>
            <a:ext cx="11155680" cy="219456"/>
          </a:xfrm>
          <a:prstGeom prst="rect">
            <a:avLst/>
          </a:prstGeom>
          <a:noFill/>
          <a:ln/>
        </p:spPr>
        <p:txBody>
          <a:bodyPr wrap="square" rtlCol="0" anchor="ctr"/>
          <a:lstStyle/>
          <a:p>
            <a:pPr marL="0" indent="0">
              <a:buNone/>
            </a:pPr>
            <a:endParaRPr lang="en-US" sz="1200" dirty="0">
              <a:latin typeface="Proxima Nova" panose="020B0604020202020204"/>
            </a:endParaRPr>
          </a:p>
        </p:txBody>
      </p:sp>
      <p:sp>
        <p:nvSpPr>
          <p:cNvPr id="5" name="Text 3"/>
          <p:cNvSpPr/>
          <p:nvPr/>
        </p:nvSpPr>
        <p:spPr>
          <a:xfrm>
            <a:off x="548640" y="960120"/>
            <a:ext cx="11064240" cy="365760"/>
          </a:xfrm>
          <a:prstGeom prst="rect">
            <a:avLst/>
          </a:prstGeom>
          <a:noFill/>
          <a:ln/>
        </p:spPr>
        <p:txBody>
          <a:bodyPr wrap="square" rtlCol="0" anchor="ctr"/>
          <a:lstStyle/>
          <a:p>
            <a:pPr marL="0" indent="0">
              <a:buNone/>
            </a:pPr>
            <a:r>
              <a:rPr lang="en-US" sz="2400" b="1" dirty="0">
                <a:solidFill>
                  <a:schemeClr val="accent5"/>
                </a:solidFill>
                <a:latin typeface="Proxima Nova" panose="020B0604020202020204"/>
                <a:ea typeface="Calibri" pitchFamily="34" charset="-122"/>
                <a:cs typeface="Calibri" pitchFamily="34" charset="-120"/>
              </a:rPr>
              <a:t>Parties</a:t>
            </a:r>
            <a:endParaRPr lang="en-US" sz="2400" dirty="0">
              <a:solidFill>
                <a:schemeClr val="accent5"/>
              </a:solidFill>
              <a:latin typeface="Proxima Nova" panose="020B0604020202020204"/>
            </a:endParaRPr>
          </a:p>
        </p:txBody>
      </p:sp>
      <p:sp>
        <p:nvSpPr>
          <p:cNvPr id="6" name="Shape 4"/>
          <p:cNvSpPr/>
          <p:nvPr/>
        </p:nvSpPr>
        <p:spPr>
          <a:xfrm>
            <a:off x="548640" y="1344168"/>
            <a:ext cx="11064240" cy="0"/>
          </a:xfrm>
          <a:prstGeom prst="line">
            <a:avLst/>
          </a:prstGeom>
          <a:noFill/>
          <a:ln w="12700">
            <a:solidFill>
              <a:srgbClr val="C9D6E8"/>
            </a:solidFill>
            <a:prstDash val="solid"/>
          </a:ln>
        </p:spPr>
        <p:txBody>
          <a:bodyPr/>
          <a:lstStyle/>
          <a:p>
            <a:endParaRPr lang="en-US" dirty="0">
              <a:latin typeface="Proxima Nova" panose="020B0604020202020204"/>
            </a:endParaRPr>
          </a:p>
        </p:txBody>
      </p:sp>
      <p:sp>
        <p:nvSpPr>
          <p:cNvPr id="7" name="Shape 5"/>
          <p:cNvSpPr/>
          <p:nvPr/>
        </p:nvSpPr>
        <p:spPr>
          <a:xfrm>
            <a:off x="502920" y="1437817"/>
            <a:ext cx="5394960" cy="1478864"/>
          </a:xfrm>
          <a:prstGeom prst="roundRect">
            <a:avLst/>
          </a:prstGeom>
          <a:solidFill>
            <a:srgbClr val="FFFFFF"/>
          </a:solidFill>
          <a:ln w="12700">
            <a:solidFill>
              <a:srgbClr val="D7E3F3"/>
            </a:solidFill>
            <a:prstDash val="solid"/>
          </a:ln>
          <a:effectLst>
            <a:outerShdw blurRad="25400" dist="12700" dir="2700000" algn="bl" rotWithShape="0">
              <a:srgbClr val="000000">
                <a:alpha val="12000"/>
              </a:srgbClr>
            </a:outerShdw>
          </a:effectLst>
        </p:spPr>
        <p:txBody>
          <a:bodyPr/>
          <a:lstStyle/>
          <a:p>
            <a:endParaRPr lang="en-US" dirty="0">
              <a:solidFill>
                <a:schemeClr val="accent5"/>
              </a:solidFill>
              <a:latin typeface="Proxima Nova" panose="020B0604020202020204"/>
            </a:endParaRPr>
          </a:p>
        </p:txBody>
      </p:sp>
      <p:sp>
        <p:nvSpPr>
          <p:cNvPr id="8" name="Text 6"/>
          <p:cNvSpPr/>
          <p:nvPr/>
        </p:nvSpPr>
        <p:spPr>
          <a:xfrm>
            <a:off x="822960" y="1600200"/>
            <a:ext cx="4846320" cy="228600"/>
          </a:xfrm>
          <a:prstGeom prst="rect">
            <a:avLst/>
          </a:prstGeom>
          <a:noFill/>
          <a:ln/>
        </p:spPr>
        <p:txBody>
          <a:bodyPr wrap="square" rtlCol="0" anchor="ctr"/>
          <a:lstStyle/>
          <a:p>
            <a:pPr marL="0" indent="0">
              <a:buNone/>
            </a:pPr>
            <a:r>
              <a:rPr lang="en-US" sz="2000" b="1" dirty="0">
                <a:solidFill>
                  <a:schemeClr val="accent5"/>
                </a:solidFill>
                <a:latin typeface="Proxima Nova" panose="020B0604020202020204"/>
                <a:ea typeface="Calibri" pitchFamily="34" charset="-122"/>
                <a:cs typeface="Calibri" pitchFamily="34" charset="-120"/>
              </a:rPr>
              <a:t>Plaintiffs</a:t>
            </a:r>
            <a:endParaRPr lang="en-US" sz="2000" dirty="0">
              <a:solidFill>
                <a:schemeClr val="accent5"/>
              </a:solidFill>
              <a:latin typeface="Proxima Nova" panose="020B0604020202020204"/>
            </a:endParaRPr>
          </a:p>
        </p:txBody>
      </p:sp>
      <p:sp>
        <p:nvSpPr>
          <p:cNvPr id="9" name="Text 7"/>
          <p:cNvSpPr/>
          <p:nvPr/>
        </p:nvSpPr>
        <p:spPr>
          <a:xfrm>
            <a:off x="822960" y="1874520"/>
            <a:ext cx="4846320" cy="752475"/>
          </a:xfrm>
          <a:prstGeom prst="rect">
            <a:avLst/>
          </a:prstGeom>
          <a:noFill/>
          <a:ln/>
        </p:spPr>
        <p:txBody>
          <a:bodyPr wrap="square" rtlCol="0" anchor="t"/>
          <a:lstStyle/>
          <a:p>
            <a:pPr marL="189865" indent="-189865">
              <a:spcAft>
                <a:spcPts val="600"/>
              </a:spcAft>
              <a:buSzPct val="100000"/>
              <a:buChar char="•"/>
            </a:pPr>
            <a:r>
              <a:rPr lang="en-US" dirty="0">
                <a:solidFill>
                  <a:srgbClr val="1C2430"/>
                </a:solidFill>
                <a:latin typeface="Proxima Nova" panose="020B0604020202020204"/>
                <a:ea typeface="Calibri" pitchFamily="34" charset="-122"/>
                <a:cs typeface="Calibri" pitchFamily="34" charset="-120"/>
              </a:rPr>
              <a:t>U.S. Chamber of Commerce</a:t>
            </a:r>
            <a:endParaRPr lang="en-US" dirty="0">
              <a:latin typeface="Proxima Nova" panose="020B0604020202020204"/>
            </a:endParaRPr>
          </a:p>
          <a:p>
            <a:pPr marL="189865" indent="-189865">
              <a:spcAft>
                <a:spcPts val="600"/>
              </a:spcAft>
              <a:buSzPct val="100000"/>
              <a:buChar char="•"/>
            </a:pPr>
            <a:r>
              <a:rPr lang="en-US" dirty="0">
                <a:solidFill>
                  <a:srgbClr val="1C2430"/>
                </a:solidFill>
                <a:latin typeface="Proxima Nova" panose="020B0604020202020204"/>
                <a:ea typeface="Calibri" pitchFamily="34" charset="-122"/>
                <a:cs typeface="Calibri" pitchFamily="34" charset="-120"/>
              </a:rPr>
              <a:t>Association of American Universities (AAU)</a:t>
            </a:r>
            <a:endParaRPr lang="en-US" dirty="0">
              <a:latin typeface="Proxima Nova" panose="020B0604020202020204"/>
            </a:endParaRPr>
          </a:p>
        </p:txBody>
      </p:sp>
      <p:sp>
        <p:nvSpPr>
          <p:cNvPr id="10" name="Shape 8"/>
          <p:cNvSpPr/>
          <p:nvPr/>
        </p:nvSpPr>
        <p:spPr>
          <a:xfrm>
            <a:off x="6217920" y="1402716"/>
            <a:ext cx="5151120" cy="1499361"/>
          </a:xfrm>
          <a:prstGeom prst="roundRect">
            <a:avLst/>
          </a:prstGeom>
          <a:solidFill>
            <a:srgbClr val="FFFFFF"/>
          </a:solidFill>
          <a:ln w="12700">
            <a:solidFill>
              <a:srgbClr val="D7E3F3"/>
            </a:solidFill>
            <a:prstDash val="solid"/>
          </a:ln>
          <a:effectLst>
            <a:outerShdw blurRad="25400" dist="12700" dir="2700000" algn="bl" rotWithShape="0">
              <a:srgbClr val="000000">
                <a:alpha val="12000"/>
              </a:srgbClr>
            </a:outerShdw>
          </a:effectLst>
        </p:spPr>
        <p:txBody>
          <a:bodyPr/>
          <a:lstStyle/>
          <a:p>
            <a:endParaRPr lang="en-US" dirty="0">
              <a:latin typeface="Proxima Nova" panose="020B0604020202020204"/>
            </a:endParaRPr>
          </a:p>
        </p:txBody>
      </p:sp>
      <p:sp>
        <p:nvSpPr>
          <p:cNvPr id="11" name="Text 9"/>
          <p:cNvSpPr/>
          <p:nvPr/>
        </p:nvSpPr>
        <p:spPr>
          <a:xfrm>
            <a:off x="6492240" y="1600200"/>
            <a:ext cx="4846320" cy="228600"/>
          </a:xfrm>
          <a:prstGeom prst="rect">
            <a:avLst/>
          </a:prstGeom>
          <a:noFill/>
          <a:ln/>
        </p:spPr>
        <p:txBody>
          <a:bodyPr wrap="square" rtlCol="0" anchor="ctr"/>
          <a:lstStyle/>
          <a:p>
            <a:pPr marL="0" indent="0">
              <a:buNone/>
            </a:pPr>
            <a:r>
              <a:rPr lang="en-US" sz="2000" b="1" dirty="0">
                <a:solidFill>
                  <a:schemeClr val="accent5"/>
                </a:solidFill>
                <a:latin typeface="Proxima Nova" panose="020B0604020202020204"/>
                <a:ea typeface="Calibri" pitchFamily="34" charset="-122"/>
                <a:cs typeface="Calibri" pitchFamily="34" charset="-120"/>
              </a:rPr>
              <a:t>Defendants</a:t>
            </a:r>
            <a:endParaRPr lang="en-US" sz="2000" dirty="0">
              <a:solidFill>
                <a:schemeClr val="accent5"/>
              </a:solidFill>
              <a:latin typeface="Proxima Nova" panose="020B0604020202020204"/>
            </a:endParaRPr>
          </a:p>
        </p:txBody>
      </p:sp>
      <p:sp>
        <p:nvSpPr>
          <p:cNvPr id="12" name="Text 10"/>
          <p:cNvSpPr/>
          <p:nvPr/>
        </p:nvSpPr>
        <p:spPr>
          <a:xfrm>
            <a:off x="6492240" y="1874520"/>
            <a:ext cx="4846320" cy="942340"/>
          </a:xfrm>
          <a:prstGeom prst="rect">
            <a:avLst/>
          </a:prstGeom>
          <a:noFill/>
          <a:ln/>
        </p:spPr>
        <p:txBody>
          <a:bodyPr wrap="square" rtlCol="0" anchor="t"/>
          <a:lstStyle/>
          <a:p>
            <a:pPr marL="189865" indent="-189865">
              <a:spcAft>
                <a:spcPts val="600"/>
              </a:spcAft>
              <a:buSzPct val="100000"/>
              <a:buChar char="•"/>
            </a:pPr>
            <a:r>
              <a:rPr lang="en-US" dirty="0">
                <a:solidFill>
                  <a:srgbClr val="1C2430"/>
                </a:solidFill>
                <a:latin typeface="Proxima Nova" panose="020B0604020202020204"/>
                <a:ea typeface="Calibri" pitchFamily="34" charset="-122"/>
                <a:cs typeface="Calibri" pitchFamily="34" charset="-120"/>
              </a:rPr>
              <a:t>Department of Homeland Security (DHS)</a:t>
            </a:r>
            <a:endParaRPr lang="en-US" dirty="0">
              <a:latin typeface="Proxima Nova" panose="020B0604020202020204"/>
            </a:endParaRPr>
          </a:p>
          <a:p>
            <a:pPr marL="189865" indent="-189865">
              <a:spcAft>
                <a:spcPts val="600"/>
              </a:spcAft>
              <a:buSzPct val="100000"/>
              <a:buChar char="•"/>
            </a:pPr>
            <a:r>
              <a:rPr lang="en-US" dirty="0">
                <a:solidFill>
                  <a:srgbClr val="1C2430"/>
                </a:solidFill>
                <a:latin typeface="Proxima Nova" panose="020B0604020202020204"/>
                <a:ea typeface="Calibri" pitchFamily="34" charset="-122"/>
                <a:cs typeface="Calibri" pitchFamily="34" charset="-120"/>
              </a:rPr>
              <a:t>Department of State</a:t>
            </a:r>
            <a:endParaRPr lang="en-US" dirty="0">
              <a:latin typeface="Proxima Nova" panose="020B0604020202020204"/>
            </a:endParaRPr>
          </a:p>
          <a:p>
            <a:pPr marL="189865" indent="-189865">
              <a:spcAft>
                <a:spcPts val="600"/>
              </a:spcAft>
              <a:buSzPct val="100000"/>
              <a:buChar char="•"/>
            </a:pPr>
            <a:r>
              <a:rPr lang="en-US" dirty="0">
                <a:solidFill>
                  <a:srgbClr val="1C2430"/>
                </a:solidFill>
                <a:latin typeface="Proxima Nova" panose="020B0604020202020204"/>
                <a:ea typeface="Calibri" pitchFamily="34" charset="-122"/>
                <a:cs typeface="Calibri" pitchFamily="34" charset="-120"/>
              </a:rPr>
              <a:t>Agency leadership (Secretaries)</a:t>
            </a:r>
            <a:endParaRPr lang="en-US" dirty="0">
              <a:latin typeface="Proxima Nova" panose="020B0604020202020204"/>
            </a:endParaRPr>
          </a:p>
        </p:txBody>
      </p:sp>
      <p:sp>
        <p:nvSpPr>
          <p:cNvPr id="13" name="Text 11"/>
          <p:cNvSpPr/>
          <p:nvPr/>
        </p:nvSpPr>
        <p:spPr>
          <a:xfrm>
            <a:off x="563727" y="3237461"/>
            <a:ext cx="11064240" cy="365760"/>
          </a:xfrm>
          <a:prstGeom prst="rect">
            <a:avLst/>
          </a:prstGeom>
          <a:noFill/>
          <a:ln/>
        </p:spPr>
        <p:txBody>
          <a:bodyPr wrap="square" rtlCol="0" anchor="ctr"/>
          <a:lstStyle/>
          <a:p>
            <a:pPr marL="0" indent="0">
              <a:buNone/>
            </a:pPr>
            <a:r>
              <a:rPr lang="en-US" sz="2400" b="1" dirty="0">
                <a:solidFill>
                  <a:schemeClr val="accent5"/>
                </a:solidFill>
                <a:latin typeface="Proxima Nova" panose="020B0604020202020204"/>
                <a:ea typeface="Calibri" pitchFamily="34" charset="-122"/>
                <a:cs typeface="Calibri" pitchFamily="34" charset="-120"/>
              </a:rPr>
              <a:t>Legal Argument and Procedure</a:t>
            </a:r>
            <a:endParaRPr lang="en-US" sz="2400" dirty="0">
              <a:solidFill>
                <a:schemeClr val="accent5"/>
              </a:solidFill>
              <a:latin typeface="Proxima Nova" panose="020B0604020202020204"/>
            </a:endParaRPr>
          </a:p>
        </p:txBody>
      </p:sp>
      <p:sp>
        <p:nvSpPr>
          <p:cNvPr id="14" name="Shape 12"/>
          <p:cNvSpPr/>
          <p:nvPr/>
        </p:nvSpPr>
        <p:spPr>
          <a:xfrm>
            <a:off x="548640" y="3743198"/>
            <a:ext cx="11064240" cy="0"/>
          </a:xfrm>
          <a:prstGeom prst="line">
            <a:avLst/>
          </a:prstGeom>
          <a:noFill/>
          <a:ln w="12700">
            <a:solidFill>
              <a:srgbClr val="C9D6E8"/>
            </a:solidFill>
            <a:prstDash val="solid"/>
          </a:ln>
        </p:spPr>
        <p:txBody>
          <a:bodyPr/>
          <a:lstStyle/>
          <a:p>
            <a:endParaRPr lang="en-US" dirty="0">
              <a:latin typeface="Proxima Nova" panose="020B0604020202020204"/>
            </a:endParaRPr>
          </a:p>
        </p:txBody>
      </p:sp>
      <p:sp>
        <p:nvSpPr>
          <p:cNvPr id="15" name="Shape 13"/>
          <p:cNvSpPr/>
          <p:nvPr/>
        </p:nvSpPr>
        <p:spPr>
          <a:xfrm>
            <a:off x="548640" y="3929716"/>
            <a:ext cx="10927080" cy="1986546"/>
          </a:xfrm>
          <a:prstGeom prst="roundRect">
            <a:avLst/>
          </a:prstGeom>
          <a:solidFill>
            <a:srgbClr val="FFFFFF"/>
          </a:solidFill>
          <a:ln w="12700">
            <a:solidFill>
              <a:srgbClr val="D7E3F3"/>
            </a:solidFill>
            <a:prstDash val="solid"/>
          </a:ln>
          <a:effectLst>
            <a:outerShdw blurRad="25400" dist="12700" dir="2700000" algn="bl" rotWithShape="0">
              <a:srgbClr val="000000">
                <a:alpha val="12000"/>
              </a:srgbClr>
            </a:outerShdw>
          </a:effectLst>
        </p:spPr>
        <p:txBody>
          <a:bodyPr/>
          <a:lstStyle/>
          <a:p>
            <a:endParaRPr lang="en-US" dirty="0">
              <a:latin typeface="Proxima Nova" panose="020B0604020202020204"/>
            </a:endParaRPr>
          </a:p>
        </p:txBody>
      </p:sp>
      <p:sp>
        <p:nvSpPr>
          <p:cNvPr id="16" name="Text 14"/>
          <p:cNvSpPr/>
          <p:nvPr/>
        </p:nvSpPr>
        <p:spPr>
          <a:xfrm>
            <a:off x="822960" y="4343400"/>
            <a:ext cx="5303520" cy="228600"/>
          </a:xfrm>
          <a:prstGeom prst="rect">
            <a:avLst/>
          </a:prstGeom>
          <a:noFill/>
          <a:ln/>
        </p:spPr>
        <p:txBody>
          <a:bodyPr wrap="square" rtlCol="0" anchor="ctr"/>
          <a:lstStyle/>
          <a:p>
            <a:pPr marL="0" indent="0">
              <a:buNone/>
            </a:pPr>
            <a:r>
              <a:rPr lang="en-US" sz="2400" b="1" dirty="0">
                <a:solidFill>
                  <a:schemeClr val="accent5"/>
                </a:solidFill>
                <a:latin typeface="Proxima Nova" panose="020B0604020202020204"/>
                <a:ea typeface="Calibri" pitchFamily="34" charset="-122"/>
                <a:cs typeface="Calibri" pitchFamily="34" charset="-120"/>
              </a:rPr>
              <a:t>Claims</a:t>
            </a:r>
            <a:endParaRPr lang="en-US" sz="2400" dirty="0">
              <a:solidFill>
                <a:schemeClr val="accent5"/>
              </a:solidFill>
              <a:latin typeface="Proxima Nova" panose="020B0604020202020204"/>
            </a:endParaRPr>
          </a:p>
        </p:txBody>
      </p:sp>
      <p:sp>
        <p:nvSpPr>
          <p:cNvPr id="17" name="Text 15"/>
          <p:cNvSpPr/>
          <p:nvPr/>
        </p:nvSpPr>
        <p:spPr>
          <a:xfrm>
            <a:off x="822960" y="4617720"/>
            <a:ext cx="5486400" cy="1216151"/>
          </a:xfrm>
          <a:prstGeom prst="rect">
            <a:avLst/>
          </a:prstGeom>
          <a:noFill/>
          <a:ln/>
        </p:spPr>
        <p:txBody>
          <a:bodyPr wrap="square" rtlCol="0" anchor="t"/>
          <a:lstStyle/>
          <a:p>
            <a:pPr marL="189865" indent="-189865">
              <a:spcAft>
                <a:spcPts val="600"/>
              </a:spcAft>
              <a:buSzPct val="100000"/>
              <a:buChar char="•"/>
            </a:pPr>
            <a:r>
              <a:rPr lang="en-US" dirty="0">
                <a:solidFill>
                  <a:srgbClr val="1C2430"/>
                </a:solidFill>
                <a:latin typeface="Proxima Nova" panose="020B0604020202020204"/>
                <a:ea typeface="Calibri" pitchFamily="34" charset="-122"/>
                <a:cs typeface="Calibri" pitchFamily="34" charset="-120"/>
              </a:rPr>
              <a:t>Proclamation and implementation exceed Presidential legal authority.</a:t>
            </a:r>
            <a:endParaRPr lang="en-US" dirty="0">
              <a:latin typeface="Proxima Nova" panose="020B0604020202020204"/>
            </a:endParaRPr>
          </a:p>
          <a:p>
            <a:pPr marL="189865" indent="-189865">
              <a:spcAft>
                <a:spcPts val="600"/>
              </a:spcAft>
              <a:buSzPct val="100000"/>
              <a:buChar char="•"/>
            </a:pPr>
            <a:r>
              <a:rPr lang="en-US" dirty="0">
                <a:solidFill>
                  <a:srgbClr val="1C2430"/>
                </a:solidFill>
                <a:latin typeface="Proxima Nova" panose="020B0604020202020204"/>
                <a:ea typeface="Calibri" pitchFamily="34" charset="-122"/>
                <a:cs typeface="Calibri" pitchFamily="34" charset="-120"/>
              </a:rPr>
              <a:t>Administrative Procedure Act: agencies’ implementing actions unlawful (lack of notice-and-comment).</a:t>
            </a:r>
            <a:endParaRPr lang="en-US" dirty="0">
              <a:latin typeface="Proxima Nova" panose="020B0604020202020204"/>
            </a:endParaRPr>
          </a:p>
        </p:txBody>
      </p:sp>
      <p:sp>
        <p:nvSpPr>
          <p:cNvPr id="18" name="Text 16"/>
          <p:cNvSpPr/>
          <p:nvPr/>
        </p:nvSpPr>
        <p:spPr>
          <a:xfrm>
            <a:off x="6400800" y="4343400"/>
            <a:ext cx="5029200" cy="228600"/>
          </a:xfrm>
          <a:prstGeom prst="rect">
            <a:avLst/>
          </a:prstGeom>
          <a:noFill/>
          <a:ln/>
        </p:spPr>
        <p:txBody>
          <a:bodyPr wrap="square" rtlCol="0" anchor="ctr"/>
          <a:lstStyle/>
          <a:p>
            <a:pPr marL="0" indent="0">
              <a:buNone/>
            </a:pPr>
            <a:r>
              <a:rPr lang="en-US" sz="2400" b="1" dirty="0">
                <a:solidFill>
                  <a:schemeClr val="accent5"/>
                </a:solidFill>
                <a:latin typeface="Proxima Nova" panose="020B0604020202020204"/>
                <a:ea typeface="Calibri" pitchFamily="34" charset="-122"/>
                <a:cs typeface="Calibri" pitchFamily="34" charset="-120"/>
              </a:rPr>
              <a:t>Procedure</a:t>
            </a:r>
            <a:endParaRPr lang="en-US" sz="2400" b="1" dirty="0">
              <a:solidFill>
                <a:schemeClr val="accent5"/>
              </a:solidFill>
              <a:latin typeface="Proxima Nova" panose="020B0604020202020204"/>
            </a:endParaRPr>
          </a:p>
        </p:txBody>
      </p:sp>
      <p:sp>
        <p:nvSpPr>
          <p:cNvPr id="19" name="Text 17"/>
          <p:cNvSpPr/>
          <p:nvPr/>
        </p:nvSpPr>
        <p:spPr>
          <a:xfrm>
            <a:off x="6400800" y="4617720"/>
            <a:ext cx="5029200" cy="972047"/>
          </a:xfrm>
          <a:prstGeom prst="rect">
            <a:avLst/>
          </a:prstGeom>
          <a:noFill/>
          <a:ln/>
        </p:spPr>
        <p:txBody>
          <a:bodyPr wrap="square" rtlCol="0" anchor="t"/>
          <a:lstStyle/>
          <a:p>
            <a:pPr marL="189865" indent="-189865">
              <a:spcAft>
                <a:spcPts val="600"/>
              </a:spcAft>
              <a:buSzPct val="100000"/>
              <a:buChar char="•"/>
            </a:pPr>
            <a:r>
              <a:rPr lang="en-US" dirty="0">
                <a:solidFill>
                  <a:srgbClr val="1C2430"/>
                </a:solidFill>
                <a:latin typeface="Proxima Nova" panose="020B0604020202020204"/>
                <a:ea typeface="Calibri" pitchFamily="34" charset="-122"/>
                <a:cs typeface="Calibri" pitchFamily="34" charset="-120"/>
              </a:rPr>
              <a:t>PI motion converted to expedited summary judgment.</a:t>
            </a:r>
            <a:endParaRPr lang="en-US" dirty="0">
              <a:latin typeface="Proxima Nova" panose="020B0604020202020204"/>
            </a:endParaRPr>
          </a:p>
          <a:p>
            <a:pPr marL="189865" indent="-189865">
              <a:spcAft>
                <a:spcPts val="600"/>
              </a:spcAft>
              <a:buSzPct val="100000"/>
              <a:buChar char="•"/>
            </a:pPr>
            <a:r>
              <a:rPr lang="en-US" dirty="0">
                <a:solidFill>
                  <a:srgbClr val="1C2430"/>
                </a:solidFill>
                <a:latin typeface="Proxima Nova" panose="020B0604020202020204"/>
                <a:ea typeface="Calibri" pitchFamily="34" charset="-122"/>
                <a:cs typeface="Calibri" pitchFamily="34" charset="-120"/>
              </a:rPr>
              <a:t>Cross-motions for summary judgment; hearing held Dec. 19, 2025.</a:t>
            </a:r>
          </a:p>
          <a:p>
            <a:pPr marL="189865" indent="-189865">
              <a:spcAft>
                <a:spcPts val="600"/>
              </a:spcAft>
              <a:buSzPct val="100000"/>
              <a:buChar char="•"/>
            </a:pPr>
            <a:r>
              <a:rPr lang="en-US" dirty="0">
                <a:solidFill>
                  <a:srgbClr val="1C2430"/>
                </a:solidFill>
                <a:latin typeface="Proxima Nova" panose="020B0604020202020204"/>
                <a:ea typeface="Calibri" pitchFamily="34" charset="-122"/>
                <a:cs typeface="Calibri" pitchFamily="34" charset="-120"/>
              </a:rPr>
              <a:t>Decision: December 23, 2025.</a:t>
            </a:r>
            <a:endParaRPr lang="en-US" dirty="0">
              <a:latin typeface="Proxima Nova" panose="020B0604020202020204"/>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685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endParaRPr lang="en-US" dirty="0">
              <a:latin typeface="Proxima Nova" panose="020B0604020202020204"/>
            </a:endParaRPr>
          </a:p>
        </p:txBody>
      </p:sp>
      <p:sp>
        <p:nvSpPr>
          <p:cNvPr id="3" name="Text 1"/>
          <p:cNvSpPr/>
          <p:nvPr/>
        </p:nvSpPr>
        <p:spPr>
          <a:xfrm>
            <a:off x="548640" y="128016"/>
            <a:ext cx="11155680" cy="256032"/>
          </a:xfrm>
          <a:prstGeom prst="rect">
            <a:avLst/>
          </a:prstGeom>
          <a:noFill/>
          <a:ln/>
        </p:spPr>
        <p:txBody>
          <a:bodyPr wrap="square" rtlCol="0" anchor="ctr"/>
          <a:lstStyle/>
          <a:p>
            <a:pPr marL="0" indent="0">
              <a:buNone/>
            </a:pPr>
            <a:r>
              <a:rPr lang="en-US" sz="2200" b="1" dirty="0">
                <a:solidFill>
                  <a:srgbClr val="FFFFFF"/>
                </a:solidFill>
                <a:latin typeface="Proxima Nova" panose="020B0604020202020204"/>
                <a:ea typeface="Calibri" pitchFamily="34" charset="-122"/>
                <a:cs typeface="Calibri" pitchFamily="34" charset="-120"/>
              </a:rPr>
              <a:t>Executive takeaways</a:t>
            </a:r>
            <a:endParaRPr lang="en-US" sz="2200" dirty="0">
              <a:latin typeface="Proxima Nova" panose="020B0604020202020204"/>
            </a:endParaRPr>
          </a:p>
        </p:txBody>
      </p:sp>
      <p:sp>
        <p:nvSpPr>
          <p:cNvPr id="4" name="Text 2"/>
          <p:cNvSpPr/>
          <p:nvPr/>
        </p:nvSpPr>
        <p:spPr>
          <a:xfrm>
            <a:off x="548640" y="402336"/>
            <a:ext cx="11155680" cy="219456"/>
          </a:xfrm>
          <a:prstGeom prst="rect">
            <a:avLst/>
          </a:prstGeom>
          <a:noFill/>
          <a:ln/>
        </p:spPr>
        <p:txBody>
          <a:bodyPr wrap="square" rtlCol="0" anchor="ctr"/>
          <a:lstStyle/>
          <a:p>
            <a:pPr marL="0" indent="0">
              <a:buNone/>
            </a:pPr>
            <a:r>
              <a:rPr lang="en-US" sz="1200" dirty="0">
                <a:solidFill>
                  <a:schemeClr val="bg1"/>
                </a:solidFill>
                <a:latin typeface="Proxima Nova" panose="020B0604020202020204"/>
                <a:ea typeface="Calibri" pitchFamily="34" charset="-122"/>
                <a:cs typeface="Calibri" pitchFamily="34" charset="-120"/>
              </a:rPr>
              <a:t>What the court held—and what it means operationally</a:t>
            </a:r>
            <a:endParaRPr lang="en-US" sz="1200" dirty="0">
              <a:solidFill>
                <a:schemeClr val="bg1"/>
              </a:solidFill>
              <a:latin typeface="Proxima Nova" panose="020B0604020202020204"/>
            </a:endParaRPr>
          </a:p>
        </p:txBody>
      </p:sp>
      <p:sp>
        <p:nvSpPr>
          <p:cNvPr id="5" name="Text 3"/>
          <p:cNvSpPr/>
          <p:nvPr/>
        </p:nvSpPr>
        <p:spPr>
          <a:xfrm>
            <a:off x="548640" y="960120"/>
            <a:ext cx="11064240" cy="365760"/>
          </a:xfrm>
          <a:prstGeom prst="rect">
            <a:avLst/>
          </a:prstGeom>
          <a:noFill/>
          <a:ln/>
        </p:spPr>
        <p:txBody>
          <a:bodyPr wrap="square" rtlCol="0" anchor="ctr"/>
          <a:lstStyle/>
          <a:p>
            <a:pPr marL="0" indent="0">
              <a:buNone/>
            </a:pPr>
            <a:r>
              <a:rPr lang="en-US" sz="2400" b="1" dirty="0">
                <a:solidFill>
                  <a:schemeClr val="accent5"/>
                </a:solidFill>
                <a:latin typeface="Proxima Nova" panose="020B0604020202020204"/>
                <a:ea typeface="Calibri" pitchFamily="34" charset="-122"/>
                <a:cs typeface="Calibri" pitchFamily="34" charset="-120"/>
              </a:rPr>
              <a:t>Court Decision </a:t>
            </a:r>
            <a:endParaRPr lang="en-US" sz="2400" dirty="0">
              <a:solidFill>
                <a:schemeClr val="accent5"/>
              </a:solidFill>
              <a:latin typeface="Proxima Nova" panose="020B0604020202020204"/>
            </a:endParaRPr>
          </a:p>
        </p:txBody>
      </p:sp>
      <p:sp>
        <p:nvSpPr>
          <p:cNvPr id="6" name="Shape 4"/>
          <p:cNvSpPr/>
          <p:nvPr/>
        </p:nvSpPr>
        <p:spPr>
          <a:xfrm>
            <a:off x="548640" y="1344168"/>
            <a:ext cx="11064240" cy="0"/>
          </a:xfrm>
          <a:prstGeom prst="line">
            <a:avLst/>
          </a:prstGeom>
          <a:noFill/>
          <a:ln w="12700">
            <a:solidFill>
              <a:srgbClr val="C9D6E8"/>
            </a:solidFill>
            <a:prstDash val="solid"/>
          </a:ln>
        </p:spPr>
        <p:txBody>
          <a:bodyPr/>
          <a:lstStyle/>
          <a:p>
            <a:endParaRPr lang="en-US" dirty="0">
              <a:latin typeface="Proxima Nova" panose="020B0604020202020204"/>
            </a:endParaRPr>
          </a:p>
        </p:txBody>
      </p:sp>
      <p:sp>
        <p:nvSpPr>
          <p:cNvPr id="7" name="Shape 5"/>
          <p:cNvSpPr/>
          <p:nvPr/>
        </p:nvSpPr>
        <p:spPr>
          <a:xfrm>
            <a:off x="548640" y="1508759"/>
            <a:ext cx="11064240" cy="2500149"/>
          </a:xfrm>
          <a:prstGeom prst="roundRect">
            <a:avLst/>
          </a:prstGeom>
          <a:solidFill>
            <a:srgbClr val="FFFFFF"/>
          </a:solidFill>
          <a:ln w="12700">
            <a:solidFill>
              <a:srgbClr val="D7E3F3"/>
            </a:solidFill>
            <a:prstDash val="solid"/>
          </a:ln>
          <a:effectLst>
            <a:outerShdw blurRad="25400" dist="12700" dir="2700000" algn="bl" rotWithShape="0">
              <a:srgbClr val="000000">
                <a:alpha val="12000"/>
              </a:srgbClr>
            </a:outerShdw>
          </a:effectLst>
        </p:spPr>
        <p:txBody>
          <a:bodyPr/>
          <a:lstStyle/>
          <a:p>
            <a:endParaRPr lang="en-US" dirty="0">
              <a:latin typeface="Proxima Nova" panose="020B0604020202020204"/>
            </a:endParaRPr>
          </a:p>
        </p:txBody>
      </p:sp>
      <p:sp>
        <p:nvSpPr>
          <p:cNvPr id="8" name="Text 6"/>
          <p:cNvSpPr/>
          <p:nvPr/>
        </p:nvSpPr>
        <p:spPr>
          <a:xfrm>
            <a:off x="868680" y="1664208"/>
            <a:ext cx="10424160" cy="365760"/>
          </a:xfrm>
          <a:prstGeom prst="rect">
            <a:avLst/>
          </a:prstGeom>
          <a:noFill/>
          <a:ln/>
        </p:spPr>
        <p:txBody>
          <a:bodyPr wrap="square" rtlCol="0" anchor="ctr"/>
          <a:lstStyle/>
          <a:p>
            <a:pPr marL="0" indent="0">
              <a:buNone/>
            </a:pPr>
            <a:r>
              <a:rPr lang="en-US" sz="2000" b="1" dirty="0">
                <a:solidFill>
                  <a:schemeClr val="accent5"/>
                </a:solidFill>
                <a:latin typeface="Proxima Nova" panose="020B0604020202020204"/>
                <a:ea typeface="Calibri" pitchFamily="34" charset="-122"/>
                <a:cs typeface="Calibri" pitchFamily="34" charset="-120"/>
              </a:rPr>
              <a:t>Court grants summary judgment to the government and upholds $100,000 Fee.</a:t>
            </a:r>
            <a:endParaRPr lang="en-US" sz="2000" dirty="0">
              <a:solidFill>
                <a:schemeClr val="accent5"/>
              </a:solidFill>
              <a:latin typeface="Proxima Nova" panose="020B0604020202020204"/>
            </a:endParaRPr>
          </a:p>
        </p:txBody>
      </p:sp>
      <p:sp>
        <p:nvSpPr>
          <p:cNvPr id="9" name="Text 7"/>
          <p:cNvSpPr/>
          <p:nvPr/>
        </p:nvSpPr>
        <p:spPr>
          <a:xfrm>
            <a:off x="868680" y="2062929"/>
            <a:ext cx="10332720" cy="1850508"/>
          </a:xfrm>
          <a:prstGeom prst="rect">
            <a:avLst/>
          </a:prstGeom>
          <a:noFill/>
          <a:ln/>
        </p:spPr>
        <p:txBody>
          <a:bodyPr wrap="square" rtlCol="0" anchor="t"/>
          <a:lstStyle/>
          <a:p>
            <a:pPr marL="204470" indent="-204470">
              <a:spcAft>
                <a:spcPts val="600"/>
              </a:spcAft>
              <a:buSzPct val="100000"/>
              <a:buChar char="•"/>
            </a:pPr>
            <a:r>
              <a:rPr lang="en-US" sz="1600" dirty="0">
                <a:solidFill>
                  <a:srgbClr val="1C2430"/>
                </a:solidFill>
                <a:latin typeface="Proxima Nova" panose="020B0604020202020204"/>
                <a:ea typeface="Calibri" pitchFamily="34" charset="-122"/>
                <a:cs typeface="Calibri" pitchFamily="34" charset="-120"/>
              </a:rPr>
              <a:t>Proclamation falls within broad statutory delegation of authority to regulate admission.</a:t>
            </a:r>
            <a:endParaRPr lang="en-US" sz="1600" dirty="0">
              <a:latin typeface="Proxima Nova" panose="020B0604020202020204"/>
            </a:endParaRPr>
          </a:p>
          <a:p>
            <a:pPr marL="204470" indent="-204470">
              <a:spcAft>
                <a:spcPts val="600"/>
              </a:spcAft>
              <a:buSzPct val="100000"/>
              <a:buChar char="•"/>
            </a:pPr>
            <a:r>
              <a:rPr lang="en-US" sz="1600" dirty="0">
                <a:solidFill>
                  <a:srgbClr val="1C2430"/>
                </a:solidFill>
                <a:latin typeface="Proxima Nova" panose="020B0604020202020204"/>
                <a:ea typeface="Calibri" pitchFamily="34" charset="-122"/>
                <a:cs typeface="Calibri" pitchFamily="34" charset="-120"/>
              </a:rPr>
              <a:t>Challenge based on failure to comply with Administrative Procedure Act unsuccessful. </a:t>
            </a:r>
          </a:p>
          <a:p>
            <a:pPr marL="661670" lvl="1" indent="-204470">
              <a:spcAft>
                <a:spcPts val="600"/>
              </a:spcAft>
              <a:buSzPct val="100000"/>
              <a:buChar char="•"/>
            </a:pPr>
            <a:r>
              <a:rPr lang="en-US" sz="1600" dirty="0">
                <a:solidFill>
                  <a:srgbClr val="1C2430"/>
                </a:solidFill>
                <a:latin typeface="Proxima Nova" panose="020B0604020202020204"/>
                <a:ea typeface="Calibri" pitchFamily="34" charset="-122"/>
                <a:cs typeface="Calibri" pitchFamily="34" charset="-120"/>
              </a:rPr>
              <a:t>Even assuming reviewability, agencies’ implementation of a lawful proclamation is not arbitrary/capricious; </a:t>
            </a:r>
          </a:p>
          <a:p>
            <a:pPr marL="661670" lvl="1" indent="-204470">
              <a:spcAft>
                <a:spcPts val="600"/>
              </a:spcAft>
              <a:buSzPct val="100000"/>
              <a:buChar char="•"/>
            </a:pPr>
            <a:r>
              <a:rPr lang="en-US" sz="1600" dirty="0">
                <a:solidFill>
                  <a:srgbClr val="1C2430"/>
                </a:solidFill>
                <a:latin typeface="Proxima Nova" panose="020B0604020202020204"/>
                <a:ea typeface="Calibri" pitchFamily="34" charset="-122"/>
                <a:cs typeface="Calibri" pitchFamily="34" charset="-120"/>
              </a:rPr>
              <a:t>Notice-and-comment defect is harmless where agencies lack discretion.</a:t>
            </a:r>
            <a:endParaRPr lang="en-US" sz="1600" dirty="0">
              <a:latin typeface="Proxima Nova" panose="020B0604020202020204"/>
            </a:endParaRPr>
          </a:p>
          <a:p>
            <a:pPr marL="204470" indent="-204470">
              <a:spcAft>
                <a:spcPts val="600"/>
              </a:spcAft>
              <a:buSzPct val="100000"/>
              <a:buChar char="•"/>
            </a:pPr>
            <a:r>
              <a:rPr lang="en-US" sz="1600" dirty="0">
                <a:solidFill>
                  <a:srgbClr val="1C2430"/>
                </a:solidFill>
                <a:latin typeface="Proxima Nova" panose="020B0604020202020204"/>
                <a:ea typeface="Calibri" pitchFamily="34" charset="-122"/>
                <a:cs typeface="Calibri" pitchFamily="34" charset="-120"/>
              </a:rPr>
              <a:t>Court rejects argument that the $100,000 requirement impermissibly conflicts with INA fee provisions.</a:t>
            </a:r>
            <a:endParaRPr lang="en-US" sz="1600" dirty="0">
              <a:latin typeface="Proxima Nova" panose="020B0604020202020204"/>
            </a:endParaRPr>
          </a:p>
        </p:txBody>
      </p:sp>
      <p:sp>
        <p:nvSpPr>
          <p:cNvPr id="10" name="Text 8"/>
          <p:cNvSpPr/>
          <p:nvPr/>
        </p:nvSpPr>
        <p:spPr>
          <a:xfrm>
            <a:off x="640080" y="4078420"/>
            <a:ext cx="11064240" cy="365760"/>
          </a:xfrm>
          <a:prstGeom prst="rect">
            <a:avLst/>
          </a:prstGeom>
          <a:noFill/>
          <a:ln/>
        </p:spPr>
        <p:txBody>
          <a:bodyPr wrap="square" rtlCol="0" anchor="ctr"/>
          <a:lstStyle/>
          <a:p>
            <a:pPr marL="0" indent="0">
              <a:buNone/>
            </a:pPr>
            <a:r>
              <a:rPr lang="en-US" sz="2400" b="1" dirty="0">
                <a:solidFill>
                  <a:schemeClr val="accent5"/>
                </a:solidFill>
                <a:latin typeface="Proxima Nova" panose="020B0604020202020204"/>
                <a:ea typeface="Calibri" pitchFamily="34" charset="-122"/>
                <a:cs typeface="Calibri" pitchFamily="34" charset="-120"/>
              </a:rPr>
              <a:t>Practical implications</a:t>
            </a:r>
            <a:endParaRPr lang="en-US" sz="2400" dirty="0">
              <a:solidFill>
                <a:schemeClr val="accent5"/>
              </a:solidFill>
              <a:latin typeface="Proxima Nova" panose="020B0604020202020204"/>
            </a:endParaRPr>
          </a:p>
        </p:txBody>
      </p:sp>
      <p:sp>
        <p:nvSpPr>
          <p:cNvPr id="12" name="Shape 10"/>
          <p:cNvSpPr/>
          <p:nvPr/>
        </p:nvSpPr>
        <p:spPr>
          <a:xfrm>
            <a:off x="548640" y="4513692"/>
            <a:ext cx="11064240" cy="1710127"/>
          </a:xfrm>
          <a:prstGeom prst="roundRect">
            <a:avLst/>
          </a:prstGeom>
          <a:solidFill>
            <a:srgbClr val="FFFFFF"/>
          </a:solidFill>
          <a:ln w="12700">
            <a:solidFill>
              <a:srgbClr val="D7E3F3"/>
            </a:solidFill>
            <a:prstDash val="solid"/>
          </a:ln>
          <a:effectLst>
            <a:outerShdw blurRad="25400" dist="12700" dir="2700000" algn="bl" rotWithShape="0">
              <a:srgbClr val="000000">
                <a:alpha val="12000"/>
              </a:srgbClr>
            </a:outerShdw>
          </a:effectLst>
        </p:spPr>
        <p:txBody>
          <a:bodyPr/>
          <a:lstStyle/>
          <a:p>
            <a:endParaRPr lang="en-US" dirty="0">
              <a:latin typeface="Proxima Nova" panose="020B0604020202020204"/>
            </a:endParaRPr>
          </a:p>
        </p:txBody>
      </p:sp>
      <p:sp>
        <p:nvSpPr>
          <p:cNvPr id="13" name="Text 11"/>
          <p:cNvSpPr/>
          <p:nvPr/>
        </p:nvSpPr>
        <p:spPr>
          <a:xfrm>
            <a:off x="868680" y="4617720"/>
            <a:ext cx="10332720" cy="1536590"/>
          </a:xfrm>
          <a:prstGeom prst="rect">
            <a:avLst/>
          </a:prstGeom>
          <a:noFill/>
          <a:ln/>
        </p:spPr>
        <p:txBody>
          <a:bodyPr wrap="square" rtlCol="0" anchor="t"/>
          <a:lstStyle/>
          <a:p>
            <a:pPr marL="204470" indent="-204470">
              <a:spcAft>
                <a:spcPts val="600"/>
              </a:spcAft>
              <a:buSzPct val="100000"/>
              <a:buChar char="•"/>
            </a:pPr>
            <a:r>
              <a:rPr lang="en-US" sz="1600" dirty="0">
                <a:solidFill>
                  <a:srgbClr val="1C2430"/>
                </a:solidFill>
                <a:latin typeface="Proxima Nova" panose="020B0604020202020204"/>
                <a:ea typeface="Calibri" pitchFamily="34" charset="-122"/>
                <a:cs typeface="Calibri" pitchFamily="34" charset="-120"/>
              </a:rPr>
              <a:t>Material cost increase for certain “new” H-1B cases for beneficiaries outside the U.S.; </a:t>
            </a:r>
          </a:p>
          <a:p>
            <a:pPr marL="204470" indent="-204470">
              <a:spcAft>
                <a:spcPts val="600"/>
              </a:spcAft>
              <a:buSzPct val="100000"/>
              <a:buChar char="•"/>
            </a:pPr>
            <a:r>
              <a:rPr lang="en-US" sz="1600" dirty="0">
                <a:solidFill>
                  <a:srgbClr val="1C2430"/>
                </a:solidFill>
                <a:latin typeface="Proxima Nova" panose="020B0604020202020204"/>
                <a:ea typeface="Calibri" pitchFamily="34" charset="-122"/>
                <a:cs typeface="Calibri" pitchFamily="34" charset="-120"/>
              </a:rPr>
              <a:t>Uncertain waiver discretion rests with DHS.</a:t>
            </a:r>
            <a:endParaRPr lang="en-US" sz="1600" dirty="0">
              <a:latin typeface="Proxima Nova" panose="020B0604020202020204"/>
            </a:endParaRPr>
          </a:p>
          <a:p>
            <a:pPr marL="204470" indent="-204470">
              <a:spcAft>
                <a:spcPts val="600"/>
              </a:spcAft>
              <a:buSzPct val="100000"/>
              <a:buChar char="•"/>
            </a:pPr>
            <a:r>
              <a:rPr lang="en-US" sz="1600" dirty="0">
                <a:solidFill>
                  <a:srgbClr val="1C2430"/>
                </a:solidFill>
                <a:latin typeface="Proxima Nova" panose="020B0604020202020204"/>
                <a:ea typeface="Calibri" pitchFamily="34" charset="-122"/>
                <a:cs typeface="Calibri" pitchFamily="34" charset="-120"/>
              </a:rPr>
              <a:t>Decision reinforces wide deference granted to Executive Branch to regulate admission by allowing novel monetary entry condition.</a:t>
            </a:r>
          </a:p>
          <a:p>
            <a:pPr marL="204470" indent="-204470">
              <a:spcAft>
                <a:spcPts val="600"/>
              </a:spcAft>
              <a:buSzPct val="100000"/>
              <a:buChar char="•"/>
            </a:pPr>
            <a:r>
              <a:rPr lang="en-US" sz="1600" b="1" dirty="0">
                <a:solidFill>
                  <a:schemeClr val="accent5"/>
                </a:solidFill>
                <a:latin typeface="Proxima Nova" panose="020B0604020202020204"/>
                <a:ea typeface="Calibri" pitchFamily="34" charset="-122"/>
                <a:cs typeface="Calibri" pitchFamily="34" charset="-120"/>
              </a:rPr>
              <a:t>U.S. Chamber files Notice of Appeal on December 29, 2025.</a:t>
            </a:r>
            <a:endParaRPr lang="en-US" sz="1600" b="1" dirty="0">
              <a:solidFill>
                <a:schemeClr val="accent5"/>
              </a:solidFill>
              <a:latin typeface="Proxima Nova" panose="020B060402020202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2f95e617128_0_28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300"/>
              <a:buFont typeface="Proxima Nova"/>
              <a:buNone/>
            </a:pPr>
            <a:r>
              <a:rPr lang="en-US" sz="5400" dirty="0">
                <a:ea typeface="Arial"/>
                <a:cs typeface="Arial"/>
                <a:sym typeface="Arial"/>
              </a:rPr>
              <a:t>INTRODUCTION</a:t>
            </a:r>
            <a:endParaRPr sz="5400" dirty="0">
              <a:ea typeface="Arial"/>
              <a:cs typeface="Arial"/>
              <a:sym typeface="Arial"/>
            </a:endParaRPr>
          </a:p>
        </p:txBody>
      </p:sp>
      <p:pic>
        <p:nvPicPr>
          <p:cNvPr id="375" name="Google Shape;375;g2f95e617128_0_280" descr="Icon&#10;&#10;Description automatically generated"/>
          <p:cNvPicPr preferRelativeResize="0"/>
          <p:nvPr/>
        </p:nvPicPr>
        <p:blipFill rotWithShape="1">
          <a:blip r:embed="rId3">
            <a:alphaModFix amt="5000"/>
          </a:blip>
          <a:srcRect/>
          <a:stretch/>
        </p:blipFill>
        <p:spPr>
          <a:xfrm>
            <a:off x="-916533" y="113667"/>
            <a:ext cx="6496596" cy="6496596"/>
          </a:xfrm>
          <a:prstGeom prst="rect">
            <a:avLst/>
          </a:prstGeom>
          <a:noFill/>
          <a:ln>
            <a:noFill/>
          </a:ln>
        </p:spPr>
      </p:pic>
    </p:spTree>
    <p:extLst>
      <p:ext uri="{BB962C8B-B14F-4D97-AF65-F5344CB8AC3E}">
        <p14:creationId xmlns:p14="http://schemas.microsoft.com/office/powerpoint/2010/main" val="2005873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685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endParaRPr lang="en-US" dirty="0">
              <a:latin typeface="Proxima Nova" panose="020B0604020202020204"/>
            </a:endParaRPr>
          </a:p>
        </p:txBody>
      </p:sp>
      <p:sp>
        <p:nvSpPr>
          <p:cNvPr id="3" name="Text 1"/>
          <p:cNvSpPr/>
          <p:nvPr/>
        </p:nvSpPr>
        <p:spPr>
          <a:xfrm>
            <a:off x="548640" y="128016"/>
            <a:ext cx="11155680" cy="256032"/>
          </a:xfrm>
          <a:prstGeom prst="rect">
            <a:avLst/>
          </a:prstGeom>
          <a:noFill/>
          <a:ln/>
        </p:spPr>
        <p:txBody>
          <a:bodyPr wrap="square" rtlCol="0" anchor="ctr"/>
          <a:lstStyle/>
          <a:p>
            <a:pPr marL="0" indent="0">
              <a:buNone/>
            </a:pPr>
            <a:r>
              <a:rPr lang="en-US" sz="2200" b="1" dirty="0">
                <a:solidFill>
                  <a:srgbClr val="FFFFFF"/>
                </a:solidFill>
                <a:latin typeface="Proxima Nova" panose="020B0604020202020204"/>
                <a:ea typeface="Calibri" pitchFamily="34" charset="-122"/>
                <a:cs typeface="Calibri" pitchFamily="34" charset="-120"/>
              </a:rPr>
              <a:t>Impact on the H-1B program</a:t>
            </a:r>
            <a:endParaRPr lang="en-US" sz="2200" dirty="0">
              <a:latin typeface="Proxima Nova" panose="020B0604020202020204"/>
            </a:endParaRPr>
          </a:p>
        </p:txBody>
      </p:sp>
      <p:sp>
        <p:nvSpPr>
          <p:cNvPr id="4" name="Text 2"/>
          <p:cNvSpPr/>
          <p:nvPr/>
        </p:nvSpPr>
        <p:spPr>
          <a:xfrm>
            <a:off x="548640" y="402336"/>
            <a:ext cx="11155680" cy="219456"/>
          </a:xfrm>
          <a:prstGeom prst="rect">
            <a:avLst/>
          </a:prstGeom>
          <a:noFill/>
          <a:ln/>
        </p:spPr>
        <p:txBody>
          <a:bodyPr wrap="square" rtlCol="0" anchor="ctr"/>
          <a:lstStyle/>
          <a:p>
            <a:pPr marL="0" indent="0">
              <a:buNone/>
            </a:pPr>
            <a:endParaRPr lang="en-US" sz="1200" dirty="0">
              <a:latin typeface="Proxima Nova" panose="020B0604020202020204"/>
            </a:endParaRPr>
          </a:p>
        </p:txBody>
      </p:sp>
      <p:sp>
        <p:nvSpPr>
          <p:cNvPr id="5" name="Text 3"/>
          <p:cNvSpPr/>
          <p:nvPr/>
        </p:nvSpPr>
        <p:spPr>
          <a:xfrm>
            <a:off x="548640" y="960120"/>
            <a:ext cx="11064240" cy="365760"/>
          </a:xfrm>
          <a:prstGeom prst="rect">
            <a:avLst/>
          </a:prstGeom>
          <a:noFill/>
          <a:ln/>
        </p:spPr>
        <p:txBody>
          <a:bodyPr wrap="square" rtlCol="0" anchor="ctr"/>
          <a:lstStyle/>
          <a:p>
            <a:pPr marL="0" indent="0">
              <a:buNone/>
            </a:pPr>
            <a:r>
              <a:rPr lang="en-US" sz="1800" b="1" dirty="0">
                <a:solidFill>
                  <a:schemeClr val="accent5"/>
                </a:solidFill>
                <a:latin typeface="Proxima Nova" panose="020B0604020202020204"/>
                <a:ea typeface="Calibri" pitchFamily="34" charset="-122"/>
                <a:cs typeface="Calibri" pitchFamily="34" charset="-120"/>
              </a:rPr>
              <a:t>Operational impact</a:t>
            </a:r>
            <a:endParaRPr lang="en-US" sz="1800" dirty="0">
              <a:solidFill>
                <a:schemeClr val="accent5"/>
              </a:solidFill>
              <a:latin typeface="Proxima Nova" panose="020B0604020202020204"/>
            </a:endParaRPr>
          </a:p>
        </p:txBody>
      </p:sp>
      <p:sp>
        <p:nvSpPr>
          <p:cNvPr id="6" name="Shape 4"/>
          <p:cNvSpPr/>
          <p:nvPr/>
        </p:nvSpPr>
        <p:spPr>
          <a:xfrm>
            <a:off x="548640" y="1344168"/>
            <a:ext cx="11064240" cy="0"/>
          </a:xfrm>
          <a:prstGeom prst="line">
            <a:avLst/>
          </a:prstGeom>
          <a:noFill/>
          <a:ln w="12700">
            <a:solidFill>
              <a:srgbClr val="C9D6E8"/>
            </a:solidFill>
            <a:prstDash val="solid"/>
          </a:ln>
        </p:spPr>
        <p:txBody>
          <a:bodyPr/>
          <a:lstStyle/>
          <a:p>
            <a:endParaRPr lang="en-US" dirty="0">
              <a:latin typeface="Proxima Nova" panose="020B0604020202020204"/>
            </a:endParaRPr>
          </a:p>
        </p:txBody>
      </p:sp>
      <p:sp>
        <p:nvSpPr>
          <p:cNvPr id="7" name="Shape 5"/>
          <p:cNvSpPr/>
          <p:nvPr/>
        </p:nvSpPr>
        <p:spPr>
          <a:xfrm>
            <a:off x="495475" y="1417320"/>
            <a:ext cx="11064240" cy="1274953"/>
          </a:xfrm>
          <a:prstGeom prst="roundRect">
            <a:avLst/>
          </a:prstGeom>
          <a:solidFill>
            <a:srgbClr val="FFFFFF"/>
          </a:solidFill>
          <a:ln w="12700">
            <a:solidFill>
              <a:srgbClr val="D7E3F3"/>
            </a:solidFill>
            <a:prstDash val="solid"/>
          </a:ln>
          <a:effectLst>
            <a:outerShdw blurRad="25400" dist="12700" dir="2700000" algn="bl" rotWithShape="0">
              <a:srgbClr val="000000">
                <a:alpha val="12000"/>
              </a:srgbClr>
            </a:outerShdw>
          </a:effectLst>
        </p:spPr>
        <p:txBody>
          <a:bodyPr/>
          <a:lstStyle/>
          <a:p>
            <a:endParaRPr lang="en-US" dirty="0">
              <a:latin typeface="Proxima Nova" panose="020B0604020202020204"/>
            </a:endParaRPr>
          </a:p>
        </p:txBody>
      </p:sp>
      <p:sp>
        <p:nvSpPr>
          <p:cNvPr id="8" name="Text 6"/>
          <p:cNvSpPr/>
          <p:nvPr/>
        </p:nvSpPr>
        <p:spPr>
          <a:xfrm>
            <a:off x="800100" y="1610360"/>
            <a:ext cx="10515600" cy="1170431"/>
          </a:xfrm>
          <a:prstGeom prst="rect">
            <a:avLst/>
          </a:prstGeom>
          <a:noFill/>
          <a:ln/>
        </p:spPr>
        <p:txBody>
          <a:bodyPr wrap="square" rtlCol="0" anchor="t"/>
          <a:lstStyle/>
          <a:p>
            <a:pPr marL="189865" indent="-189865">
              <a:spcAft>
                <a:spcPts val="600"/>
              </a:spcAft>
              <a:buSzPct val="100000"/>
              <a:buChar char="•"/>
            </a:pPr>
            <a:r>
              <a:rPr lang="en-US" dirty="0">
                <a:solidFill>
                  <a:srgbClr val="1C2430"/>
                </a:solidFill>
                <a:latin typeface="Proxima Nova" panose="020B0604020202020204"/>
                <a:ea typeface="Calibri" pitchFamily="34" charset="-122"/>
                <a:cs typeface="Calibri" pitchFamily="34" charset="-120"/>
              </a:rPr>
              <a:t>Creates a very large administrative cost for covered “new” H-1B cases involving beneficiaries abroad; employers must document payment and State verifies it during visa processing.</a:t>
            </a:r>
            <a:endParaRPr lang="en-US" dirty="0">
              <a:latin typeface="Proxima Nova" panose="020B0604020202020204"/>
            </a:endParaRPr>
          </a:p>
          <a:p>
            <a:pPr marL="189865" indent="-189865">
              <a:spcAft>
                <a:spcPts val="600"/>
              </a:spcAft>
              <a:buSzPct val="100000"/>
              <a:buChar char="•"/>
            </a:pPr>
            <a:r>
              <a:rPr lang="en-US" dirty="0">
                <a:solidFill>
                  <a:srgbClr val="1C2430"/>
                </a:solidFill>
                <a:latin typeface="Proxima Nova" panose="020B0604020202020204"/>
                <a:ea typeface="Calibri" pitchFamily="34" charset="-122"/>
                <a:cs typeface="Calibri" pitchFamily="34" charset="-120"/>
              </a:rPr>
              <a:t>Court accepts plaintiffs’ prediction that the requirement may reduce petitions below the annual cap and restrict which employers can afford H-1B sponsorship—while holding this is not legally inconsistent with the INA.</a:t>
            </a:r>
            <a:endParaRPr lang="en-US" dirty="0">
              <a:latin typeface="Proxima Nova" panose="020B0604020202020204"/>
            </a:endParaRPr>
          </a:p>
        </p:txBody>
      </p:sp>
      <p:sp>
        <p:nvSpPr>
          <p:cNvPr id="9" name="Text 7"/>
          <p:cNvSpPr/>
          <p:nvPr/>
        </p:nvSpPr>
        <p:spPr>
          <a:xfrm>
            <a:off x="548640" y="3227831"/>
            <a:ext cx="11064240" cy="365760"/>
          </a:xfrm>
          <a:prstGeom prst="rect">
            <a:avLst/>
          </a:prstGeom>
          <a:noFill/>
          <a:ln/>
        </p:spPr>
        <p:txBody>
          <a:bodyPr wrap="square" rtlCol="0" anchor="ctr"/>
          <a:lstStyle/>
          <a:p>
            <a:pPr marL="0" indent="0">
              <a:buNone/>
            </a:pPr>
            <a:endParaRPr lang="en-US" sz="1800" dirty="0">
              <a:latin typeface="Proxima Nova" panose="020B0604020202020204"/>
            </a:endParaRPr>
          </a:p>
        </p:txBody>
      </p:sp>
      <p:sp>
        <p:nvSpPr>
          <p:cNvPr id="10" name="Shape 8"/>
          <p:cNvSpPr/>
          <p:nvPr/>
        </p:nvSpPr>
        <p:spPr>
          <a:xfrm>
            <a:off x="548640" y="4453128"/>
            <a:ext cx="11064240" cy="0"/>
          </a:xfrm>
          <a:prstGeom prst="line">
            <a:avLst/>
          </a:prstGeom>
          <a:noFill/>
          <a:ln w="12700">
            <a:solidFill>
              <a:srgbClr val="C9D6E8"/>
            </a:solidFill>
            <a:prstDash val="solid"/>
          </a:ln>
        </p:spPr>
        <p:txBody>
          <a:bodyPr/>
          <a:lstStyle/>
          <a:p>
            <a:endParaRPr lang="en-US" dirty="0">
              <a:latin typeface="Proxima Nova" panose="020B0604020202020204"/>
            </a:endParaRPr>
          </a:p>
        </p:txBody>
      </p:sp>
      <p:sp>
        <p:nvSpPr>
          <p:cNvPr id="11" name="Shape 9"/>
          <p:cNvSpPr/>
          <p:nvPr/>
        </p:nvSpPr>
        <p:spPr>
          <a:xfrm>
            <a:off x="495475" y="2973832"/>
            <a:ext cx="6537960" cy="2419534"/>
          </a:xfrm>
          <a:prstGeom prst="roundRect">
            <a:avLst/>
          </a:prstGeom>
          <a:solidFill>
            <a:srgbClr val="FFFFFF"/>
          </a:solidFill>
          <a:ln w="12700">
            <a:solidFill>
              <a:srgbClr val="D7E3F3"/>
            </a:solidFill>
            <a:prstDash val="solid"/>
          </a:ln>
          <a:effectLst>
            <a:outerShdw blurRad="25400" dist="12700" dir="2700000" algn="bl" rotWithShape="0">
              <a:srgbClr val="000000">
                <a:alpha val="12000"/>
              </a:srgbClr>
            </a:outerShdw>
          </a:effectLst>
        </p:spPr>
        <p:txBody>
          <a:bodyPr/>
          <a:lstStyle/>
          <a:p>
            <a:r>
              <a:rPr lang="en-US" sz="1600" b="1" dirty="0">
                <a:solidFill>
                  <a:schemeClr val="accent5"/>
                </a:solidFill>
                <a:latin typeface="Proxima Nova" panose="020B0604020202020204"/>
              </a:rPr>
              <a:t>Litigation Outlook</a:t>
            </a:r>
            <a:br>
              <a:rPr lang="en-US" b="1" dirty="0">
                <a:latin typeface="Proxima Nova" panose="020B0604020202020204"/>
              </a:rPr>
            </a:br>
            <a:endParaRPr lang="en-US" b="1" dirty="0">
              <a:latin typeface="Proxima Nova" panose="020B0604020202020204"/>
            </a:endParaRPr>
          </a:p>
          <a:p>
            <a:pPr marL="285750" indent="-285750">
              <a:buFont typeface="Arial" panose="020B0604020202020204" pitchFamily="34" charset="0"/>
              <a:buChar char="•"/>
            </a:pPr>
            <a:r>
              <a:rPr lang="en-US" b="1" dirty="0">
                <a:solidFill>
                  <a:srgbClr val="1C2430"/>
                </a:solidFill>
                <a:latin typeface="Proxima Nova" panose="020B0604020202020204"/>
                <a:ea typeface="Calibri" pitchFamily="34" charset="-122"/>
                <a:cs typeface="Calibri" pitchFamily="34" charset="-120"/>
              </a:rPr>
              <a:t>U.S. Chamber </a:t>
            </a:r>
            <a:r>
              <a:rPr lang="en-US" dirty="0">
                <a:solidFill>
                  <a:srgbClr val="1C2430"/>
                </a:solidFill>
                <a:latin typeface="Proxima Nova" panose="020B0604020202020204"/>
                <a:ea typeface="Calibri" pitchFamily="34" charset="-122"/>
                <a:cs typeface="Calibri" pitchFamily="34" charset="-120"/>
              </a:rPr>
              <a:t>appeal will likely focus on statutory conflict with fee scheme; characterizing $100k as impermissible tax/fee; </a:t>
            </a:r>
          </a:p>
          <a:p>
            <a:pPr marL="285750" indent="-285750">
              <a:buFont typeface="Arial" panose="020B0604020202020204" pitchFamily="34" charset="0"/>
              <a:buChar char="•"/>
            </a:pPr>
            <a:r>
              <a:rPr lang="en-US" b="1" dirty="0">
                <a:solidFill>
                  <a:srgbClr val="1C2430"/>
                </a:solidFill>
                <a:latin typeface="Proxima Nova" panose="020B0604020202020204"/>
                <a:ea typeface="Calibri" pitchFamily="34" charset="-122"/>
                <a:cs typeface="Calibri" pitchFamily="34" charset="-120"/>
              </a:rPr>
              <a:t>Global Nurse</a:t>
            </a:r>
            <a:r>
              <a:rPr lang="en-US" dirty="0">
                <a:solidFill>
                  <a:srgbClr val="1C2430"/>
                </a:solidFill>
                <a:latin typeface="Proxima Nova" panose="020B0604020202020204"/>
                <a:ea typeface="Calibri" pitchFamily="34" charset="-122"/>
                <a:cs typeface="Calibri" pitchFamily="34" charset="-120"/>
              </a:rPr>
              <a:t> litigation (California) – hearing on injunction scheduled for February 19, 2026</a:t>
            </a:r>
          </a:p>
          <a:p>
            <a:pPr marL="285750" indent="-285750">
              <a:buFont typeface="Arial" panose="020B0604020202020204" pitchFamily="34" charset="0"/>
              <a:buChar char="•"/>
            </a:pPr>
            <a:r>
              <a:rPr lang="en-US" b="1" dirty="0">
                <a:latin typeface="Proxima Nova" panose="020B0604020202020204"/>
              </a:rPr>
              <a:t>State of California, et al. v. Noem</a:t>
            </a:r>
            <a:r>
              <a:rPr lang="en-US" dirty="0">
                <a:latin typeface="Proxima Nova" panose="020B0604020202020204"/>
              </a:rPr>
              <a:t> filed on December 12, 2025, in Massachusetts;</a:t>
            </a:r>
            <a:endParaRPr lang="en-US" dirty="0">
              <a:solidFill>
                <a:srgbClr val="1C2430"/>
              </a:solidFill>
              <a:latin typeface="Proxima Nova" panose="020B0604020202020204"/>
              <a:ea typeface="Calibri" pitchFamily="34" charset="-122"/>
              <a:cs typeface="Calibri" pitchFamily="34" charset="-120"/>
            </a:endParaRPr>
          </a:p>
        </p:txBody>
      </p:sp>
      <p:sp>
        <p:nvSpPr>
          <p:cNvPr id="12" name="Text 10"/>
          <p:cNvSpPr/>
          <p:nvPr/>
        </p:nvSpPr>
        <p:spPr>
          <a:xfrm>
            <a:off x="800100" y="4296085"/>
            <a:ext cx="6035040" cy="1097280"/>
          </a:xfrm>
          <a:prstGeom prst="rect">
            <a:avLst/>
          </a:prstGeom>
          <a:noFill/>
          <a:ln/>
        </p:spPr>
        <p:txBody>
          <a:bodyPr wrap="square" rtlCol="0" anchor="t"/>
          <a:lstStyle/>
          <a:p>
            <a:pPr marL="189865" indent="-189865">
              <a:spcAft>
                <a:spcPts val="600"/>
              </a:spcAft>
              <a:buSzPct val="100000"/>
              <a:buChar char="•"/>
            </a:pPr>
            <a:endParaRPr lang="en-US" sz="1300" dirty="0">
              <a:latin typeface="Proxima Nova" panose="020B0604020202020204"/>
            </a:endParaRPr>
          </a:p>
        </p:txBody>
      </p:sp>
      <p:sp>
        <p:nvSpPr>
          <p:cNvPr id="13" name="Shape 11"/>
          <p:cNvSpPr/>
          <p:nvPr/>
        </p:nvSpPr>
        <p:spPr>
          <a:xfrm>
            <a:off x="7256721" y="2973832"/>
            <a:ext cx="4297680" cy="3240152"/>
          </a:xfrm>
          <a:prstGeom prst="roundRect">
            <a:avLst/>
          </a:prstGeom>
          <a:solidFill>
            <a:srgbClr val="FFFFFF"/>
          </a:solidFill>
          <a:ln w="12700">
            <a:solidFill>
              <a:srgbClr val="D7E3F3"/>
            </a:solidFill>
            <a:prstDash val="solid"/>
          </a:ln>
          <a:effectLst>
            <a:outerShdw blurRad="25400" dist="12700" dir="2700000" algn="bl" rotWithShape="0">
              <a:srgbClr val="000000">
                <a:alpha val="12000"/>
              </a:srgbClr>
            </a:outerShdw>
          </a:effectLst>
        </p:spPr>
        <p:txBody>
          <a:bodyPr/>
          <a:lstStyle/>
          <a:p>
            <a:endParaRPr lang="en-US" dirty="0">
              <a:latin typeface="Proxima Nova" panose="020B0604020202020204"/>
            </a:endParaRPr>
          </a:p>
        </p:txBody>
      </p:sp>
      <p:sp>
        <p:nvSpPr>
          <p:cNvPr id="14" name="Text 12"/>
          <p:cNvSpPr/>
          <p:nvPr/>
        </p:nvSpPr>
        <p:spPr>
          <a:xfrm>
            <a:off x="7622479" y="3227831"/>
            <a:ext cx="3657601" cy="667506"/>
          </a:xfrm>
          <a:prstGeom prst="rect">
            <a:avLst/>
          </a:prstGeom>
          <a:noFill/>
          <a:ln/>
        </p:spPr>
        <p:txBody>
          <a:bodyPr wrap="square" rtlCol="0" anchor="ctr"/>
          <a:lstStyle/>
          <a:p>
            <a:r>
              <a:rPr lang="en-US" sz="1600" b="1" dirty="0">
                <a:solidFill>
                  <a:schemeClr val="accent5"/>
                </a:solidFill>
                <a:latin typeface="Proxima Nova" panose="020B0604020202020204"/>
                <a:ea typeface="Calibri" pitchFamily="34" charset="-122"/>
                <a:cs typeface="Calibri" pitchFamily="34" charset="-120"/>
              </a:rPr>
              <a:t>Policy direction / interaction with other changes</a:t>
            </a:r>
            <a:endParaRPr lang="en-US" sz="1600" dirty="0">
              <a:solidFill>
                <a:schemeClr val="accent5"/>
              </a:solidFill>
              <a:latin typeface="Proxima Nova" panose="020B0604020202020204"/>
            </a:endParaRPr>
          </a:p>
          <a:p>
            <a:pPr marL="0" indent="0">
              <a:buNone/>
            </a:pPr>
            <a:endParaRPr lang="en-US" sz="1400" dirty="0">
              <a:latin typeface="Proxima Nova" panose="020B0604020202020204"/>
            </a:endParaRPr>
          </a:p>
        </p:txBody>
      </p:sp>
      <p:sp>
        <p:nvSpPr>
          <p:cNvPr id="15" name="Text 13"/>
          <p:cNvSpPr/>
          <p:nvPr/>
        </p:nvSpPr>
        <p:spPr>
          <a:xfrm>
            <a:off x="7439601" y="3828434"/>
            <a:ext cx="3657600" cy="2240917"/>
          </a:xfrm>
          <a:prstGeom prst="rect">
            <a:avLst/>
          </a:prstGeom>
          <a:noFill/>
          <a:ln/>
        </p:spPr>
        <p:txBody>
          <a:bodyPr wrap="square" rtlCol="0" anchor="t"/>
          <a:lstStyle/>
          <a:p>
            <a:pPr marL="167958" indent="-167958">
              <a:spcAft>
                <a:spcPts val="600"/>
              </a:spcAft>
              <a:buSzPct val="100000"/>
              <a:buChar char="•"/>
            </a:pPr>
            <a:r>
              <a:rPr lang="en-US" sz="1400" dirty="0">
                <a:solidFill>
                  <a:srgbClr val="1C2430"/>
                </a:solidFill>
                <a:latin typeface="Proxima Nova" panose="020B0604020202020204"/>
                <a:ea typeface="Calibri" pitchFamily="34" charset="-122"/>
                <a:cs typeface="Calibri" pitchFamily="34" charset="-120"/>
              </a:rPr>
              <a:t>Near-term: treat fee as enforceable until stayed; build waiver strategy and document operational impacts for potential future relief.</a:t>
            </a:r>
          </a:p>
          <a:p>
            <a:pPr marL="167958" indent="-167958">
              <a:spcAft>
                <a:spcPts val="600"/>
              </a:spcAft>
              <a:buSzPct val="100000"/>
              <a:buFontTx/>
              <a:buChar char="•"/>
            </a:pPr>
            <a:r>
              <a:rPr lang="en-US" sz="1400" dirty="0">
                <a:solidFill>
                  <a:srgbClr val="1C2430"/>
                </a:solidFill>
                <a:latin typeface="Proxima Nova" panose="020B0604020202020204"/>
                <a:ea typeface="Calibri" pitchFamily="34" charset="-122"/>
                <a:cs typeface="Calibri" pitchFamily="34" charset="-120"/>
              </a:rPr>
              <a:t>Proclamation contemplates additional reforms via proposed  rulemaking: DOL prevailing wage revisions (currently pending at OIRA) and DHS prioritization of high-skilled/high-paid admissions (likely in the Spring)</a:t>
            </a:r>
            <a:endParaRPr lang="en-US" sz="1400" dirty="0">
              <a:latin typeface="Proxima Nova" panose="020B0604020202020204"/>
            </a:endParaRPr>
          </a:p>
          <a:p>
            <a:pPr marL="167958" indent="-167958">
              <a:spcAft>
                <a:spcPts val="600"/>
              </a:spcAft>
              <a:buSzPct val="100000"/>
              <a:buChar char="•"/>
            </a:pPr>
            <a:endParaRPr lang="en-US" sz="1150" dirty="0">
              <a:latin typeface="Proxima Nova" panose="020B0604020202020204"/>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69F6E-2572-D538-CE4D-1E8C3A55F605}"/>
            </a:ext>
          </a:extLst>
        </p:cNvPr>
        <p:cNvGrpSpPr/>
        <p:nvPr/>
      </p:nvGrpSpPr>
      <p:grpSpPr>
        <a:xfrm>
          <a:off x="0" y="0"/>
          <a:ext cx="0" cy="0"/>
          <a:chOff x="0" y="0"/>
          <a:chExt cx="0" cy="0"/>
        </a:xfrm>
      </p:grpSpPr>
      <p:pic>
        <p:nvPicPr>
          <p:cNvPr id="13" name="Picture 12" descr="A group of people standing in front of confetti&#10;&#10;AI-generated content may be incorrect.">
            <a:extLst>
              <a:ext uri="{FF2B5EF4-FFF2-40B4-BE49-F238E27FC236}">
                <a16:creationId xmlns:a16="http://schemas.microsoft.com/office/drawing/2014/main" id="{63F942D9-C879-1176-80C6-B4DB253E0A37}"/>
              </a:ext>
            </a:extLst>
          </p:cNvPr>
          <p:cNvPicPr>
            <a:picLocks noChangeAspect="1"/>
          </p:cNvPicPr>
          <p:nvPr/>
        </p:nvPicPr>
        <p:blipFill>
          <a:blip r:embed="rId2">
            <a:extLst>
              <a:ext uri="{28A0092B-C50C-407E-A947-70E740481C1C}">
                <a14:useLocalDpi xmlns:a14="http://schemas.microsoft.com/office/drawing/2010/main" val="0"/>
              </a:ext>
            </a:extLst>
          </a:blip>
          <a:srcRect t="34303"/>
          <a:stretch>
            <a:fillRect/>
          </a:stretch>
        </p:blipFill>
        <p:spPr>
          <a:xfrm>
            <a:off x="1018674" y="179646"/>
            <a:ext cx="10379242" cy="4235116"/>
          </a:xfrm>
          <a:prstGeom prst="rect">
            <a:avLst/>
          </a:prstGeom>
        </p:spPr>
      </p:pic>
      <p:sp>
        <p:nvSpPr>
          <p:cNvPr id="8" name="Title 6">
            <a:extLst>
              <a:ext uri="{FF2B5EF4-FFF2-40B4-BE49-F238E27FC236}">
                <a16:creationId xmlns:a16="http://schemas.microsoft.com/office/drawing/2014/main" id="{B4329A5D-E3BD-4759-96DA-8AB4172BCD44}"/>
              </a:ext>
            </a:extLst>
          </p:cNvPr>
          <p:cNvSpPr txBox="1">
            <a:spLocks/>
          </p:cNvSpPr>
          <p:nvPr/>
        </p:nvSpPr>
        <p:spPr>
          <a:xfrm>
            <a:off x="1556084" y="4560795"/>
            <a:ext cx="8165432" cy="157325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Proxima Nova"/>
              <a:buNone/>
              <a:defRPr sz="5300" b="1" i="0" u="none" strike="noStrike" cap="none">
                <a:solidFill>
                  <a:schemeClr val="lt1"/>
                </a:solidFill>
                <a:latin typeface="Proxima Nova"/>
                <a:ea typeface="Proxima Nova"/>
                <a:cs typeface="Proxima Nova"/>
                <a:sym typeface="Proxima Nov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FFFFFF"/>
              </a:buClr>
              <a:buSzPts val="1800"/>
              <a:buFont typeface="Proxima Nova"/>
              <a:buNone/>
              <a:tabLst/>
              <a:defRPr/>
            </a:pPr>
            <a:r>
              <a:rPr kumimoji="0" lang="en-US" sz="2600" b="0" i="0" u="none" strike="noStrike" kern="0" cap="none" spc="0" normalizeH="0" baseline="0" noProof="0" dirty="0">
                <a:ln>
                  <a:noFill/>
                </a:ln>
                <a:solidFill>
                  <a:srgbClr val="5A5B63"/>
                </a:solidFill>
                <a:effectLst/>
                <a:uLnTx/>
                <a:uFillTx/>
                <a:latin typeface="Proxima Nova"/>
                <a:sym typeface="Proxima Nova"/>
              </a:rPr>
              <a:t>Your feedback not only helps us improve but also assists others in finding reliable immigration support. </a:t>
            </a:r>
            <a:br>
              <a:rPr kumimoji="0" lang="en-US" sz="2600" b="0" i="0" u="none" strike="noStrike" kern="0" cap="none" spc="0" normalizeH="0" baseline="0" noProof="0" dirty="0">
                <a:ln>
                  <a:noFill/>
                </a:ln>
                <a:solidFill>
                  <a:srgbClr val="5A5B63"/>
                </a:solidFill>
                <a:effectLst/>
                <a:uLnTx/>
                <a:uFillTx/>
                <a:latin typeface="Proxima Nova"/>
                <a:sym typeface="Proxima Nova"/>
              </a:rPr>
            </a:br>
            <a:r>
              <a:rPr kumimoji="0" lang="en-US" sz="2600" b="0" i="0" u="none" strike="noStrike" kern="0" cap="none" spc="0" normalizeH="0" baseline="0" noProof="0" dirty="0">
                <a:ln>
                  <a:noFill/>
                </a:ln>
                <a:solidFill>
                  <a:srgbClr val="5A5B63"/>
                </a:solidFill>
                <a:effectLst/>
                <a:uLnTx/>
                <a:uFillTx/>
                <a:latin typeface="Proxima Nova"/>
                <a:sym typeface="Proxima Nova"/>
              </a:rPr>
              <a:t>Leave a Google review, we </a:t>
            </a:r>
            <a:r>
              <a:rPr kumimoji="0" lang="en-US" sz="2600" b="1" i="0" u="none" strike="noStrike" kern="0" cap="none" spc="0" normalizeH="0" baseline="0" noProof="0" dirty="0">
                <a:ln>
                  <a:noFill/>
                </a:ln>
                <a:solidFill>
                  <a:srgbClr val="5A5B63"/>
                </a:solidFill>
                <a:effectLst/>
                <a:uLnTx/>
                <a:uFillTx/>
                <a:latin typeface="Proxima Nova"/>
                <a:sym typeface="Proxima Nova"/>
              </a:rPr>
              <a:t>greatly appreciate it!</a:t>
            </a:r>
            <a:endParaRPr kumimoji="0" lang="en-PH" sz="2600" b="1" i="0" u="none" strike="noStrike" kern="0" cap="none" spc="0" normalizeH="0" baseline="0" noProof="0" dirty="0">
              <a:ln>
                <a:noFill/>
              </a:ln>
              <a:solidFill>
                <a:srgbClr val="5A5B63"/>
              </a:solidFill>
              <a:effectLst/>
              <a:uLnTx/>
              <a:uFillTx/>
              <a:latin typeface="Proxima Nova"/>
              <a:sym typeface="Proxima Nova"/>
            </a:endParaRPr>
          </a:p>
        </p:txBody>
      </p:sp>
      <p:pic>
        <p:nvPicPr>
          <p:cNvPr id="9" name="Picture 8" descr="A qr code with black squares&#10;&#10;AI-generated content may be incorrect.">
            <a:extLst>
              <a:ext uri="{FF2B5EF4-FFF2-40B4-BE49-F238E27FC236}">
                <a16:creationId xmlns:a16="http://schemas.microsoft.com/office/drawing/2014/main" id="{CD63D9F7-46F6-9F42-1CBE-57A5EA519368}"/>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961015" y="4560796"/>
            <a:ext cx="1573259" cy="1573259"/>
          </a:xfrm>
          <a:prstGeom prst="rect">
            <a:avLst/>
          </a:prstGeom>
        </p:spPr>
      </p:pic>
      <p:sp>
        <p:nvSpPr>
          <p:cNvPr id="17" name="TextBox 16">
            <a:extLst>
              <a:ext uri="{FF2B5EF4-FFF2-40B4-BE49-F238E27FC236}">
                <a16:creationId xmlns:a16="http://schemas.microsoft.com/office/drawing/2014/main" id="{0B62DD73-FE58-7682-B331-08C7A6CD0423}"/>
              </a:ext>
            </a:extLst>
          </p:cNvPr>
          <p:cNvSpPr txBox="1"/>
          <p:nvPr/>
        </p:nvSpPr>
        <p:spPr>
          <a:xfrm>
            <a:off x="2871537" y="723945"/>
            <a:ext cx="60960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DD7941"/>
                </a:solidFill>
                <a:effectLst>
                  <a:outerShdw blurRad="38100" dist="38100" dir="2700000" algn="tl">
                    <a:srgbClr val="000000">
                      <a:alpha val="43137"/>
                    </a:srgbClr>
                  </a:outerShdw>
                </a:effectLst>
                <a:uLnTx/>
                <a:uFillTx/>
                <a:latin typeface="Proxima Nova" panose="020B0604020202020204"/>
                <a:sym typeface="Arial"/>
              </a:rPr>
              <a:t>Thank you for joining us today! </a:t>
            </a:r>
          </a:p>
        </p:txBody>
      </p:sp>
    </p:spTree>
    <p:extLst>
      <p:ext uri="{BB962C8B-B14F-4D97-AF65-F5344CB8AC3E}">
        <p14:creationId xmlns:p14="http://schemas.microsoft.com/office/powerpoint/2010/main" val="830053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3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5300"/>
              <a:buFont typeface="Proxima Nova"/>
              <a:buNone/>
            </a:pPr>
            <a:r>
              <a:rPr lang="en-US" dirty="0"/>
              <a:t>     QUESTIONS?</a:t>
            </a:r>
            <a:br>
              <a:rPr lang="en-US" dirty="0"/>
            </a:br>
            <a:br>
              <a:rPr lang="en-US" dirty="0"/>
            </a:br>
            <a:endParaRPr dirty="0"/>
          </a:p>
        </p:txBody>
      </p:sp>
      <p:sp>
        <p:nvSpPr>
          <p:cNvPr id="820" name="Google Shape;820;p37"/>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5A5B63"/>
              </a:buClr>
              <a:buSzPts val="800"/>
              <a:buFont typeface="Arial"/>
              <a:buNone/>
              <a:tabLst/>
              <a:defRPr/>
            </a:pPr>
            <a:fld id="{00000000-1234-1234-1234-123412341234}" type="slidenum">
              <a:rPr kumimoji="0" lang="en-US" sz="800" b="1" i="0" u="none" strike="noStrike" kern="0" cap="none" spc="0" normalizeH="0" baseline="0" noProof="0">
                <a:ln>
                  <a:noFill/>
                </a:ln>
                <a:solidFill>
                  <a:srgbClr val="5A5B63"/>
                </a:solidFill>
                <a:effectLst/>
                <a:uLnTx/>
                <a:uFillTx/>
                <a:ea typeface="Arial"/>
                <a:sym typeface="Arial"/>
              </a:rPr>
              <a:pPr marL="0" marR="0" lvl="0" indent="0" algn="r" defTabSz="914400" rtl="0" eaLnBrk="1" fontAlgn="auto" latinLnBrk="0" hangingPunct="1">
                <a:lnSpc>
                  <a:spcPct val="100000"/>
                </a:lnSpc>
                <a:spcBef>
                  <a:spcPts val="0"/>
                </a:spcBef>
                <a:spcAft>
                  <a:spcPts val="0"/>
                </a:spcAft>
                <a:buClr>
                  <a:srgbClr val="5A5B63"/>
                </a:buClr>
                <a:buSzPts val="800"/>
                <a:buFont typeface="Arial"/>
                <a:buNone/>
                <a:tabLst/>
                <a:defRPr/>
              </a:pPr>
              <a:t>32</a:t>
            </a:fld>
            <a:endParaRPr kumimoji="0" sz="800" b="1" i="0" u="none" strike="noStrike" kern="0" cap="none" spc="0" normalizeH="0" baseline="0" noProof="0" dirty="0">
              <a:ln>
                <a:noFill/>
              </a:ln>
              <a:solidFill>
                <a:srgbClr val="5A5B63"/>
              </a:solidFill>
              <a:effectLst/>
              <a:uLnTx/>
              <a:uFillTx/>
              <a:ea typeface="Arial"/>
              <a:sym typeface="Arial"/>
            </a:endParaRPr>
          </a:p>
        </p:txBody>
      </p:sp>
      <p:pic>
        <p:nvPicPr>
          <p:cNvPr id="812" name="Google Shape;812;p37" descr="Icon&#10;&#10;Description automatically generated"/>
          <p:cNvPicPr preferRelativeResize="0"/>
          <p:nvPr/>
        </p:nvPicPr>
        <p:blipFill rotWithShape="1">
          <a:blip r:embed="rId3">
            <a:alphaModFix/>
          </a:blip>
          <a:srcRect/>
          <a:stretch/>
        </p:blipFill>
        <p:spPr>
          <a:xfrm>
            <a:off x="838200" y="742326"/>
            <a:ext cx="927652" cy="927652"/>
          </a:xfrm>
          <a:prstGeom prst="rect">
            <a:avLst/>
          </a:prstGeom>
          <a:noFill/>
          <a:ln>
            <a:noFill/>
          </a:ln>
        </p:spPr>
      </p:pic>
      <p:sp>
        <p:nvSpPr>
          <p:cNvPr id="813" name="Google Shape;813;p37"/>
          <p:cNvSpPr txBox="1"/>
          <p:nvPr/>
        </p:nvSpPr>
        <p:spPr>
          <a:xfrm>
            <a:off x="838200" y="1956683"/>
            <a:ext cx="6237754" cy="448766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DA7841"/>
              </a:buClr>
              <a:buSzPts val="3200"/>
              <a:buFont typeface="Arial"/>
              <a:buNone/>
              <a:tabLst/>
              <a:defRPr/>
            </a:pPr>
            <a:r>
              <a:rPr kumimoji="0" lang="en-US" sz="2800" b="1" i="0" u="none" strike="noStrike" kern="0" cap="none" spc="0" normalizeH="0" baseline="0" noProof="0" dirty="0">
                <a:ln>
                  <a:noFill/>
                </a:ln>
                <a:solidFill>
                  <a:srgbClr val="DA7841"/>
                </a:solidFill>
                <a:effectLst/>
                <a:uLnTx/>
                <a:uFillTx/>
                <a:latin typeface="Proxima Nova" panose="020B0604020202020204"/>
                <a:sym typeface="Arial"/>
              </a:rPr>
              <a:t>Matthew </a:t>
            </a:r>
            <a:r>
              <a:rPr lang="en-US" sz="2800" b="1" dirty="0">
                <a:solidFill>
                  <a:srgbClr val="DA7841"/>
                </a:solidFill>
                <a:latin typeface="Proxima Nova" panose="020B0604020202020204"/>
              </a:rPr>
              <a:t>Meltzer</a:t>
            </a:r>
            <a:endParaRPr kumimoji="0" sz="1200" b="0" i="0" u="none" strike="noStrike" kern="0" cap="none" spc="0" normalizeH="0" baseline="0" noProof="0" dirty="0">
              <a:ln>
                <a:noFill/>
              </a:ln>
              <a:solidFill>
                <a:srgbClr val="000000"/>
              </a:solidFill>
              <a:effectLst/>
              <a:uLnTx/>
              <a:uFillTx/>
              <a:latin typeface="Proxima Nova" panose="020B0604020202020204"/>
              <a:sym typeface="Arial"/>
            </a:endParaRPr>
          </a:p>
          <a:p>
            <a:pPr marL="0" marR="0" lvl="0" indent="0" algn="l" defTabSz="914400" rtl="0" eaLnBrk="1" fontAlgn="auto" latinLnBrk="0" hangingPunct="1">
              <a:lnSpc>
                <a:spcPct val="90000"/>
              </a:lnSpc>
              <a:spcBef>
                <a:spcPts val="1000"/>
              </a:spcBef>
              <a:spcAft>
                <a:spcPts val="0"/>
              </a:spcAft>
              <a:buClr>
                <a:srgbClr val="FFFFFF"/>
              </a:buClr>
              <a:buSzPts val="2400"/>
              <a:buFont typeface="Arial"/>
              <a:buNone/>
              <a:tabLst/>
              <a:defRPr/>
            </a:pPr>
            <a:r>
              <a:rPr kumimoji="0" lang="en-US" sz="2000" b="1" i="0" u="none" strike="noStrike" kern="0" cap="none" spc="0" normalizeH="0" baseline="0" noProof="0" dirty="0">
                <a:ln>
                  <a:noFill/>
                </a:ln>
                <a:solidFill>
                  <a:srgbClr val="FFFFFF"/>
                </a:solidFill>
                <a:effectLst/>
                <a:uLnTx/>
                <a:uFillTx/>
                <a:latin typeface="Proxima Nova" panose="020B0604020202020204"/>
                <a:sym typeface="Arial"/>
              </a:rPr>
              <a:t>Co-Founder and Managing Partner </a:t>
            </a:r>
            <a:endParaRPr kumimoji="0" sz="1200" b="0" i="0" u="none" strike="noStrike" kern="0" cap="none" spc="0" normalizeH="0" baseline="0" noProof="0" dirty="0">
              <a:ln>
                <a:noFill/>
              </a:ln>
              <a:solidFill>
                <a:srgbClr val="000000"/>
              </a:solidFill>
              <a:effectLst/>
              <a:uLnTx/>
              <a:uFillTx/>
              <a:latin typeface="Proxima Nova" panose="020B0604020202020204"/>
              <a:sym typeface="Arial"/>
            </a:endParaRPr>
          </a:p>
          <a:p>
            <a:pPr marL="0" marR="0" lvl="0" indent="0" algn="l" defTabSz="914400" rtl="0" eaLnBrk="1" fontAlgn="auto" latinLnBrk="0" hangingPunct="1">
              <a:lnSpc>
                <a:spcPct val="125000"/>
              </a:lnSpc>
              <a:spcBef>
                <a:spcPts val="1000"/>
              </a:spcBef>
              <a:spcAft>
                <a:spcPts val="0"/>
              </a:spcAft>
              <a:buClr>
                <a:srgbClr val="FFFFFF"/>
              </a:buClr>
              <a:buSzPts val="2400"/>
              <a:buFont typeface="Arial"/>
              <a:buNone/>
              <a:tabLst/>
              <a:defRPr/>
            </a:pPr>
            <a:r>
              <a:rPr kumimoji="0" lang="en-US" sz="2000" b="0" i="0" u="none" strike="noStrike" kern="0" cap="none" spc="0" normalizeH="0" baseline="0" noProof="0" dirty="0">
                <a:ln>
                  <a:noFill/>
                </a:ln>
                <a:solidFill>
                  <a:srgbClr val="FFFFFF"/>
                </a:solidFill>
                <a:effectLst/>
                <a:uLnTx/>
                <a:uFillTx/>
                <a:latin typeface="Proxima Nova" panose="020B0604020202020204"/>
                <a:sym typeface="Arial"/>
              </a:rPr>
              <a:t> </a:t>
            </a:r>
            <a:r>
              <a:rPr kumimoji="0" lang="en-US" sz="2000" b="0" i="0" u="sng" strike="noStrike" kern="0" cap="none" spc="0" normalizeH="0" baseline="0" noProof="0" dirty="0">
                <a:ln>
                  <a:noFill/>
                </a:ln>
                <a:solidFill>
                  <a:srgbClr val="FFFFFF"/>
                </a:solidFill>
                <a:effectLst/>
                <a:uLnTx/>
                <a:uFillTx/>
                <a:latin typeface="Proxima Nova" panose="020B0604020202020204"/>
                <a:sym typeface="Arial"/>
                <a:hlinkClick r:id="rId4">
                  <a:extLst>
                    <a:ext uri="{A12FA001-AC4F-418D-AE19-62706E023703}">
                      <ahyp:hlinkClr xmlns:ahyp="http://schemas.microsoft.com/office/drawing/2018/hyperlinkcolor" val="tx"/>
                    </a:ext>
                  </a:extLst>
                </a:hlinkClick>
              </a:rPr>
              <a:t>mhellrung@meltzerhellrung.com</a:t>
            </a:r>
            <a:endParaRPr kumimoji="0" sz="2000" b="0" i="0" u="none" strike="noStrike" kern="0" cap="none" spc="0" normalizeH="0" baseline="0" noProof="0" dirty="0">
              <a:ln>
                <a:noFill/>
              </a:ln>
              <a:solidFill>
                <a:srgbClr val="FFFFFF"/>
              </a:solidFill>
              <a:effectLst/>
              <a:uLnTx/>
              <a:uFillTx/>
              <a:latin typeface="Proxima Nova" panose="020B0604020202020204"/>
              <a:sym typeface="Arial"/>
            </a:endParaRPr>
          </a:p>
          <a:p>
            <a:pPr marL="0" marR="0" lvl="0" indent="0" algn="l" defTabSz="914400" rtl="0" eaLnBrk="1" fontAlgn="auto" latinLnBrk="0" hangingPunct="1">
              <a:lnSpc>
                <a:spcPct val="125000"/>
              </a:lnSpc>
              <a:spcBef>
                <a:spcPts val="1000"/>
              </a:spcBef>
              <a:spcAft>
                <a:spcPts val="0"/>
              </a:spcAft>
              <a:buClr>
                <a:srgbClr val="FFFFFF"/>
              </a:buClr>
              <a:buSzPts val="2400"/>
              <a:buFont typeface="Arial"/>
              <a:buNone/>
              <a:tabLst/>
              <a:defRPr/>
            </a:pPr>
            <a:endParaRPr kumimoji="0" sz="2000" b="1" i="0" u="none" strike="noStrike" kern="0" cap="none" spc="0" normalizeH="0" baseline="0" noProof="0" dirty="0">
              <a:ln>
                <a:noFill/>
              </a:ln>
              <a:solidFill>
                <a:srgbClr val="DA7841"/>
              </a:solidFill>
              <a:effectLst/>
              <a:uLnTx/>
              <a:uFillTx/>
              <a:latin typeface="Proxima Nova" panose="020B0604020202020204"/>
              <a:sym typeface="Arial"/>
            </a:endParaRPr>
          </a:p>
          <a:p>
            <a:pPr marL="0" marR="0" lvl="0" indent="0" algn="l" defTabSz="914400" rtl="0" eaLnBrk="1" fontAlgn="auto" latinLnBrk="0" hangingPunct="1">
              <a:lnSpc>
                <a:spcPct val="90000"/>
              </a:lnSpc>
              <a:spcBef>
                <a:spcPts val="1000"/>
              </a:spcBef>
              <a:spcAft>
                <a:spcPts val="0"/>
              </a:spcAft>
              <a:buClr>
                <a:srgbClr val="DA7841"/>
              </a:buClr>
              <a:buSzPts val="3200"/>
              <a:buFont typeface="Arial"/>
              <a:buNone/>
              <a:tabLst/>
              <a:defRPr/>
            </a:pPr>
            <a:r>
              <a:rPr kumimoji="0" lang="en-US" sz="2800" b="1" i="0" u="none" strike="noStrike" kern="0" cap="none" spc="0" normalizeH="0" baseline="0" noProof="0" dirty="0">
                <a:ln>
                  <a:noFill/>
                </a:ln>
                <a:solidFill>
                  <a:srgbClr val="DA7841"/>
                </a:solidFill>
                <a:effectLst/>
                <a:uLnTx/>
                <a:uFillTx/>
                <a:latin typeface="Proxima Nova" panose="020B0604020202020204"/>
                <a:sym typeface="Arial"/>
              </a:rPr>
              <a:t>Michael </a:t>
            </a:r>
            <a:r>
              <a:rPr kumimoji="0" lang="en-US" sz="2800" b="1" i="0" u="none" strike="noStrike" kern="0" cap="none" spc="0" normalizeH="0" baseline="0" noProof="0" dirty="0" err="1">
                <a:ln>
                  <a:noFill/>
                </a:ln>
                <a:solidFill>
                  <a:srgbClr val="DA7841"/>
                </a:solidFill>
                <a:effectLst/>
                <a:uLnTx/>
                <a:uFillTx/>
                <a:latin typeface="Proxima Nova" panose="020B0604020202020204"/>
                <a:sym typeface="Arial"/>
              </a:rPr>
              <a:t>Turansick</a:t>
            </a:r>
            <a:endParaRPr kumimoji="0" lang="en-US" sz="2800" b="1" i="0" u="none" strike="noStrike" kern="0" cap="none" spc="0" normalizeH="0" baseline="0" noProof="0" dirty="0">
              <a:ln>
                <a:noFill/>
              </a:ln>
              <a:solidFill>
                <a:srgbClr val="DA7841"/>
              </a:solidFill>
              <a:effectLst/>
              <a:uLnTx/>
              <a:uFillTx/>
              <a:latin typeface="Proxima Nova" panose="020B0604020202020204"/>
              <a:sym typeface="Arial"/>
            </a:endParaRPr>
          </a:p>
          <a:p>
            <a:pPr marL="0" marR="0" lvl="0" indent="0" algn="l" defTabSz="914400" rtl="0" eaLnBrk="1" fontAlgn="auto" latinLnBrk="0" hangingPunct="1">
              <a:lnSpc>
                <a:spcPct val="90000"/>
              </a:lnSpc>
              <a:spcBef>
                <a:spcPts val="1000"/>
              </a:spcBef>
              <a:spcAft>
                <a:spcPts val="0"/>
              </a:spcAft>
              <a:buClr>
                <a:srgbClr val="DA7841"/>
              </a:buClr>
              <a:buSzPts val="3200"/>
              <a:buFont typeface="Arial"/>
              <a:buNone/>
              <a:tabLst/>
              <a:defRPr/>
            </a:pPr>
            <a:r>
              <a:rPr kumimoji="0" lang="en-US" sz="2000" b="1" i="0" u="none" strike="noStrike" kern="0" cap="none" spc="0" normalizeH="0" baseline="0" noProof="0" dirty="0">
                <a:ln>
                  <a:noFill/>
                </a:ln>
                <a:solidFill>
                  <a:srgbClr val="FFFFFF"/>
                </a:solidFill>
                <a:effectLst/>
                <a:uLnTx/>
                <a:uFillTx/>
                <a:latin typeface="Proxima Nova" panose="020B0604020202020204"/>
                <a:sym typeface="Arial"/>
              </a:rPr>
              <a:t>Senior Counsel</a:t>
            </a:r>
            <a:endParaRPr kumimoji="0" sz="1200" b="0" i="0" u="none" strike="noStrike" kern="0" cap="none" spc="0" normalizeH="0" baseline="0" noProof="0" dirty="0">
              <a:ln>
                <a:noFill/>
              </a:ln>
              <a:solidFill>
                <a:srgbClr val="000000"/>
              </a:solidFill>
              <a:effectLst/>
              <a:uLnTx/>
              <a:uFillTx/>
              <a:latin typeface="Proxima Nova" panose="020B0604020202020204"/>
              <a:sym typeface="Arial"/>
            </a:endParaRPr>
          </a:p>
          <a:p>
            <a:pPr marL="0" marR="0" lvl="0" indent="0" algn="l" defTabSz="914400" rtl="0" eaLnBrk="1" fontAlgn="auto" latinLnBrk="0" hangingPunct="1">
              <a:lnSpc>
                <a:spcPct val="116666"/>
              </a:lnSpc>
              <a:spcBef>
                <a:spcPts val="1000"/>
              </a:spcBef>
              <a:spcAft>
                <a:spcPts val="0"/>
              </a:spcAft>
              <a:buClr>
                <a:srgbClr val="FFFFFF"/>
              </a:buClr>
              <a:buSzPts val="2400"/>
              <a:buFont typeface="Arial"/>
              <a:buNone/>
              <a:tabLst/>
              <a:defRPr/>
            </a:pPr>
            <a:r>
              <a:rPr kumimoji="0" lang="en-US" sz="2000" b="0" i="0" u="sng" strike="noStrike" kern="0" cap="none" spc="0" normalizeH="0" baseline="0" noProof="0" dirty="0" err="1">
                <a:ln>
                  <a:noFill/>
                </a:ln>
                <a:solidFill>
                  <a:srgbClr val="FFFFFF"/>
                </a:solidFill>
                <a:effectLst/>
                <a:uLnTx/>
                <a:uFillTx/>
                <a:latin typeface="Proxima Nova" panose="020B0604020202020204"/>
                <a:sym typeface="Arial"/>
              </a:rPr>
              <a:t>mturansick@meltzerhellrung,com</a:t>
            </a:r>
            <a:endParaRPr kumimoji="0" sz="2000" b="0" i="0" u="sng" strike="noStrike" kern="0" cap="none" spc="0" normalizeH="0" baseline="0" noProof="0" dirty="0">
              <a:ln>
                <a:noFill/>
              </a:ln>
              <a:solidFill>
                <a:srgbClr val="FFFFFF"/>
              </a:solidFill>
              <a:effectLst/>
              <a:uLnTx/>
              <a:uFillTx/>
              <a:latin typeface="Proxima Nova" panose="020B0604020202020204"/>
              <a:sym typeface="Arial"/>
            </a:endParaRPr>
          </a:p>
          <a:p>
            <a:pPr marL="0" marR="0" lvl="0" indent="0" algn="l" defTabSz="914400" rtl="0" eaLnBrk="1" fontAlgn="auto" latinLnBrk="0" hangingPunct="1">
              <a:lnSpc>
                <a:spcPct val="90000"/>
              </a:lnSpc>
              <a:spcBef>
                <a:spcPts val="1000"/>
              </a:spcBef>
              <a:spcAft>
                <a:spcPts val="0"/>
              </a:spcAft>
              <a:buClr>
                <a:srgbClr val="FFFFFF"/>
              </a:buClr>
              <a:buSzPts val="2400"/>
              <a:buFont typeface="Arial"/>
              <a:buNone/>
              <a:tabLst/>
              <a:defRPr/>
            </a:pPr>
            <a:endParaRPr kumimoji="0" sz="2000" b="1" i="0" u="none" strike="noStrike" kern="0" cap="none" spc="0" normalizeH="0" baseline="0" noProof="0" dirty="0">
              <a:ln>
                <a:noFill/>
              </a:ln>
              <a:solidFill>
                <a:srgbClr val="FFFFFF"/>
              </a:solidFill>
              <a:effectLst/>
              <a:uLnTx/>
              <a:uFillTx/>
              <a:latin typeface="Proxima Nova" panose="020B0604020202020204"/>
              <a:sym typeface="Arial"/>
            </a:endParaRPr>
          </a:p>
        </p:txBody>
      </p:sp>
      <p:pic>
        <p:nvPicPr>
          <p:cNvPr id="814" name="Google Shape;814;p37" descr="Logo, icon&#10;&#10;Description automatically generated">
            <a:hlinkClick r:id="rId5"/>
          </p:cNvPr>
          <p:cNvPicPr preferRelativeResize="0"/>
          <p:nvPr/>
        </p:nvPicPr>
        <p:blipFill rotWithShape="1">
          <a:blip r:embed="rId6">
            <a:alphaModFix/>
          </a:blip>
          <a:srcRect/>
          <a:stretch/>
        </p:blipFill>
        <p:spPr>
          <a:xfrm>
            <a:off x="7543961" y="5981802"/>
            <a:ext cx="344557" cy="344557"/>
          </a:xfrm>
          <a:prstGeom prst="rect">
            <a:avLst/>
          </a:prstGeom>
          <a:noFill/>
          <a:ln>
            <a:noFill/>
          </a:ln>
        </p:spPr>
      </p:pic>
      <p:pic>
        <p:nvPicPr>
          <p:cNvPr id="815" name="Google Shape;815;p37" descr="Icon&#10;&#10;Description automatically generated">
            <a:hlinkClick r:id="rId5"/>
          </p:cNvPr>
          <p:cNvPicPr preferRelativeResize="0"/>
          <p:nvPr/>
        </p:nvPicPr>
        <p:blipFill rotWithShape="1">
          <a:blip r:embed="rId7">
            <a:alphaModFix/>
          </a:blip>
          <a:srcRect/>
          <a:stretch/>
        </p:blipFill>
        <p:spPr>
          <a:xfrm>
            <a:off x="7075954" y="5981803"/>
            <a:ext cx="344557" cy="344557"/>
          </a:xfrm>
          <a:prstGeom prst="rect">
            <a:avLst/>
          </a:prstGeom>
          <a:noFill/>
          <a:ln>
            <a:noFill/>
          </a:ln>
        </p:spPr>
      </p:pic>
      <p:pic>
        <p:nvPicPr>
          <p:cNvPr id="816" name="Google Shape;816;p37" descr="Icon&#10;&#10;Description automatically generated">
            <a:hlinkClick r:id="rId5"/>
          </p:cNvPr>
          <p:cNvPicPr preferRelativeResize="0"/>
          <p:nvPr/>
        </p:nvPicPr>
        <p:blipFill rotWithShape="1">
          <a:blip r:embed="rId8">
            <a:alphaModFix/>
          </a:blip>
          <a:srcRect/>
          <a:stretch/>
        </p:blipFill>
        <p:spPr>
          <a:xfrm>
            <a:off x="6607946" y="5981804"/>
            <a:ext cx="344557" cy="344557"/>
          </a:xfrm>
          <a:prstGeom prst="rect">
            <a:avLst/>
          </a:prstGeom>
          <a:noFill/>
          <a:ln>
            <a:noFill/>
          </a:ln>
        </p:spPr>
      </p:pic>
      <p:pic>
        <p:nvPicPr>
          <p:cNvPr id="817" name="Google Shape;817;p37" descr="Icon&#10;&#10;Description automatically generated">
            <a:hlinkClick r:id="rId5"/>
          </p:cNvPr>
          <p:cNvPicPr preferRelativeResize="0"/>
          <p:nvPr/>
        </p:nvPicPr>
        <p:blipFill rotWithShape="1">
          <a:blip r:embed="rId9">
            <a:alphaModFix/>
          </a:blip>
          <a:srcRect/>
          <a:stretch/>
        </p:blipFill>
        <p:spPr>
          <a:xfrm>
            <a:off x="6120060" y="5983435"/>
            <a:ext cx="364435" cy="364435"/>
          </a:xfrm>
          <a:prstGeom prst="rect">
            <a:avLst/>
          </a:prstGeom>
          <a:noFill/>
          <a:ln>
            <a:noFill/>
          </a:ln>
        </p:spPr>
      </p:pic>
      <p:pic>
        <p:nvPicPr>
          <p:cNvPr id="818" name="Google Shape;818;p37" descr="Icon&#10;&#10;Description automatically generated">
            <a:hlinkClick r:id="rId5"/>
          </p:cNvPr>
          <p:cNvPicPr preferRelativeResize="0"/>
          <p:nvPr/>
        </p:nvPicPr>
        <p:blipFill rotWithShape="1">
          <a:blip r:embed="rId10">
            <a:alphaModFix/>
          </a:blip>
          <a:srcRect/>
          <a:stretch/>
        </p:blipFill>
        <p:spPr>
          <a:xfrm>
            <a:off x="5632174" y="5983436"/>
            <a:ext cx="364435" cy="364435"/>
          </a:xfrm>
          <a:prstGeom prst="rect">
            <a:avLst/>
          </a:prstGeom>
          <a:noFill/>
          <a:ln>
            <a:noFill/>
          </a:ln>
        </p:spPr>
      </p:pic>
      <p:sp>
        <p:nvSpPr>
          <p:cNvPr id="819" name="Google Shape;819;p37"/>
          <p:cNvSpPr txBox="1"/>
          <p:nvPr/>
        </p:nvSpPr>
        <p:spPr>
          <a:xfrm>
            <a:off x="5568450" y="5593498"/>
            <a:ext cx="1319883" cy="24622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en-US" sz="1000" b="0" i="0" u="none" strike="noStrike" kern="0" cap="none" spc="0" normalizeH="0" baseline="0" noProof="0" dirty="0">
                <a:ln>
                  <a:noFill/>
                </a:ln>
                <a:solidFill>
                  <a:srgbClr val="FFFFFF"/>
                </a:solidFill>
                <a:effectLst/>
                <a:uLnTx/>
                <a:uFillTx/>
                <a:latin typeface="Proxima Nova" panose="020B0604020202020204"/>
                <a:sym typeface="Arial"/>
              </a:rPr>
              <a:t>Follow us on:</a:t>
            </a:r>
            <a:endParaRPr kumimoji="0" sz="1400" b="0" i="0" u="none" strike="noStrike" kern="0" cap="none" spc="0" normalizeH="0" baseline="0" noProof="0" dirty="0">
              <a:ln>
                <a:noFill/>
              </a:ln>
              <a:solidFill>
                <a:srgbClr val="000000"/>
              </a:solidFill>
              <a:effectLst/>
              <a:uLnTx/>
              <a:uFillTx/>
              <a:latin typeface="Proxima Nova" panose="020B0604020202020204"/>
              <a:sym typeface="Arial"/>
            </a:endParaRPr>
          </a:p>
        </p:txBody>
      </p:sp>
      <p:sp>
        <p:nvSpPr>
          <p:cNvPr id="2" name="Rectangle 1">
            <a:extLst>
              <a:ext uri="{FF2B5EF4-FFF2-40B4-BE49-F238E27FC236}">
                <a16:creationId xmlns:a16="http://schemas.microsoft.com/office/drawing/2014/main" id="{4CF3B1B9-BA19-C163-B73D-CD15F087C99E}"/>
              </a:ext>
            </a:extLst>
          </p:cNvPr>
          <p:cNvSpPr>
            <a:spLocks noChangeArrowheads="1"/>
          </p:cNvSpPr>
          <p:nvPr/>
        </p:nvSpPr>
        <p:spPr bwMode="auto">
          <a:xfrm>
            <a:off x="0" y="-15388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Proxima Nova" panose="020B0604020202020204"/>
              <a:sym typeface="Arial"/>
            </a:endParaRPr>
          </a:p>
        </p:txBody>
      </p:sp>
    </p:spTree>
    <p:extLst>
      <p:ext uri="{BB962C8B-B14F-4D97-AF65-F5344CB8AC3E}">
        <p14:creationId xmlns:p14="http://schemas.microsoft.com/office/powerpoint/2010/main" val="3064306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1" name="Google Shape;381;g2f95e617128_0_286"/>
          <p:cNvSpPr txBox="1">
            <a:spLocks noGrp="1"/>
          </p:cNvSpPr>
          <p:nvPr>
            <p:ph type="body" idx="1"/>
          </p:nvPr>
        </p:nvSpPr>
        <p:spPr>
          <a:xfrm>
            <a:off x="1022554" y="1223344"/>
            <a:ext cx="5928852" cy="4823495"/>
          </a:xfrm>
          <a:prstGeom prst="rect">
            <a:avLst/>
          </a:prstGeom>
          <a:noFill/>
          <a:ln>
            <a:noFill/>
          </a:ln>
        </p:spPr>
        <p:txBody>
          <a:bodyPr spcFirstLastPara="1" wrap="square" lIns="91425" tIns="45700" rIns="91425" bIns="45700" anchor="t" anchorCtr="0">
            <a:normAutofit/>
          </a:bodyPr>
          <a:lstStyle/>
          <a:p>
            <a:pPr marL="476250">
              <a:lnSpc>
                <a:spcPct val="120000"/>
              </a:lnSpc>
              <a:buSzPts val="1500"/>
            </a:pPr>
            <a:r>
              <a:rPr lang="en-US" sz="1600" b="0" dirty="0">
                <a:latin typeface="Proxima Nova" panose="020B0604020202020204"/>
              </a:rPr>
              <a:t>Meltzer Hellrung combines an innovative service model, proprietary technology, and a creative immigration team </a:t>
            </a:r>
            <a:endParaRPr sz="1600" b="0" dirty="0">
              <a:latin typeface="Proxima Nova" panose="020B0604020202020204"/>
            </a:endParaRPr>
          </a:p>
          <a:p>
            <a:pPr marL="476250">
              <a:lnSpc>
                <a:spcPct val="120000"/>
              </a:lnSpc>
              <a:buSzPts val="1500"/>
            </a:pPr>
            <a:r>
              <a:rPr lang="en-US" sz="1600" dirty="0">
                <a:latin typeface="Proxima Nova" panose="020B0604020202020204"/>
              </a:rPr>
              <a:t>200+ corporate clients: </a:t>
            </a:r>
            <a:r>
              <a:rPr lang="en-US" sz="1600" b="0" dirty="0">
                <a:latin typeface="Proxima Nova" panose="020B0604020202020204"/>
              </a:rPr>
              <a:t>Global 200, Fortune 500, Venture-backed unicorns</a:t>
            </a:r>
            <a:endParaRPr sz="1600" b="0" dirty="0">
              <a:latin typeface="Proxima Nova" panose="020B0604020202020204"/>
            </a:endParaRPr>
          </a:p>
          <a:p>
            <a:pPr marL="476250">
              <a:lnSpc>
                <a:spcPct val="120000"/>
              </a:lnSpc>
              <a:spcAft>
                <a:spcPts val="1000"/>
              </a:spcAft>
              <a:buSzPts val="1500"/>
            </a:pPr>
            <a:r>
              <a:rPr lang="en-US" sz="1600" b="0" dirty="0">
                <a:latin typeface="Proxima Nova" panose="020B0604020202020204"/>
              </a:rPr>
              <a:t>Recognized in 2023 by Crain Magazine as a top 100 best places to work in Chicago</a:t>
            </a:r>
          </a:p>
          <a:p>
            <a:pPr marL="476250">
              <a:lnSpc>
                <a:spcPct val="120000"/>
              </a:lnSpc>
              <a:spcAft>
                <a:spcPts val="1000"/>
              </a:spcAft>
              <a:buSzPts val="1500"/>
            </a:pPr>
            <a:r>
              <a:rPr lang="en-GB" sz="1600" b="0" dirty="0">
                <a:solidFill>
                  <a:schemeClr val="tx2">
                    <a:lumMod val="50000"/>
                  </a:schemeClr>
                </a:solidFill>
                <a:effectLst/>
                <a:latin typeface="Proxima Nova" panose="020B0604020202020204"/>
                <a:ea typeface="Aptos" panose="020B0004020202020204" pitchFamily="34" charset="0"/>
                <a:cs typeface="Arial" panose="020B0604020202020204" pitchFamily="34" charset="0"/>
              </a:rPr>
              <a:t>Meltzer Hellrung has been ranked in the </a:t>
            </a:r>
            <a:r>
              <a:rPr lang="en-GB" sz="1600" dirty="0">
                <a:solidFill>
                  <a:schemeClr val="tx2">
                    <a:lumMod val="50000"/>
                  </a:schemeClr>
                </a:solidFill>
                <a:effectLst/>
                <a:latin typeface="Proxima Nova" panose="020B0604020202020204"/>
                <a:ea typeface="Aptos" panose="020B0004020202020204" pitchFamily="34" charset="0"/>
                <a:cs typeface="Arial" panose="020B0604020202020204" pitchFamily="34" charset="0"/>
              </a:rPr>
              <a:t>Illinois Chambers Spotlight 2026</a:t>
            </a:r>
            <a:r>
              <a:rPr lang="en-GB" sz="1600" b="0" dirty="0">
                <a:solidFill>
                  <a:schemeClr val="tx2">
                    <a:lumMod val="50000"/>
                  </a:schemeClr>
                </a:solidFill>
                <a:effectLst/>
                <a:latin typeface="Proxima Nova" panose="020B0604020202020204"/>
                <a:ea typeface="Aptos" panose="020B0004020202020204" pitchFamily="34" charset="0"/>
                <a:cs typeface="Arial" panose="020B0604020202020204" pitchFamily="34" charset="0"/>
              </a:rPr>
              <a:t> Guide and recognized as a top law firm handling high-quality work.</a:t>
            </a:r>
          </a:p>
          <a:p>
            <a:pPr marL="476250">
              <a:lnSpc>
                <a:spcPct val="120000"/>
              </a:lnSpc>
              <a:spcAft>
                <a:spcPts val="1000"/>
              </a:spcAft>
              <a:buSzPts val="1500"/>
            </a:pPr>
            <a:r>
              <a:rPr lang="en-US" sz="1600" b="0" dirty="0">
                <a:solidFill>
                  <a:schemeClr val="tx2">
                    <a:lumMod val="50000"/>
                  </a:schemeClr>
                </a:solidFill>
                <a:effectLst/>
                <a:latin typeface="Proxima Nova" panose="020B0604020202020204"/>
                <a:ea typeface="Aptos" panose="020B0004020202020204" pitchFamily="34" charset="0"/>
                <a:cs typeface="Arial" panose="020B0604020202020204" pitchFamily="34" charset="0"/>
              </a:rPr>
              <a:t>Meltzer Hellrung has been named a 2025 Inc. Power Partner.</a:t>
            </a:r>
            <a:endParaRPr lang="en-GB" sz="1600" b="0" dirty="0">
              <a:solidFill>
                <a:schemeClr val="tx2">
                  <a:lumMod val="50000"/>
                </a:schemeClr>
              </a:solidFill>
              <a:effectLst/>
              <a:latin typeface="Proxima Nova" panose="020B0604020202020204"/>
              <a:ea typeface="Aptos" panose="020B0004020202020204" pitchFamily="34" charset="0"/>
              <a:cs typeface="Arial" panose="020B0604020202020204" pitchFamily="34" charset="0"/>
            </a:endParaRPr>
          </a:p>
        </p:txBody>
      </p:sp>
      <p:sp>
        <p:nvSpPr>
          <p:cNvPr id="380" name="Google Shape;380;g2f95e617128_0_286"/>
          <p:cNvSpPr txBox="1">
            <a:spLocks noGrp="1"/>
          </p:cNvSpPr>
          <p:nvPr>
            <p:ph type="title"/>
          </p:nvPr>
        </p:nvSpPr>
        <p:spPr>
          <a:xfrm>
            <a:off x="1327355" y="384725"/>
            <a:ext cx="10026444" cy="88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600"/>
              <a:buFont typeface="Proxima Nova"/>
              <a:buNone/>
            </a:pPr>
            <a:r>
              <a:rPr kumimoji="0" lang="en-US" sz="4400" b="1" i="0" u="none" strike="noStrike" kern="1200" cap="none" spc="0" normalizeH="0" baseline="0" noProof="0" dirty="0">
                <a:ln>
                  <a:noFill/>
                </a:ln>
                <a:solidFill>
                  <a:srgbClr val="E27A3D"/>
                </a:solidFill>
                <a:effectLst/>
                <a:uLnTx/>
                <a:uFillTx/>
                <a:latin typeface="Proxima Nova" panose="020B0604020202020204"/>
                <a:ea typeface="+mj-ea"/>
                <a:cs typeface="+mj-cs"/>
              </a:rPr>
              <a:t>INTRODUCTION</a:t>
            </a:r>
            <a:endParaRPr sz="2000" dirty="0">
              <a:solidFill>
                <a:srgbClr val="E27A3D"/>
              </a:solidFill>
            </a:endParaRPr>
          </a:p>
        </p:txBody>
      </p:sp>
      <p:pic>
        <p:nvPicPr>
          <p:cNvPr id="383" name="Google Shape;383;g2f95e617128_0_286" descr="Icon&#10;&#10;Description automatically generated"/>
          <p:cNvPicPr preferRelativeResize="0"/>
          <p:nvPr/>
        </p:nvPicPr>
        <p:blipFill rotWithShape="1">
          <a:blip r:embed="rId3">
            <a:alphaModFix/>
          </a:blip>
          <a:srcRect/>
          <a:stretch/>
        </p:blipFill>
        <p:spPr>
          <a:xfrm>
            <a:off x="728441" y="518382"/>
            <a:ext cx="583778" cy="571305"/>
          </a:xfrm>
          <a:prstGeom prst="rect">
            <a:avLst/>
          </a:prstGeom>
          <a:noFill/>
          <a:ln>
            <a:noFill/>
          </a:ln>
        </p:spPr>
      </p:pic>
      <p:pic>
        <p:nvPicPr>
          <p:cNvPr id="4" name="Picture 3">
            <a:extLst>
              <a:ext uri="{FF2B5EF4-FFF2-40B4-BE49-F238E27FC236}">
                <a16:creationId xmlns:a16="http://schemas.microsoft.com/office/drawing/2014/main" id="{03ECF63B-68D3-4836-E771-143557676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3034" y="826775"/>
            <a:ext cx="2763576" cy="2320166"/>
          </a:xfrm>
          <a:prstGeom prst="rect">
            <a:avLst/>
          </a:prstGeom>
        </p:spPr>
      </p:pic>
      <p:pic>
        <p:nvPicPr>
          <p:cNvPr id="7" name="Picture 6" descr="A white and grey award&#10;&#10;AI-generated content may be incorrect.">
            <a:extLst>
              <a:ext uri="{FF2B5EF4-FFF2-40B4-BE49-F238E27FC236}">
                <a16:creationId xmlns:a16="http://schemas.microsoft.com/office/drawing/2014/main" id="{FBB9DB07-5882-575C-85DB-442A0322BFC1}"/>
              </a:ext>
            </a:extLst>
          </p:cNvPr>
          <p:cNvPicPr>
            <a:picLocks noChangeAspect="1"/>
          </p:cNvPicPr>
          <p:nvPr/>
        </p:nvPicPr>
        <p:blipFill>
          <a:blip r:embed="rId5">
            <a:extLst>
              <a:ext uri="{28A0092B-C50C-407E-A947-70E740481C1C}">
                <a14:useLocalDpi xmlns:a14="http://schemas.microsoft.com/office/drawing/2010/main" val="0"/>
              </a:ext>
            </a:extLst>
          </a:blip>
          <a:srcRect l="23104" t="23669" r="22958" b="1121"/>
          <a:stretch>
            <a:fillRect/>
          </a:stretch>
        </p:blipFill>
        <p:spPr>
          <a:xfrm>
            <a:off x="8500669" y="2901234"/>
            <a:ext cx="2348306" cy="2728656"/>
          </a:xfrm>
          <a:prstGeom prst="rect">
            <a:avLst/>
          </a:prstGeom>
        </p:spPr>
      </p:pic>
    </p:spTree>
    <p:extLst>
      <p:ext uri="{BB962C8B-B14F-4D97-AF65-F5344CB8AC3E}">
        <p14:creationId xmlns:p14="http://schemas.microsoft.com/office/powerpoint/2010/main" val="2880486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9">
          <a:extLst>
            <a:ext uri="{FF2B5EF4-FFF2-40B4-BE49-F238E27FC236}">
              <a16:creationId xmlns:a16="http://schemas.microsoft.com/office/drawing/2014/main" id="{FD55D9DB-12A0-DFFF-22E2-D7246F7E443C}"/>
            </a:ext>
          </a:extLst>
        </p:cNvPr>
        <p:cNvGrpSpPr/>
        <p:nvPr/>
      </p:nvGrpSpPr>
      <p:grpSpPr>
        <a:xfrm>
          <a:off x="0" y="0"/>
          <a:ext cx="0" cy="0"/>
          <a:chOff x="0" y="0"/>
          <a:chExt cx="0" cy="0"/>
        </a:xfrm>
      </p:grpSpPr>
      <p:sp>
        <p:nvSpPr>
          <p:cNvPr id="6" name="Google Shape;419;g2f95e617128_0_321">
            <a:extLst>
              <a:ext uri="{FF2B5EF4-FFF2-40B4-BE49-F238E27FC236}">
                <a16:creationId xmlns:a16="http://schemas.microsoft.com/office/drawing/2014/main" id="{B75B9D3B-99DC-50B4-5796-3D2DD85C28DB}"/>
              </a:ext>
            </a:extLst>
          </p:cNvPr>
          <p:cNvSpPr txBox="1">
            <a:spLocks noGrp="1"/>
          </p:cNvSpPr>
          <p:nvPr>
            <p:ph type="body" idx="1"/>
          </p:nvPr>
        </p:nvSpPr>
        <p:spPr>
          <a:xfrm>
            <a:off x="979015" y="1651575"/>
            <a:ext cx="453090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4000"/>
              <a:buFont typeface="Arial"/>
              <a:buNone/>
            </a:pPr>
            <a:r>
              <a:rPr lang="en-US" sz="3200" b="1" i="0" u="none" strike="noStrike" cap="none" dirty="0">
                <a:solidFill>
                  <a:schemeClr val="tx1">
                    <a:lumMod val="75000"/>
                  </a:schemeClr>
                </a:solidFill>
                <a:latin typeface="Proxima Nova" panose="020B0604020202020204"/>
                <a:sym typeface="Arial"/>
              </a:rPr>
              <a:t>Responsive</a:t>
            </a:r>
            <a:endParaRPr sz="3200" b="1" i="0" u="none" strike="noStrike" cap="none" dirty="0">
              <a:solidFill>
                <a:schemeClr val="tx1">
                  <a:lumMod val="75000"/>
                </a:schemeClr>
              </a:solidFill>
              <a:latin typeface="Proxima Nova" panose="020B0604020202020204"/>
              <a:sym typeface="Arial"/>
            </a:endParaRPr>
          </a:p>
        </p:txBody>
      </p:sp>
      <p:sp>
        <p:nvSpPr>
          <p:cNvPr id="4" name="Google Shape;417;g2f95e617128_0_321">
            <a:extLst>
              <a:ext uri="{FF2B5EF4-FFF2-40B4-BE49-F238E27FC236}">
                <a16:creationId xmlns:a16="http://schemas.microsoft.com/office/drawing/2014/main" id="{25D5971D-B4C2-6349-4AF0-FB5B4137BD47}"/>
              </a:ext>
            </a:extLst>
          </p:cNvPr>
          <p:cNvSpPr/>
          <p:nvPr/>
        </p:nvSpPr>
        <p:spPr>
          <a:xfrm>
            <a:off x="638387" y="1147863"/>
            <a:ext cx="10933500" cy="4887503"/>
          </a:xfrm>
          <a:prstGeom prst="rect">
            <a:avLst/>
          </a:prstGeom>
          <a:solidFill>
            <a:srgbClr val="FFFFFF"/>
          </a:solidFill>
          <a:ln w="12700" cap="flat" cmpd="sng">
            <a:solidFill>
              <a:srgbClr val="DD794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5A5B63"/>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Proxima Nova" panose="020B0604020202020204"/>
              <a:sym typeface="Arial"/>
            </a:endParaRPr>
          </a:p>
        </p:txBody>
      </p:sp>
      <p:cxnSp>
        <p:nvCxnSpPr>
          <p:cNvPr id="5" name="Google Shape;418;g2f95e617128_0_321">
            <a:extLst>
              <a:ext uri="{FF2B5EF4-FFF2-40B4-BE49-F238E27FC236}">
                <a16:creationId xmlns:a16="http://schemas.microsoft.com/office/drawing/2014/main" id="{0816CD7B-FF20-2209-9968-0BB53FF4F305}"/>
              </a:ext>
            </a:extLst>
          </p:cNvPr>
          <p:cNvCxnSpPr/>
          <p:nvPr/>
        </p:nvCxnSpPr>
        <p:spPr>
          <a:xfrm>
            <a:off x="6096000" y="1739239"/>
            <a:ext cx="0" cy="3200400"/>
          </a:xfrm>
          <a:prstGeom prst="straightConnector1">
            <a:avLst/>
          </a:prstGeom>
          <a:noFill/>
          <a:ln w="12700" cap="flat" cmpd="sng">
            <a:solidFill>
              <a:srgbClr val="DD7941"/>
            </a:solidFill>
            <a:prstDash val="solid"/>
            <a:miter lim="800000"/>
            <a:headEnd type="none" w="sm" len="sm"/>
            <a:tailEnd type="none" w="sm" len="sm"/>
          </a:ln>
        </p:spPr>
      </p:cxnSp>
      <p:sp>
        <p:nvSpPr>
          <p:cNvPr id="7" name="Google Shape;420;g2f95e617128_0_321">
            <a:extLst>
              <a:ext uri="{FF2B5EF4-FFF2-40B4-BE49-F238E27FC236}">
                <a16:creationId xmlns:a16="http://schemas.microsoft.com/office/drawing/2014/main" id="{CE553F4E-13A7-1A25-DC8F-8B0C24438599}"/>
              </a:ext>
            </a:extLst>
          </p:cNvPr>
          <p:cNvSpPr txBox="1"/>
          <p:nvPr/>
        </p:nvSpPr>
        <p:spPr>
          <a:xfrm>
            <a:off x="838199" y="3674213"/>
            <a:ext cx="4530900" cy="58473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2060"/>
              </a:buClr>
              <a:buSzPts val="4000"/>
              <a:buFont typeface="Arial"/>
              <a:buNone/>
              <a:tabLst/>
              <a:defRPr/>
            </a:pPr>
            <a:r>
              <a:rPr kumimoji="0" lang="en-US" sz="3200" b="1" i="0" u="none" strike="noStrike" kern="0" cap="none" spc="0" normalizeH="0" baseline="0" noProof="0" dirty="0">
                <a:ln>
                  <a:noFill/>
                </a:ln>
                <a:solidFill>
                  <a:srgbClr val="5A5B63">
                    <a:lumMod val="75000"/>
                  </a:srgbClr>
                </a:solidFill>
                <a:effectLst/>
                <a:uLnTx/>
                <a:uFillTx/>
                <a:latin typeface="Proxima Nova" panose="020B0604020202020204"/>
                <a:sym typeface="Arial"/>
              </a:rPr>
              <a:t>Efficient</a:t>
            </a:r>
            <a:endParaRPr kumimoji="0" sz="3200" b="1" i="0" u="none" strike="noStrike" kern="0" cap="none" spc="0" normalizeH="0" baseline="0" noProof="0" dirty="0">
              <a:ln>
                <a:noFill/>
              </a:ln>
              <a:solidFill>
                <a:srgbClr val="5A5B63">
                  <a:lumMod val="75000"/>
                </a:srgbClr>
              </a:solidFill>
              <a:effectLst/>
              <a:uLnTx/>
              <a:uFillTx/>
              <a:latin typeface="Proxima Nova" panose="020B0604020202020204"/>
              <a:sym typeface="Arial"/>
            </a:endParaRPr>
          </a:p>
        </p:txBody>
      </p:sp>
      <p:sp>
        <p:nvSpPr>
          <p:cNvPr id="8" name="Google Shape;421;g2f95e617128_0_321">
            <a:extLst>
              <a:ext uri="{FF2B5EF4-FFF2-40B4-BE49-F238E27FC236}">
                <a16:creationId xmlns:a16="http://schemas.microsoft.com/office/drawing/2014/main" id="{CA7EE749-B854-567D-5724-690DE8CC8573}"/>
              </a:ext>
            </a:extLst>
          </p:cNvPr>
          <p:cNvSpPr txBox="1"/>
          <p:nvPr/>
        </p:nvSpPr>
        <p:spPr>
          <a:xfrm>
            <a:off x="6341458" y="1651574"/>
            <a:ext cx="4530900" cy="58473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2060"/>
              </a:buClr>
              <a:buSzPts val="4000"/>
              <a:buFont typeface="Arial"/>
              <a:buNone/>
              <a:tabLst/>
              <a:defRPr/>
            </a:pPr>
            <a:r>
              <a:rPr kumimoji="0" lang="en-US" sz="3200" b="1" i="0" u="none" strike="noStrike" kern="0" cap="none" spc="0" normalizeH="0" baseline="0" noProof="0" dirty="0">
                <a:ln>
                  <a:noFill/>
                </a:ln>
                <a:solidFill>
                  <a:srgbClr val="5A5B63">
                    <a:lumMod val="75000"/>
                  </a:srgbClr>
                </a:solidFill>
                <a:effectLst/>
                <a:uLnTx/>
                <a:uFillTx/>
                <a:latin typeface="Proxima Nova" panose="020B0604020202020204"/>
                <a:sym typeface="Arial"/>
              </a:rPr>
              <a:t>Client-focused</a:t>
            </a:r>
            <a:endParaRPr kumimoji="0" sz="3200" b="1" i="0" u="none" strike="noStrike" kern="0" cap="none" spc="0" normalizeH="0" baseline="0" noProof="0" dirty="0">
              <a:ln>
                <a:noFill/>
              </a:ln>
              <a:solidFill>
                <a:srgbClr val="5A5B63">
                  <a:lumMod val="75000"/>
                </a:srgbClr>
              </a:solidFill>
              <a:effectLst/>
              <a:uLnTx/>
              <a:uFillTx/>
              <a:latin typeface="Proxima Nova" panose="020B0604020202020204"/>
              <a:sym typeface="Arial"/>
            </a:endParaRPr>
          </a:p>
        </p:txBody>
      </p:sp>
      <p:sp>
        <p:nvSpPr>
          <p:cNvPr id="9" name="Google Shape;422;g2f95e617128_0_321">
            <a:extLst>
              <a:ext uri="{FF2B5EF4-FFF2-40B4-BE49-F238E27FC236}">
                <a16:creationId xmlns:a16="http://schemas.microsoft.com/office/drawing/2014/main" id="{ADC09C64-FA50-0D60-22B2-F2FEE5E235CD}"/>
              </a:ext>
            </a:extLst>
          </p:cNvPr>
          <p:cNvSpPr txBox="1"/>
          <p:nvPr/>
        </p:nvSpPr>
        <p:spPr>
          <a:xfrm>
            <a:off x="6341458" y="3667120"/>
            <a:ext cx="4825964" cy="58473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2060"/>
              </a:buClr>
              <a:buSzPts val="4000"/>
              <a:buFont typeface="Arial"/>
              <a:buNone/>
              <a:tabLst/>
              <a:defRPr/>
            </a:pPr>
            <a:r>
              <a:rPr kumimoji="0" lang="en-US" sz="3200" b="1" i="0" u="none" strike="noStrike" kern="0" cap="none" spc="0" normalizeH="0" baseline="0" noProof="0" dirty="0">
                <a:ln>
                  <a:noFill/>
                </a:ln>
                <a:solidFill>
                  <a:srgbClr val="5A5B63">
                    <a:lumMod val="75000"/>
                  </a:srgbClr>
                </a:solidFill>
                <a:effectLst/>
                <a:uLnTx/>
                <a:uFillTx/>
                <a:latin typeface="Proxima Nova" panose="020B0604020202020204"/>
                <a:sym typeface="Arial"/>
              </a:rPr>
              <a:t>Program Management</a:t>
            </a:r>
            <a:endParaRPr kumimoji="0" sz="3200" b="1" i="0" u="none" strike="noStrike" kern="0" cap="none" spc="0" normalizeH="0" baseline="0" noProof="0" dirty="0">
              <a:ln>
                <a:noFill/>
              </a:ln>
              <a:solidFill>
                <a:srgbClr val="5A5B63">
                  <a:lumMod val="75000"/>
                </a:srgbClr>
              </a:solidFill>
              <a:effectLst/>
              <a:uLnTx/>
              <a:uFillTx/>
              <a:latin typeface="Proxima Nova" panose="020B0604020202020204"/>
              <a:sym typeface="Arial"/>
            </a:endParaRPr>
          </a:p>
        </p:txBody>
      </p:sp>
      <p:sp>
        <p:nvSpPr>
          <p:cNvPr id="10" name="Google Shape;423;g2f95e617128_0_321">
            <a:extLst>
              <a:ext uri="{FF2B5EF4-FFF2-40B4-BE49-F238E27FC236}">
                <a16:creationId xmlns:a16="http://schemas.microsoft.com/office/drawing/2014/main" id="{BECB7019-5753-1278-839E-3B90B1058D03}"/>
              </a:ext>
            </a:extLst>
          </p:cNvPr>
          <p:cNvSpPr txBox="1"/>
          <p:nvPr/>
        </p:nvSpPr>
        <p:spPr>
          <a:xfrm>
            <a:off x="934605" y="2236310"/>
            <a:ext cx="4530900" cy="8309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222222"/>
              </a:buClr>
              <a:buSzPts val="2800"/>
              <a:buFont typeface="Arial"/>
              <a:buNone/>
              <a:tabLst/>
              <a:defRPr/>
            </a:pPr>
            <a:r>
              <a:rPr kumimoji="0" lang="en-US" sz="2400" b="0" i="0" u="none" strike="noStrike" kern="0" cap="none" spc="0" normalizeH="0" baseline="0" noProof="0" dirty="0">
                <a:ln>
                  <a:noFill/>
                </a:ln>
                <a:solidFill>
                  <a:srgbClr val="222222"/>
                </a:solidFill>
                <a:effectLst/>
                <a:uLnTx/>
                <a:uFillTx/>
                <a:latin typeface="Proxima Nova" panose="020B0604020202020204"/>
                <a:sym typeface="Arial"/>
              </a:rPr>
              <a:t>Average Email Response Time: 4.5 hours</a:t>
            </a:r>
            <a:endParaRPr kumimoji="0" sz="2400" b="0" i="0" u="none" strike="noStrike" kern="0" cap="none" spc="0" normalizeH="0" baseline="0" noProof="0" dirty="0">
              <a:ln>
                <a:noFill/>
              </a:ln>
              <a:solidFill>
                <a:srgbClr val="000000"/>
              </a:solidFill>
              <a:effectLst/>
              <a:uLnTx/>
              <a:uFillTx/>
              <a:latin typeface="Proxima Nova" panose="020B0604020202020204"/>
              <a:sym typeface="Arial"/>
            </a:endParaRPr>
          </a:p>
        </p:txBody>
      </p:sp>
      <p:sp>
        <p:nvSpPr>
          <p:cNvPr id="11" name="Google Shape;424;g2f95e617128_0_321">
            <a:extLst>
              <a:ext uri="{FF2B5EF4-FFF2-40B4-BE49-F238E27FC236}">
                <a16:creationId xmlns:a16="http://schemas.microsoft.com/office/drawing/2014/main" id="{801159BC-6ECE-A28B-AD9F-8BF8D72E017A}"/>
              </a:ext>
            </a:extLst>
          </p:cNvPr>
          <p:cNvSpPr txBox="1"/>
          <p:nvPr/>
        </p:nvSpPr>
        <p:spPr>
          <a:xfrm>
            <a:off x="6341458" y="2328643"/>
            <a:ext cx="4530900" cy="46162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222222"/>
              </a:buClr>
              <a:buSzPts val="2800"/>
              <a:buFont typeface="Arial"/>
              <a:buNone/>
              <a:tabLst/>
              <a:defRPr/>
            </a:pPr>
            <a:r>
              <a:rPr kumimoji="0" lang="en-US" sz="2400" b="0" i="0" u="none" strike="noStrike" kern="0" cap="none" spc="0" normalizeH="0" baseline="0" noProof="0" dirty="0">
                <a:ln>
                  <a:noFill/>
                </a:ln>
                <a:solidFill>
                  <a:srgbClr val="222222"/>
                </a:solidFill>
                <a:effectLst/>
                <a:uLnTx/>
                <a:uFillTx/>
                <a:latin typeface="Proxima Nova" panose="020B0604020202020204"/>
                <a:sym typeface="Arial"/>
              </a:rPr>
              <a:t>91+ NPS Scores</a:t>
            </a:r>
            <a:endParaRPr kumimoji="0" sz="2400" b="0" i="0" u="none" strike="noStrike" kern="0" cap="none" spc="0" normalizeH="0" baseline="0" noProof="0" dirty="0">
              <a:ln>
                <a:noFill/>
              </a:ln>
              <a:solidFill>
                <a:srgbClr val="000000"/>
              </a:solidFill>
              <a:effectLst/>
              <a:uLnTx/>
              <a:uFillTx/>
              <a:latin typeface="Proxima Nova" panose="020B0604020202020204"/>
              <a:sym typeface="Arial"/>
            </a:endParaRPr>
          </a:p>
        </p:txBody>
      </p:sp>
      <p:sp>
        <p:nvSpPr>
          <p:cNvPr id="12" name="Google Shape;425;g2f95e617128_0_321">
            <a:extLst>
              <a:ext uri="{FF2B5EF4-FFF2-40B4-BE49-F238E27FC236}">
                <a16:creationId xmlns:a16="http://schemas.microsoft.com/office/drawing/2014/main" id="{6695F4EB-40CA-15CD-2653-C522DB876D0F}"/>
              </a:ext>
            </a:extLst>
          </p:cNvPr>
          <p:cNvSpPr txBox="1"/>
          <p:nvPr/>
        </p:nvSpPr>
        <p:spPr>
          <a:xfrm>
            <a:off x="931984" y="4306206"/>
            <a:ext cx="4530900" cy="8309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222222"/>
              </a:buClr>
              <a:buSzPts val="2800"/>
              <a:buFont typeface="Arial"/>
              <a:buNone/>
              <a:tabLst/>
              <a:defRPr/>
            </a:pPr>
            <a:r>
              <a:rPr kumimoji="0" lang="en-US" sz="2400" b="0" i="0" u="none" strike="noStrike" kern="0" cap="none" spc="0" normalizeH="0" baseline="0" noProof="0" dirty="0">
                <a:ln>
                  <a:noFill/>
                </a:ln>
                <a:solidFill>
                  <a:srgbClr val="222222"/>
                </a:solidFill>
                <a:effectLst/>
                <a:uLnTx/>
                <a:uFillTx/>
                <a:latin typeface="Proxima Nova" panose="020B0604020202020204"/>
                <a:sym typeface="Arial"/>
              </a:rPr>
              <a:t>Transfer case turnaround: 10 business days</a:t>
            </a:r>
            <a:endParaRPr kumimoji="0" sz="2400" b="0" i="0" u="none" strike="noStrike" kern="0" cap="none" spc="0" normalizeH="0" baseline="0" noProof="0" dirty="0">
              <a:ln>
                <a:noFill/>
              </a:ln>
              <a:solidFill>
                <a:srgbClr val="000000"/>
              </a:solidFill>
              <a:effectLst/>
              <a:uLnTx/>
              <a:uFillTx/>
              <a:latin typeface="Proxima Nova" panose="020B0604020202020204"/>
              <a:sym typeface="Arial"/>
            </a:endParaRPr>
          </a:p>
        </p:txBody>
      </p:sp>
      <p:sp>
        <p:nvSpPr>
          <p:cNvPr id="13" name="Google Shape;426;g2f95e617128_0_321">
            <a:extLst>
              <a:ext uri="{FF2B5EF4-FFF2-40B4-BE49-F238E27FC236}">
                <a16:creationId xmlns:a16="http://schemas.microsoft.com/office/drawing/2014/main" id="{B4FA7D50-B9D8-266D-454E-2076BD288F07}"/>
              </a:ext>
            </a:extLst>
          </p:cNvPr>
          <p:cNvSpPr txBox="1"/>
          <p:nvPr/>
        </p:nvSpPr>
        <p:spPr>
          <a:xfrm>
            <a:off x="6443676" y="4435765"/>
            <a:ext cx="4530900" cy="8309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222222"/>
              </a:buClr>
              <a:buSzPts val="2800"/>
              <a:buFont typeface="Arial"/>
              <a:buNone/>
              <a:tabLst/>
              <a:defRPr/>
            </a:pPr>
            <a:r>
              <a:rPr kumimoji="0" lang="en-US" sz="2400" b="0" i="0" u="none" strike="noStrike" kern="0" cap="none" spc="0" normalizeH="0" baseline="0" noProof="0" dirty="0">
                <a:ln>
                  <a:noFill/>
                </a:ln>
                <a:solidFill>
                  <a:srgbClr val="222222"/>
                </a:solidFill>
                <a:effectLst/>
                <a:uLnTx/>
                <a:uFillTx/>
                <a:latin typeface="Proxima Nova" panose="020B0604020202020204"/>
                <a:sym typeface="Arial"/>
              </a:rPr>
              <a:t>Account team, regular touchpoints</a:t>
            </a:r>
            <a:endParaRPr kumimoji="0" sz="2400" b="0" i="0" u="none" strike="noStrike" kern="0" cap="none" spc="0" normalizeH="0" baseline="0" noProof="0" dirty="0">
              <a:ln>
                <a:noFill/>
              </a:ln>
              <a:solidFill>
                <a:srgbClr val="000000"/>
              </a:solidFill>
              <a:effectLst/>
              <a:uLnTx/>
              <a:uFillTx/>
              <a:latin typeface="Proxima Nova" panose="020B0604020202020204"/>
              <a:sym typeface="Arial"/>
            </a:endParaRPr>
          </a:p>
        </p:txBody>
      </p:sp>
      <p:sp>
        <p:nvSpPr>
          <p:cNvPr id="2" name="Google Shape;421;g2f95e617128_0_321">
            <a:extLst>
              <a:ext uri="{FF2B5EF4-FFF2-40B4-BE49-F238E27FC236}">
                <a16:creationId xmlns:a16="http://schemas.microsoft.com/office/drawing/2014/main" id="{76FA20BB-3E1C-6627-00F7-5EEB55D538B7}"/>
              </a:ext>
            </a:extLst>
          </p:cNvPr>
          <p:cNvSpPr txBox="1"/>
          <p:nvPr/>
        </p:nvSpPr>
        <p:spPr>
          <a:xfrm>
            <a:off x="838199" y="1651573"/>
            <a:ext cx="4530900" cy="58473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2060"/>
              </a:buClr>
              <a:buSzPts val="4000"/>
              <a:buFont typeface="Arial"/>
              <a:buNone/>
              <a:tabLst/>
              <a:defRPr/>
            </a:pPr>
            <a:r>
              <a:rPr kumimoji="0" lang="en-US" sz="3200" b="1" i="0" u="none" strike="noStrike" kern="0" cap="none" spc="0" normalizeH="0" baseline="0" noProof="0" dirty="0">
                <a:ln>
                  <a:noFill/>
                </a:ln>
                <a:solidFill>
                  <a:srgbClr val="5A5B63">
                    <a:lumMod val="75000"/>
                  </a:srgbClr>
                </a:solidFill>
                <a:effectLst/>
                <a:uLnTx/>
                <a:uFillTx/>
                <a:latin typeface="Proxima Nova" panose="020B0604020202020204"/>
                <a:sym typeface="Arial"/>
              </a:rPr>
              <a:t>Responsive</a:t>
            </a:r>
            <a:endParaRPr kumimoji="0" sz="3200" b="1" i="0" u="none" strike="noStrike" kern="0" cap="none" spc="0" normalizeH="0" baseline="0" noProof="0" dirty="0">
              <a:ln>
                <a:noFill/>
              </a:ln>
              <a:solidFill>
                <a:srgbClr val="5A5B63">
                  <a:lumMod val="75000"/>
                </a:srgbClr>
              </a:solidFill>
              <a:effectLst/>
              <a:uLnTx/>
              <a:uFillTx/>
              <a:latin typeface="Proxima Nova" panose="020B0604020202020204"/>
              <a:sym typeface="Arial"/>
            </a:endParaRPr>
          </a:p>
        </p:txBody>
      </p:sp>
      <p:sp>
        <p:nvSpPr>
          <p:cNvPr id="15" name="Google Shape;380;g2f95e617128_0_286">
            <a:extLst>
              <a:ext uri="{FF2B5EF4-FFF2-40B4-BE49-F238E27FC236}">
                <a16:creationId xmlns:a16="http://schemas.microsoft.com/office/drawing/2014/main" id="{F2F9F60E-BF46-4088-E401-0375BBC85340}"/>
              </a:ext>
            </a:extLst>
          </p:cNvPr>
          <p:cNvSpPr txBox="1">
            <a:spLocks noGrp="1"/>
          </p:cNvSpPr>
          <p:nvPr>
            <p:ph type="title"/>
          </p:nvPr>
        </p:nvSpPr>
        <p:spPr>
          <a:xfrm>
            <a:off x="1327355" y="384725"/>
            <a:ext cx="10026444" cy="88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600"/>
              <a:buFont typeface="Proxima Nova"/>
              <a:buNone/>
            </a:pPr>
            <a:r>
              <a:rPr kumimoji="0" lang="en-US" sz="4400" b="1" i="0" u="none" strike="noStrike" kern="1200" cap="none" spc="0" normalizeH="0" baseline="0" noProof="0" dirty="0">
                <a:ln>
                  <a:noFill/>
                </a:ln>
                <a:solidFill>
                  <a:srgbClr val="E27A3D"/>
                </a:solidFill>
                <a:effectLst/>
                <a:uLnTx/>
                <a:uFillTx/>
                <a:latin typeface="Proxima Nova" panose="020B0604020202020204"/>
                <a:ea typeface="+mj-ea"/>
                <a:cs typeface="+mj-cs"/>
              </a:rPr>
              <a:t>INTRODUCTION</a:t>
            </a:r>
            <a:endParaRPr sz="2000" dirty="0">
              <a:solidFill>
                <a:srgbClr val="E27A3D"/>
              </a:solidFill>
            </a:endParaRPr>
          </a:p>
        </p:txBody>
      </p:sp>
      <p:pic>
        <p:nvPicPr>
          <p:cNvPr id="16" name="Google Shape;383;g2f95e617128_0_286" descr="Icon&#10;&#10;Description automatically generated">
            <a:extLst>
              <a:ext uri="{FF2B5EF4-FFF2-40B4-BE49-F238E27FC236}">
                <a16:creationId xmlns:a16="http://schemas.microsoft.com/office/drawing/2014/main" id="{904B7F63-FE94-33F9-78BA-E67626888443}"/>
              </a:ext>
            </a:extLst>
          </p:cNvPr>
          <p:cNvPicPr preferRelativeResize="0"/>
          <p:nvPr/>
        </p:nvPicPr>
        <p:blipFill rotWithShape="1">
          <a:blip r:embed="rId3">
            <a:alphaModFix/>
          </a:blip>
          <a:srcRect/>
          <a:stretch/>
        </p:blipFill>
        <p:spPr>
          <a:xfrm>
            <a:off x="728441" y="518382"/>
            <a:ext cx="583778" cy="571305"/>
          </a:xfrm>
          <a:prstGeom prst="rect">
            <a:avLst/>
          </a:prstGeom>
          <a:noFill/>
          <a:ln>
            <a:noFill/>
          </a:ln>
        </p:spPr>
      </p:pic>
    </p:spTree>
    <p:extLst>
      <p:ext uri="{BB962C8B-B14F-4D97-AF65-F5344CB8AC3E}">
        <p14:creationId xmlns:p14="http://schemas.microsoft.com/office/powerpoint/2010/main" val="2156625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g32eed819ebe_0_426"/>
          <p:cNvSpPr/>
          <p:nvPr/>
        </p:nvSpPr>
        <p:spPr>
          <a:xfrm>
            <a:off x="1524" y="0"/>
            <a:ext cx="12189000" cy="685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30" name="Google Shape;530;g32eed819ebe_0_426"/>
          <p:cNvSpPr/>
          <p:nvPr/>
        </p:nvSpPr>
        <p:spPr>
          <a:xfrm>
            <a:off x="8602824" y="6232849"/>
            <a:ext cx="2799300" cy="242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531" name="Google Shape;531;g32eed819ebe_0_426" descr="Graphical user interface, application&#10;&#10;Description automatically generated with medium confidence"/>
          <p:cNvPicPr preferRelativeResize="0"/>
          <p:nvPr/>
        </p:nvPicPr>
        <p:blipFill rotWithShape="1">
          <a:blip r:embed="rId3">
            <a:alphaModFix/>
          </a:blip>
          <a:srcRect/>
          <a:stretch/>
        </p:blipFill>
        <p:spPr>
          <a:xfrm>
            <a:off x="6350" y="0"/>
            <a:ext cx="12185650" cy="6861573"/>
          </a:xfrm>
          <a:prstGeom prst="rect">
            <a:avLst/>
          </a:prstGeom>
          <a:noFill/>
          <a:ln>
            <a:noFill/>
          </a:ln>
        </p:spPr>
      </p:pic>
      <p:sp>
        <p:nvSpPr>
          <p:cNvPr id="532" name="Google Shape;532;g32eed819ebe_0_426"/>
          <p:cNvSpPr/>
          <p:nvPr/>
        </p:nvSpPr>
        <p:spPr>
          <a:xfrm>
            <a:off x="9202615" y="6232849"/>
            <a:ext cx="2199300" cy="242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2">
          <a:extLst>
            <a:ext uri="{FF2B5EF4-FFF2-40B4-BE49-F238E27FC236}">
              <a16:creationId xmlns:a16="http://schemas.microsoft.com/office/drawing/2014/main" id="{A76BC397-EC01-3FB9-FA13-21105BB47E3A}"/>
            </a:ext>
          </a:extLst>
        </p:cNvPr>
        <p:cNvGrpSpPr/>
        <p:nvPr/>
      </p:nvGrpSpPr>
      <p:grpSpPr>
        <a:xfrm>
          <a:off x="0" y="0"/>
          <a:ext cx="0" cy="0"/>
          <a:chOff x="0" y="0"/>
          <a:chExt cx="0" cy="0"/>
        </a:xfrm>
      </p:grpSpPr>
      <p:sp>
        <p:nvSpPr>
          <p:cNvPr id="403" name="Google Shape;403;g27296a242a3_0_372">
            <a:extLst>
              <a:ext uri="{FF2B5EF4-FFF2-40B4-BE49-F238E27FC236}">
                <a16:creationId xmlns:a16="http://schemas.microsoft.com/office/drawing/2014/main" id="{0BCE073C-9D24-EF8C-A94E-E4286943DD32}"/>
              </a:ext>
            </a:extLst>
          </p:cNvPr>
          <p:cNvSpPr txBox="1">
            <a:spLocks noGrp="1"/>
          </p:cNvSpPr>
          <p:nvPr>
            <p:ph type="title"/>
          </p:nvPr>
        </p:nvSpPr>
        <p:spPr>
          <a:xfrm>
            <a:off x="1554588" y="510497"/>
            <a:ext cx="3809187" cy="8691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2000" b="1" u="sng" dirty="0">
                <a:solidFill>
                  <a:srgbClr val="5A5B64"/>
                </a:solidFill>
                <a:latin typeface="Proxima Nova"/>
                <a:ea typeface="Proxima Nova"/>
                <a:cs typeface="Proxima Nova"/>
                <a:sym typeface="Proxima Nova"/>
              </a:rPr>
              <a:t>PRESENTERS</a:t>
            </a:r>
            <a:endParaRPr sz="2000" b="1" u="sng" dirty="0">
              <a:solidFill>
                <a:srgbClr val="5A5B64"/>
              </a:solidFill>
              <a:latin typeface="Proxima Nova"/>
              <a:ea typeface="Proxima Nova"/>
              <a:cs typeface="Proxima Nova"/>
              <a:sym typeface="Proxima Nova"/>
            </a:endParaRPr>
          </a:p>
        </p:txBody>
      </p:sp>
      <p:pic>
        <p:nvPicPr>
          <p:cNvPr id="404" name="Google Shape;404;g27296a242a3_0_372" descr="Icon&#10;&#10;Description automatically generated">
            <a:extLst>
              <a:ext uri="{FF2B5EF4-FFF2-40B4-BE49-F238E27FC236}">
                <a16:creationId xmlns:a16="http://schemas.microsoft.com/office/drawing/2014/main" id="{FB5C4104-E6E2-58A7-0D82-CDD52CC0A5E0}"/>
              </a:ext>
            </a:extLst>
          </p:cNvPr>
          <p:cNvPicPr preferRelativeResize="0"/>
          <p:nvPr/>
        </p:nvPicPr>
        <p:blipFill rotWithShape="1">
          <a:blip r:embed="rId3">
            <a:alphaModFix/>
          </a:blip>
          <a:srcRect/>
          <a:stretch/>
        </p:blipFill>
        <p:spPr>
          <a:xfrm>
            <a:off x="836835" y="489206"/>
            <a:ext cx="717753" cy="690959"/>
          </a:xfrm>
          <a:prstGeom prst="rect">
            <a:avLst/>
          </a:prstGeom>
          <a:noFill/>
          <a:ln>
            <a:noFill/>
          </a:ln>
        </p:spPr>
      </p:pic>
      <p:sp>
        <p:nvSpPr>
          <p:cNvPr id="407" name="Google Shape;407;g27296a242a3_0_372">
            <a:extLst>
              <a:ext uri="{FF2B5EF4-FFF2-40B4-BE49-F238E27FC236}">
                <a16:creationId xmlns:a16="http://schemas.microsoft.com/office/drawing/2014/main" id="{884219FB-6F3E-091F-3034-652591038A46}"/>
              </a:ext>
            </a:extLst>
          </p:cNvPr>
          <p:cNvSpPr txBox="1"/>
          <p:nvPr/>
        </p:nvSpPr>
        <p:spPr>
          <a:xfrm>
            <a:off x="945398" y="1582220"/>
            <a:ext cx="6788256" cy="419864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3F6955"/>
              </a:buClr>
              <a:buSzPct val="100000"/>
              <a:buFont typeface="Arial"/>
              <a:buNone/>
              <a:tabLst/>
              <a:defRPr/>
            </a:pPr>
            <a:r>
              <a:rPr kumimoji="0" lang="en-US" sz="2800" b="1" i="0" u="none" strike="noStrike" kern="0" cap="none" spc="0" normalizeH="0" baseline="0" noProof="0" dirty="0">
                <a:ln>
                  <a:noFill/>
                </a:ln>
                <a:solidFill>
                  <a:srgbClr val="3F6955"/>
                </a:solidFill>
                <a:effectLst/>
                <a:uLnTx/>
                <a:uFillTx/>
                <a:latin typeface="Proxima Nova" panose="020B0604020202020204"/>
                <a:cs typeface="Arial"/>
                <a:sym typeface="Arial"/>
              </a:rPr>
              <a:t>MATTHEW MELTZER </a:t>
            </a:r>
            <a:endParaRPr kumimoji="0" lang="en-US" sz="2800" b="0" i="0" u="none" strike="noStrike" kern="0" cap="none" spc="0" normalizeH="0" baseline="0" noProof="0" dirty="0">
              <a:ln>
                <a:noFill/>
              </a:ln>
              <a:solidFill>
                <a:srgbClr val="000000"/>
              </a:solidFill>
              <a:effectLst/>
              <a:uLnTx/>
              <a:uFillTx/>
              <a:latin typeface="Proxima Nova" panose="020B0604020202020204"/>
              <a:cs typeface="Arial"/>
              <a:sym typeface="Arial"/>
            </a:endParaRPr>
          </a:p>
          <a:p>
            <a:pPr marL="0" marR="0" lvl="0" indent="0" algn="l" defTabSz="914400" rtl="0" eaLnBrk="1" fontAlgn="auto" latinLnBrk="0" hangingPunct="1">
              <a:lnSpc>
                <a:spcPct val="90000"/>
              </a:lnSpc>
              <a:spcBef>
                <a:spcPts val="1000"/>
              </a:spcBef>
              <a:spcAft>
                <a:spcPts val="0"/>
              </a:spcAft>
              <a:buClr>
                <a:srgbClr val="5A5B63"/>
              </a:buClr>
              <a:buSzPct val="100000"/>
              <a:buFont typeface="Arial"/>
              <a:buNone/>
              <a:tabLst/>
              <a:defRPr/>
            </a:pPr>
            <a:r>
              <a:rPr kumimoji="0" lang="en-US" sz="2000" b="1" i="0" u="none" strike="noStrike" kern="0" cap="none" spc="0" normalizeH="0" baseline="0" noProof="0" dirty="0">
                <a:ln>
                  <a:noFill/>
                </a:ln>
                <a:solidFill>
                  <a:srgbClr val="5A5B63"/>
                </a:solidFill>
                <a:effectLst/>
                <a:uLnTx/>
                <a:uFillTx/>
                <a:latin typeface="Proxima Nova" panose="020B0604020202020204"/>
                <a:cs typeface="Arial"/>
                <a:sym typeface="Arial"/>
              </a:rPr>
              <a:t>Co-Founder and Managing Partner </a:t>
            </a:r>
          </a:p>
          <a:p>
            <a:pPr marL="0" marR="0" lvl="0" indent="0" algn="l" defTabSz="914400" rtl="0" eaLnBrk="1" fontAlgn="auto" latinLnBrk="0" hangingPunct="1">
              <a:lnSpc>
                <a:spcPct val="200000"/>
              </a:lnSpc>
              <a:spcBef>
                <a:spcPts val="1000"/>
              </a:spcBef>
              <a:spcAft>
                <a:spcPts val="0"/>
              </a:spcAft>
              <a:buClr>
                <a:srgbClr val="5A5B63"/>
              </a:buClr>
              <a:buSzPct val="100000"/>
              <a:buFont typeface="Arial"/>
              <a:buNone/>
              <a:tabLst/>
              <a:defRPr/>
            </a:pPr>
            <a:r>
              <a:rPr kumimoji="0" lang="en-US" sz="2000" b="0" i="0" u="none" strike="noStrike" kern="0" cap="none" spc="0" normalizeH="0" baseline="0" noProof="0" dirty="0">
                <a:ln>
                  <a:noFill/>
                </a:ln>
                <a:solidFill>
                  <a:srgbClr val="A5A5A5">
                    <a:lumMod val="50000"/>
                  </a:srgbClr>
                </a:solidFill>
                <a:effectLst/>
                <a:uLnTx/>
                <a:uFillTx/>
                <a:latin typeface="Proxima Nova" panose="020B0604020202020204"/>
                <a:cs typeface="Arial"/>
                <a:sym typeface="Arial"/>
              </a:rPr>
              <a:t>Specializes in assisting foreign companies to enter the U.S. market and building custom solutions for entrepreneurial and high net-worth clients. Most recently recognized as one of Crain's Chicago Business Notable Leaders in Accounting, Consulting &amp; Law!</a:t>
            </a:r>
          </a:p>
        </p:txBody>
      </p:sp>
      <p:pic>
        <p:nvPicPr>
          <p:cNvPr id="7" name="Picture 6" descr="A person wearing glasses and a red jacket&#10;&#10;AI-generated content may be incorrect.">
            <a:extLst>
              <a:ext uri="{FF2B5EF4-FFF2-40B4-BE49-F238E27FC236}">
                <a16:creationId xmlns:a16="http://schemas.microsoft.com/office/drawing/2014/main" id="{E68BBA85-7A39-2857-96D0-6E589A7FCAA6}"/>
              </a:ext>
            </a:extLst>
          </p:cNvPr>
          <p:cNvPicPr>
            <a:picLocks noChangeAspect="1"/>
          </p:cNvPicPr>
          <p:nvPr/>
        </p:nvPicPr>
        <p:blipFill rotWithShape="1">
          <a:blip r:embed="rId4">
            <a:extLst>
              <a:ext uri="{28A0092B-C50C-407E-A947-70E740481C1C}">
                <a14:useLocalDpi xmlns:a14="http://schemas.microsoft.com/office/drawing/2010/main" val="0"/>
              </a:ext>
            </a:extLst>
          </a:blip>
          <a:srcRect l="2015" r="2015"/>
          <a:stretch>
            <a:fillRect/>
          </a:stretch>
        </p:blipFill>
        <p:spPr>
          <a:xfrm>
            <a:off x="7972746" y="691589"/>
            <a:ext cx="3660457" cy="3660457"/>
          </a:xfrm>
          <a:prstGeom prst="ellipse">
            <a:avLst/>
          </a:prstGeom>
          <a:ln w="38100">
            <a:solidFill>
              <a:schemeClr val="accent2"/>
            </a:solidFill>
          </a:ln>
        </p:spPr>
      </p:pic>
    </p:spTree>
    <p:extLst>
      <p:ext uri="{BB962C8B-B14F-4D97-AF65-F5344CB8AC3E}">
        <p14:creationId xmlns:p14="http://schemas.microsoft.com/office/powerpoint/2010/main" val="3900587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2">
          <a:extLst>
            <a:ext uri="{FF2B5EF4-FFF2-40B4-BE49-F238E27FC236}">
              <a16:creationId xmlns:a16="http://schemas.microsoft.com/office/drawing/2014/main" id="{C18A46CA-64CC-4233-129C-8405523E5608}"/>
            </a:ext>
          </a:extLst>
        </p:cNvPr>
        <p:cNvGrpSpPr/>
        <p:nvPr/>
      </p:nvGrpSpPr>
      <p:grpSpPr>
        <a:xfrm>
          <a:off x="0" y="0"/>
          <a:ext cx="0" cy="0"/>
          <a:chOff x="0" y="0"/>
          <a:chExt cx="0" cy="0"/>
        </a:xfrm>
      </p:grpSpPr>
      <p:pic>
        <p:nvPicPr>
          <p:cNvPr id="404" name="Google Shape;404;g27296a242a3_0_372" descr="Icon&#10;&#10;Description automatically generated">
            <a:extLst>
              <a:ext uri="{FF2B5EF4-FFF2-40B4-BE49-F238E27FC236}">
                <a16:creationId xmlns:a16="http://schemas.microsoft.com/office/drawing/2014/main" id="{526BC286-EE25-944F-46C6-C6249A38C381}"/>
              </a:ext>
            </a:extLst>
          </p:cNvPr>
          <p:cNvPicPr preferRelativeResize="0"/>
          <p:nvPr/>
        </p:nvPicPr>
        <p:blipFill rotWithShape="1">
          <a:blip r:embed="rId3">
            <a:alphaModFix/>
          </a:blip>
          <a:srcRect/>
          <a:stretch/>
        </p:blipFill>
        <p:spPr>
          <a:xfrm>
            <a:off x="883404" y="729052"/>
            <a:ext cx="717753" cy="690959"/>
          </a:xfrm>
          <a:prstGeom prst="rect">
            <a:avLst/>
          </a:prstGeom>
          <a:noFill/>
          <a:ln>
            <a:noFill/>
          </a:ln>
        </p:spPr>
      </p:pic>
      <p:sp>
        <p:nvSpPr>
          <p:cNvPr id="407" name="Google Shape;407;g27296a242a3_0_372">
            <a:extLst>
              <a:ext uri="{FF2B5EF4-FFF2-40B4-BE49-F238E27FC236}">
                <a16:creationId xmlns:a16="http://schemas.microsoft.com/office/drawing/2014/main" id="{F6279446-F4A0-39FD-9632-69DB8C12AC8D}"/>
              </a:ext>
            </a:extLst>
          </p:cNvPr>
          <p:cNvSpPr txBox="1"/>
          <p:nvPr/>
        </p:nvSpPr>
        <p:spPr>
          <a:xfrm>
            <a:off x="883404" y="1496612"/>
            <a:ext cx="6447294" cy="386477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3F6955"/>
              </a:buClr>
              <a:buSzPct val="100000"/>
              <a:buFont typeface="Arial"/>
              <a:buNone/>
              <a:tabLst/>
              <a:defRPr/>
            </a:pPr>
            <a:r>
              <a:rPr kumimoji="0" lang="en-US" sz="2800" b="1" i="0" u="none" strike="noStrike" kern="0" cap="none" spc="0" normalizeH="0" baseline="0" noProof="0" dirty="0">
                <a:ln>
                  <a:noFill/>
                </a:ln>
                <a:solidFill>
                  <a:srgbClr val="3F6955"/>
                </a:solidFill>
                <a:effectLst/>
                <a:uLnTx/>
                <a:uFillTx/>
                <a:latin typeface="Proxima Nova" panose="020B0604020202020204"/>
                <a:sym typeface="Arial"/>
              </a:rPr>
              <a:t>Michael </a:t>
            </a:r>
            <a:r>
              <a:rPr kumimoji="0" lang="en-US" sz="2800" b="1" i="0" u="none" strike="noStrike" kern="0" cap="none" spc="0" normalizeH="0" baseline="0" noProof="0" dirty="0" err="1">
                <a:ln>
                  <a:noFill/>
                </a:ln>
                <a:solidFill>
                  <a:srgbClr val="3F6955"/>
                </a:solidFill>
                <a:effectLst/>
                <a:uLnTx/>
                <a:uFillTx/>
                <a:latin typeface="Proxima Nova" panose="020B0604020202020204"/>
                <a:sym typeface="Arial"/>
              </a:rPr>
              <a:t>Turansick</a:t>
            </a:r>
            <a:endParaRPr kumimoji="0" lang="en-US" sz="2800" b="0" i="0" u="none" strike="noStrike" kern="0" cap="none" spc="0" normalizeH="0" baseline="0" noProof="0" dirty="0">
              <a:ln>
                <a:noFill/>
              </a:ln>
              <a:solidFill>
                <a:srgbClr val="000000"/>
              </a:solidFill>
              <a:effectLst/>
              <a:uLnTx/>
              <a:uFillTx/>
              <a:latin typeface="Proxima Nova" panose="020B0604020202020204"/>
              <a:sym typeface="Arial"/>
            </a:endParaRPr>
          </a:p>
          <a:p>
            <a:pPr marL="0" marR="0" lvl="0" indent="0" algn="l" defTabSz="914400" rtl="0" eaLnBrk="1" fontAlgn="auto" latinLnBrk="0" hangingPunct="1">
              <a:lnSpc>
                <a:spcPct val="90000"/>
              </a:lnSpc>
              <a:spcBef>
                <a:spcPts val="1000"/>
              </a:spcBef>
              <a:spcAft>
                <a:spcPts val="0"/>
              </a:spcAft>
              <a:buClr>
                <a:srgbClr val="5A5B63"/>
              </a:buClr>
              <a:buSzPct val="100000"/>
              <a:buFont typeface="Arial"/>
              <a:buNone/>
              <a:tabLst/>
              <a:defRPr/>
            </a:pPr>
            <a:r>
              <a:rPr kumimoji="0" lang="en-US" sz="2000" b="1" i="0" u="none" strike="noStrike" kern="0" cap="none" spc="0" normalizeH="0" baseline="0" noProof="0" dirty="0">
                <a:ln>
                  <a:noFill/>
                </a:ln>
                <a:solidFill>
                  <a:srgbClr val="5A5B63"/>
                </a:solidFill>
                <a:effectLst/>
                <a:uLnTx/>
                <a:uFillTx/>
                <a:latin typeface="Proxima Nova" panose="020B0604020202020204"/>
                <a:sym typeface="Arial"/>
              </a:rPr>
              <a:t>Senior Counsel</a:t>
            </a:r>
          </a:p>
          <a:p>
            <a:pPr marL="0" marR="0" lvl="0" indent="0" algn="l" defTabSz="914400" rtl="0" eaLnBrk="1" fontAlgn="auto" latinLnBrk="0" hangingPunct="1">
              <a:lnSpc>
                <a:spcPct val="200000"/>
              </a:lnSpc>
              <a:spcBef>
                <a:spcPts val="1000"/>
              </a:spcBef>
              <a:spcAft>
                <a:spcPts val="0"/>
              </a:spcAft>
              <a:buClr>
                <a:srgbClr val="5A5B63"/>
              </a:buClr>
              <a:buSzPct val="100000"/>
              <a:buFont typeface="Arial"/>
              <a:buNone/>
              <a:tabLst/>
              <a:defRPr/>
            </a:pPr>
            <a:r>
              <a:rPr kumimoji="0" lang="en-US" sz="2000" b="0" i="0" u="none" strike="noStrike" kern="0" cap="none" spc="0" normalizeH="0" baseline="0" noProof="0" dirty="0">
                <a:ln>
                  <a:noFill/>
                </a:ln>
                <a:solidFill>
                  <a:srgbClr val="5A5B63"/>
                </a:solidFill>
                <a:effectLst/>
                <a:uLnTx/>
                <a:uFillTx/>
                <a:latin typeface="Proxima Nova" panose="020B0604020202020204"/>
                <a:sym typeface="Arial"/>
              </a:rPr>
              <a:t>With 30+ years of immigration law experience. He has advised Fortune 100 companies and startups on strategy, compliance, and policy. A former Managing Partner and AILA policy counsel, Michael brings deep expertise and practical insight</a:t>
            </a:r>
          </a:p>
        </p:txBody>
      </p:sp>
      <p:pic>
        <p:nvPicPr>
          <p:cNvPr id="7" name="Picture 6">
            <a:extLst>
              <a:ext uri="{FF2B5EF4-FFF2-40B4-BE49-F238E27FC236}">
                <a16:creationId xmlns:a16="http://schemas.microsoft.com/office/drawing/2014/main" id="{B65C12C8-52FA-23A0-D378-B14F57127843}"/>
              </a:ext>
            </a:extLst>
          </p:cNvPr>
          <p:cNvPicPr>
            <a:picLocks noChangeAspect="1"/>
          </p:cNvPicPr>
          <p:nvPr/>
        </p:nvPicPr>
        <p:blipFill>
          <a:blip r:embed="rId4">
            <a:extLst>
              <a:ext uri="{28A0092B-C50C-407E-A947-70E740481C1C}">
                <a14:useLocalDpi xmlns:a14="http://schemas.microsoft.com/office/drawing/2010/main" val="0"/>
              </a:ext>
            </a:extLst>
          </a:blip>
          <a:srcRect l="10897" b="10897"/>
          <a:stretch>
            <a:fillRect/>
          </a:stretch>
        </p:blipFill>
        <p:spPr>
          <a:xfrm>
            <a:off x="7952726" y="695738"/>
            <a:ext cx="3623047" cy="3623047"/>
          </a:xfrm>
          <a:prstGeom prst="ellipse">
            <a:avLst/>
          </a:prstGeom>
          <a:ln w="28575">
            <a:solidFill>
              <a:srgbClr val="E27A3D"/>
            </a:solidFill>
          </a:ln>
          <a:effectLst>
            <a:softEdge rad="0"/>
          </a:effectLst>
        </p:spPr>
      </p:pic>
      <p:sp>
        <p:nvSpPr>
          <p:cNvPr id="10" name="Google Shape;403;g27296a242a3_0_372">
            <a:extLst>
              <a:ext uri="{FF2B5EF4-FFF2-40B4-BE49-F238E27FC236}">
                <a16:creationId xmlns:a16="http://schemas.microsoft.com/office/drawing/2014/main" id="{9B115488-59BB-4935-BF33-1BEBC12B5E5F}"/>
              </a:ext>
            </a:extLst>
          </p:cNvPr>
          <p:cNvSpPr txBox="1">
            <a:spLocks noGrp="1"/>
          </p:cNvSpPr>
          <p:nvPr>
            <p:ph type="title"/>
          </p:nvPr>
        </p:nvSpPr>
        <p:spPr>
          <a:xfrm>
            <a:off x="1780106" y="734859"/>
            <a:ext cx="3809187" cy="69095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2000" b="1" u="sng" dirty="0">
                <a:solidFill>
                  <a:schemeClr val="tx1"/>
                </a:solidFill>
                <a:latin typeface="Proxima Nova"/>
                <a:ea typeface="Proxima Nova"/>
                <a:cs typeface="Proxima Nova"/>
                <a:sym typeface="Proxima Nova"/>
              </a:rPr>
              <a:t>PRESENTERS</a:t>
            </a:r>
          </a:p>
        </p:txBody>
      </p:sp>
    </p:spTree>
    <p:extLst>
      <p:ext uri="{BB962C8B-B14F-4D97-AF65-F5344CB8AC3E}">
        <p14:creationId xmlns:p14="http://schemas.microsoft.com/office/powerpoint/2010/main" val="2834263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159458-6321-A2A5-CDED-2A9A60BE72CA}"/>
              </a:ext>
            </a:extLst>
          </p:cNvPr>
          <p:cNvSpPr/>
          <p:nvPr/>
        </p:nvSpPr>
        <p:spPr>
          <a:xfrm>
            <a:off x="0" y="0"/>
            <a:ext cx="12192000" cy="614580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F7AEA-E081-1146-A161-E231A31FC36F}"/>
              </a:ext>
            </a:extLst>
          </p:cNvPr>
          <p:cNvSpPr>
            <a:spLocks noGrp="1"/>
          </p:cNvSpPr>
          <p:nvPr>
            <p:ph type="title"/>
          </p:nvPr>
        </p:nvSpPr>
        <p:spPr/>
        <p:txBody>
          <a:bodyPr>
            <a:normAutofit/>
          </a:bodyPr>
          <a:lstStyle/>
          <a:p>
            <a:r>
              <a:rPr lang="en-US" sz="4400" dirty="0">
                <a:solidFill>
                  <a:schemeClr val="bg1"/>
                </a:solidFill>
                <a:effectLst>
                  <a:outerShdw blurRad="38100" dist="38100" dir="2700000" algn="tl">
                    <a:srgbClr val="000000">
                      <a:alpha val="43137"/>
                    </a:srgbClr>
                  </a:outerShdw>
                </a:effectLst>
              </a:rPr>
              <a:t>How Meltzer Hellrung Supports You</a:t>
            </a:r>
          </a:p>
        </p:txBody>
      </p:sp>
      <p:sp>
        <p:nvSpPr>
          <p:cNvPr id="4" name="TextBox 3">
            <a:extLst>
              <a:ext uri="{FF2B5EF4-FFF2-40B4-BE49-F238E27FC236}">
                <a16:creationId xmlns:a16="http://schemas.microsoft.com/office/drawing/2014/main" id="{BBE4C65C-C302-7B4C-EF3E-54BEB75689BC}"/>
              </a:ext>
            </a:extLst>
          </p:cNvPr>
          <p:cNvSpPr txBox="1"/>
          <p:nvPr/>
        </p:nvSpPr>
        <p:spPr>
          <a:xfrm>
            <a:off x="911860" y="1667580"/>
            <a:ext cx="4930140" cy="4247317"/>
          </a:xfrm>
          <a:prstGeom prst="rect">
            <a:avLst/>
          </a:prstGeom>
          <a:noFill/>
        </p:spPr>
        <p:txBody>
          <a:bodyPr wrap="square">
            <a:spAutoFit/>
          </a:bodyPr>
          <a:lstStyle/>
          <a:p>
            <a:pPr marL="285750" indent="-285750">
              <a:buClr>
                <a:schemeClr val="bg1"/>
              </a:buClr>
              <a:buFont typeface="Arial" panose="020B0604020202020204" pitchFamily="34" charset="0"/>
              <a:buChar char="•"/>
            </a:pPr>
            <a:r>
              <a:rPr lang="en-US" sz="1600" b="1" dirty="0">
                <a:solidFill>
                  <a:schemeClr val="bg1"/>
                </a:solidFill>
                <a:latin typeface="Proxima Nova" panose="020B0604020202020204"/>
              </a:rPr>
              <a:t>U.S. Immigration</a:t>
            </a:r>
            <a:br>
              <a:rPr lang="en-US" dirty="0">
                <a:solidFill>
                  <a:schemeClr val="bg1"/>
                </a:solidFill>
                <a:latin typeface="Proxima Nova" panose="020B0604020202020204"/>
              </a:rPr>
            </a:br>
            <a:r>
              <a:rPr lang="en-US" dirty="0">
                <a:solidFill>
                  <a:schemeClr val="bg1"/>
                </a:solidFill>
                <a:latin typeface="Proxima Nova" panose="020B0604020202020204"/>
              </a:rPr>
              <a:t>Work visas &amp; green cards, handled end-to-end</a:t>
            </a:r>
          </a:p>
          <a:p>
            <a:pPr marL="285750" indent="-285750">
              <a:buClr>
                <a:schemeClr val="bg1"/>
              </a:buClr>
              <a:buFont typeface="Arial" panose="020B0604020202020204" pitchFamily="34" charset="0"/>
              <a:buChar char="•"/>
            </a:pPr>
            <a:endParaRPr lang="en-US" sz="1600" dirty="0">
              <a:solidFill>
                <a:schemeClr val="bg1"/>
              </a:solidFill>
              <a:latin typeface="Proxima Nova" panose="020B0604020202020204"/>
            </a:endParaRPr>
          </a:p>
          <a:p>
            <a:pPr marL="285750" indent="-285750">
              <a:buClr>
                <a:schemeClr val="bg1"/>
              </a:buClr>
              <a:buFont typeface="Arial" panose="020B0604020202020204" pitchFamily="34" charset="0"/>
              <a:buChar char="•"/>
            </a:pPr>
            <a:r>
              <a:rPr lang="en-US" sz="1600" b="1" dirty="0">
                <a:solidFill>
                  <a:schemeClr val="bg1"/>
                </a:solidFill>
                <a:latin typeface="Proxima Nova" panose="020B0604020202020204"/>
              </a:rPr>
              <a:t>Global Immigration</a:t>
            </a:r>
            <a:br>
              <a:rPr lang="en-US" dirty="0">
                <a:solidFill>
                  <a:schemeClr val="bg1"/>
                </a:solidFill>
                <a:latin typeface="Proxima Nova" panose="020B0604020202020204"/>
              </a:rPr>
            </a:br>
            <a:r>
              <a:rPr lang="en-US" dirty="0">
                <a:solidFill>
                  <a:schemeClr val="bg1"/>
                </a:solidFill>
                <a:latin typeface="Proxima Nova" panose="020B0604020202020204"/>
              </a:rPr>
              <a:t>Worldwide mobility support through a single partner</a:t>
            </a:r>
          </a:p>
          <a:p>
            <a:pPr marL="285750" indent="-285750">
              <a:buClr>
                <a:schemeClr val="bg1"/>
              </a:buClr>
              <a:buFont typeface="Arial" panose="020B0604020202020204" pitchFamily="34" charset="0"/>
              <a:buChar char="•"/>
            </a:pPr>
            <a:endParaRPr lang="en-US" dirty="0">
              <a:solidFill>
                <a:schemeClr val="bg1"/>
              </a:solidFill>
              <a:latin typeface="Proxima Nova" panose="020B0604020202020204"/>
            </a:endParaRPr>
          </a:p>
          <a:p>
            <a:pPr marL="285750" indent="-285750">
              <a:buClr>
                <a:schemeClr val="bg1"/>
              </a:buClr>
              <a:buFont typeface="Arial" panose="020B0604020202020204" pitchFamily="34" charset="0"/>
              <a:buChar char="•"/>
            </a:pPr>
            <a:r>
              <a:rPr lang="en-US" sz="1600" b="1" dirty="0">
                <a:solidFill>
                  <a:schemeClr val="bg1"/>
                </a:solidFill>
                <a:latin typeface="Proxima Nova" panose="020B0604020202020204"/>
              </a:rPr>
              <a:t>Consular Visa Processing</a:t>
            </a:r>
            <a:br>
              <a:rPr lang="en-US" dirty="0">
                <a:solidFill>
                  <a:schemeClr val="bg1"/>
                </a:solidFill>
                <a:latin typeface="Proxima Nova" panose="020B0604020202020204"/>
              </a:rPr>
            </a:br>
            <a:r>
              <a:rPr lang="en-US" dirty="0">
                <a:solidFill>
                  <a:schemeClr val="bg1"/>
                </a:solidFill>
                <a:latin typeface="Proxima Nova" panose="020B0604020202020204"/>
              </a:rPr>
              <a:t>Interview prep &amp; DS-160 review to reduce travel risk</a:t>
            </a:r>
          </a:p>
          <a:p>
            <a:pPr marL="285750" indent="-285750">
              <a:buClr>
                <a:schemeClr val="bg1"/>
              </a:buClr>
              <a:buFont typeface="Arial" panose="020B0604020202020204" pitchFamily="34" charset="0"/>
              <a:buChar char="•"/>
            </a:pPr>
            <a:endParaRPr lang="en-US" sz="1600" dirty="0">
              <a:solidFill>
                <a:schemeClr val="bg1"/>
              </a:solidFill>
              <a:latin typeface="Proxima Nova" panose="020B0604020202020204"/>
            </a:endParaRPr>
          </a:p>
          <a:p>
            <a:pPr marL="285750" indent="-285750">
              <a:buClr>
                <a:schemeClr val="bg1"/>
              </a:buClr>
              <a:buFont typeface="Arial" panose="020B0604020202020204" pitchFamily="34" charset="0"/>
              <a:buChar char="•"/>
            </a:pPr>
            <a:r>
              <a:rPr lang="en-US" sz="1600" b="1" dirty="0">
                <a:solidFill>
                  <a:schemeClr val="bg1"/>
                </a:solidFill>
                <a:latin typeface="Proxima Nova" panose="020B0604020202020204"/>
              </a:rPr>
              <a:t>I-9 &amp; Immigration Compliance</a:t>
            </a:r>
            <a:br>
              <a:rPr lang="en-US" dirty="0">
                <a:solidFill>
                  <a:schemeClr val="bg1"/>
                </a:solidFill>
                <a:latin typeface="Proxima Nova" panose="020B0604020202020204"/>
              </a:rPr>
            </a:br>
            <a:r>
              <a:rPr lang="en-US" dirty="0">
                <a:solidFill>
                  <a:schemeClr val="bg1"/>
                </a:solidFill>
                <a:latin typeface="Proxima Nova" panose="020B0604020202020204"/>
              </a:rPr>
              <a:t>Audits, training, and government enforcement support</a:t>
            </a:r>
          </a:p>
          <a:p>
            <a:pPr marL="285750" indent="-285750">
              <a:buClr>
                <a:schemeClr val="bg1"/>
              </a:buClr>
              <a:buFont typeface="Arial" panose="020B0604020202020204" pitchFamily="34" charset="0"/>
              <a:buChar char="•"/>
            </a:pPr>
            <a:endParaRPr lang="en-US" dirty="0">
              <a:solidFill>
                <a:schemeClr val="bg1"/>
              </a:solidFill>
              <a:latin typeface="Proxima Nova" panose="020B0604020202020204"/>
            </a:endParaRPr>
          </a:p>
          <a:p>
            <a:pPr marL="285750" indent="-285750">
              <a:buClr>
                <a:schemeClr val="bg1"/>
              </a:buClr>
              <a:buFont typeface="Arial" panose="020B0604020202020204" pitchFamily="34" charset="0"/>
              <a:buChar char="•"/>
            </a:pPr>
            <a:r>
              <a:rPr lang="en-US" sz="1600" b="1" dirty="0">
                <a:solidFill>
                  <a:schemeClr val="bg1"/>
                </a:solidFill>
                <a:latin typeface="Proxima Nova" panose="020B0604020202020204"/>
              </a:rPr>
              <a:t>Immigration Litigation</a:t>
            </a:r>
            <a:br>
              <a:rPr lang="en-US" dirty="0">
                <a:solidFill>
                  <a:schemeClr val="bg1"/>
                </a:solidFill>
                <a:latin typeface="Proxima Nova" panose="020B0604020202020204"/>
              </a:rPr>
            </a:br>
            <a:r>
              <a:rPr lang="en-US" dirty="0">
                <a:solidFill>
                  <a:schemeClr val="bg1"/>
                </a:solidFill>
                <a:latin typeface="Proxima Nova" panose="020B0604020202020204"/>
              </a:rPr>
              <a:t>Challenging delays &amp; wrongful denials</a:t>
            </a:r>
          </a:p>
          <a:p>
            <a:pPr marL="285750" indent="-285750">
              <a:buClr>
                <a:schemeClr val="bg1"/>
              </a:buClr>
              <a:buFont typeface="Arial" panose="020B0604020202020204" pitchFamily="34" charset="0"/>
              <a:buChar char="•"/>
            </a:pPr>
            <a:endParaRPr lang="en-US" sz="1600" dirty="0">
              <a:solidFill>
                <a:schemeClr val="bg1"/>
              </a:solidFill>
              <a:latin typeface="Proxima Nova" panose="020B0604020202020204"/>
            </a:endParaRPr>
          </a:p>
          <a:p>
            <a:pPr marL="285750" indent="-285750">
              <a:buClr>
                <a:schemeClr val="bg1"/>
              </a:buClr>
              <a:buFont typeface="Arial" panose="020B0604020202020204" pitchFamily="34" charset="0"/>
              <a:buChar char="•"/>
            </a:pPr>
            <a:r>
              <a:rPr lang="en-US" sz="1600" b="1" dirty="0">
                <a:solidFill>
                  <a:schemeClr val="bg1"/>
                </a:solidFill>
                <a:latin typeface="Proxima Nova" panose="020B0604020202020204"/>
              </a:rPr>
              <a:t>In-House Immigration Specialist</a:t>
            </a:r>
            <a:br>
              <a:rPr lang="en-US" dirty="0">
                <a:solidFill>
                  <a:schemeClr val="bg1"/>
                </a:solidFill>
                <a:latin typeface="Proxima Nova" panose="020B0604020202020204"/>
              </a:rPr>
            </a:br>
            <a:r>
              <a:rPr lang="en-US" dirty="0">
                <a:solidFill>
                  <a:schemeClr val="bg1"/>
                </a:solidFill>
                <a:latin typeface="Proxima Nova" panose="020B0604020202020204"/>
              </a:rPr>
              <a:t>Embedded experts without adding headcount</a:t>
            </a:r>
          </a:p>
          <a:p>
            <a:pPr>
              <a:buNone/>
            </a:pPr>
            <a:endParaRPr lang="en-US" dirty="0">
              <a:latin typeface="Proxima Nova" panose="020B0604020202020204"/>
            </a:endParaRPr>
          </a:p>
        </p:txBody>
      </p:sp>
      <p:pic>
        <p:nvPicPr>
          <p:cNvPr id="1028" name="Picture 4">
            <a:extLst>
              <a:ext uri="{FF2B5EF4-FFF2-40B4-BE49-F238E27FC236}">
                <a16:creationId xmlns:a16="http://schemas.microsoft.com/office/drawing/2014/main" id="{0B25D9C3-B48A-6DAF-06E3-5DCF25B747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39" t="2504" r="9425" b="-2504"/>
          <a:stretch>
            <a:fillRect/>
          </a:stretch>
        </p:blipFill>
        <p:spPr bwMode="auto">
          <a:xfrm>
            <a:off x="6382753" y="1581438"/>
            <a:ext cx="4430293" cy="4419599"/>
          </a:xfrm>
          <a:prstGeom prst="flowChartConnector">
            <a:avLst/>
          </a:prstGeom>
          <a:ln>
            <a:noFill/>
          </a:ln>
          <a:effectLst>
            <a:outerShdw blurRad="292100" dist="139700" dir="2700000" algn="tl" rotWithShape="0">
              <a:srgbClr val="333333">
                <a:alpha val="65000"/>
              </a:srgbClr>
            </a:outerShdw>
            <a:softEdge rad="31750"/>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D095833-1B08-3474-5C80-65009B4A63F5}"/>
              </a:ext>
            </a:extLst>
          </p:cNvPr>
          <p:cNvSpPr txBox="1"/>
          <p:nvPr/>
        </p:nvSpPr>
        <p:spPr>
          <a:xfrm>
            <a:off x="838200" y="5688864"/>
            <a:ext cx="5244693" cy="338554"/>
          </a:xfrm>
          <a:prstGeom prst="rect">
            <a:avLst/>
          </a:prstGeom>
          <a:noFill/>
        </p:spPr>
        <p:txBody>
          <a:bodyPr wrap="square">
            <a:spAutoFit/>
          </a:bodyPr>
          <a:lstStyle/>
          <a:p>
            <a:r>
              <a:rPr lang="en-US" sz="1600" b="1" dirty="0">
                <a:solidFill>
                  <a:schemeClr val="bg1"/>
                </a:solidFill>
                <a:effectLst>
                  <a:outerShdw blurRad="38100" dist="38100" dir="2700000" algn="tl">
                    <a:srgbClr val="000000">
                      <a:alpha val="43137"/>
                    </a:srgbClr>
                  </a:outerShdw>
                </a:effectLst>
                <a:latin typeface="Proxima Nova" panose="020B0604020202020204"/>
              </a:rPr>
              <a:t>https://www.meltzerhellrung.com/service/</a:t>
            </a:r>
          </a:p>
        </p:txBody>
      </p:sp>
    </p:spTree>
    <p:extLst>
      <p:ext uri="{BB962C8B-B14F-4D97-AF65-F5344CB8AC3E}">
        <p14:creationId xmlns:p14="http://schemas.microsoft.com/office/powerpoint/2010/main" val="446109298"/>
      </p:ext>
    </p:extLst>
  </p:cSld>
  <p:clrMapOvr>
    <a:masterClrMapping/>
  </p:clrMapOvr>
</p:sld>
</file>

<file path=ppt/theme/theme1.xml><?xml version="1.0" encoding="utf-8"?>
<a:theme xmlns:a="http://schemas.openxmlformats.org/drawingml/2006/main" name="1_Orange Divider">
  <a:themeElements>
    <a:clrScheme name="Meltzer Hellrung">
      <a:dk1>
        <a:srgbClr val="5A5B63"/>
      </a:dk1>
      <a:lt1>
        <a:srgbClr val="FFFFFF"/>
      </a:lt1>
      <a:dk2>
        <a:srgbClr val="000000"/>
      </a:dk2>
      <a:lt2>
        <a:srgbClr val="B1B2B6"/>
      </a:lt2>
      <a:accent1>
        <a:srgbClr val="DA7841"/>
      </a:accent1>
      <a:accent2>
        <a:srgbClr val="C59A2C"/>
      </a:accent2>
      <a:accent3>
        <a:srgbClr val="799861"/>
      </a:accent3>
      <a:accent4>
        <a:srgbClr val="487861"/>
      </a:accent4>
      <a:accent5>
        <a:srgbClr val="546587"/>
      </a:accent5>
      <a:accent6>
        <a:srgbClr val="936D44"/>
      </a:accent6>
      <a:hlink>
        <a:srgbClr val="DA7941"/>
      </a:hlink>
      <a:folHlink>
        <a:srgbClr val="595B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ternational Travel Guidance for Foreign Nationals 5-28-25 (1)" id="{A876D7C3-B16A-4A4C-A5BE-3248AA536A7A}" vid="{80AED54C-524E-4A0A-9397-FE6FF2EA002B}"/>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6_Content Slide with Watermark">
  <a:themeElements>
    <a:clrScheme name="Meltzer Hellrung">
      <a:dk1>
        <a:srgbClr val="5A5B63"/>
      </a:dk1>
      <a:lt1>
        <a:srgbClr val="FFFFFF"/>
      </a:lt1>
      <a:dk2>
        <a:srgbClr val="000000"/>
      </a:dk2>
      <a:lt2>
        <a:srgbClr val="B1B2B6"/>
      </a:lt2>
      <a:accent1>
        <a:srgbClr val="DA7841"/>
      </a:accent1>
      <a:accent2>
        <a:srgbClr val="C59A2C"/>
      </a:accent2>
      <a:accent3>
        <a:srgbClr val="799861"/>
      </a:accent3>
      <a:accent4>
        <a:srgbClr val="487861"/>
      </a:accent4>
      <a:accent5>
        <a:srgbClr val="546587"/>
      </a:accent5>
      <a:accent6>
        <a:srgbClr val="936D44"/>
      </a:accent6>
      <a:hlink>
        <a:srgbClr val="DA7941"/>
      </a:hlink>
      <a:folHlink>
        <a:srgbClr val="595B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ternational Travel Guidance for Foreign Nationals 5-28-25 (1)" id="{A876D7C3-B16A-4A4C-A5BE-3248AA536A7A}" vid="{C065C664-827F-4C5F-BBD7-8EBB1E0DD696}"/>
    </a:ext>
  </a:extLst>
</a:theme>
</file>

<file path=ppt/theme/theme3.xml><?xml version="1.0" encoding="utf-8"?>
<a:theme xmlns:a="http://schemas.openxmlformats.org/drawingml/2006/main" name="2_Orange Divider">
  <a:themeElements>
    <a:clrScheme name="Meltzer Hellrung">
      <a:dk1>
        <a:srgbClr val="5A5B63"/>
      </a:dk1>
      <a:lt1>
        <a:srgbClr val="FFFFFF"/>
      </a:lt1>
      <a:dk2>
        <a:srgbClr val="000000"/>
      </a:dk2>
      <a:lt2>
        <a:srgbClr val="B1B2B6"/>
      </a:lt2>
      <a:accent1>
        <a:srgbClr val="DA7841"/>
      </a:accent1>
      <a:accent2>
        <a:srgbClr val="C59A2C"/>
      </a:accent2>
      <a:accent3>
        <a:srgbClr val="799861"/>
      </a:accent3>
      <a:accent4>
        <a:srgbClr val="487861"/>
      </a:accent4>
      <a:accent5>
        <a:srgbClr val="546587"/>
      </a:accent5>
      <a:accent6>
        <a:srgbClr val="936D44"/>
      </a:accent6>
      <a:hlink>
        <a:srgbClr val="DA7941"/>
      </a:hlink>
      <a:folHlink>
        <a:srgbClr val="595B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ternational Travel Guidance for Foreign Nationals 5-28-25 (1)" id="{A876D7C3-B16A-4A4C-A5BE-3248AA536A7A}" vid="{BF1DBFBF-F56E-4D5C-BF94-2077842C9222}"/>
    </a:ext>
  </a:extLst>
</a:theme>
</file>

<file path=ppt/theme/theme4.xml><?xml version="1.0" encoding="utf-8"?>
<a:theme xmlns:a="http://schemas.openxmlformats.org/drawingml/2006/main" name="7_Content Slide with Watermark">
  <a:themeElements>
    <a:clrScheme name="Meltzer Hellrung">
      <a:dk1>
        <a:srgbClr val="5A5B63"/>
      </a:dk1>
      <a:lt1>
        <a:srgbClr val="FFFFFF"/>
      </a:lt1>
      <a:dk2>
        <a:srgbClr val="000000"/>
      </a:dk2>
      <a:lt2>
        <a:srgbClr val="B1B2B6"/>
      </a:lt2>
      <a:accent1>
        <a:srgbClr val="DA7841"/>
      </a:accent1>
      <a:accent2>
        <a:srgbClr val="C59A2C"/>
      </a:accent2>
      <a:accent3>
        <a:srgbClr val="799861"/>
      </a:accent3>
      <a:accent4>
        <a:srgbClr val="487861"/>
      </a:accent4>
      <a:accent5>
        <a:srgbClr val="546587"/>
      </a:accent5>
      <a:accent6>
        <a:srgbClr val="936D44"/>
      </a:accent6>
      <a:hlink>
        <a:srgbClr val="DA7941"/>
      </a:hlink>
      <a:folHlink>
        <a:srgbClr val="595B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ternational Travel Guidance for Foreign Nationals 5-28-25 (1)" id="{A876D7C3-B16A-4A4C-A5BE-3248AA536A7A}" vid="{79CFC5D8-1B3E-4D17-B4B4-127166C23BDE}"/>
    </a:ext>
  </a:extLst>
</a:theme>
</file>

<file path=ppt/theme/theme5.xml><?xml version="1.0" encoding="utf-8"?>
<a:theme xmlns:a="http://schemas.openxmlformats.org/drawingml/2006/main" name="2_Dark Grey Divider">
  <a:themeElements>
    <a:clrScheme name="Meltzer Hellrung">
      <a:dk1>
        <a:srgbClr val="5A5B63"/>
      </a:dk1>
      <a:lt1>
        <a:srgbClr val="FFFFFF"/>
      </a:lt1>
      <a:dk2>
        <a:srgbClr val="000000"/>
      </a:dk2>
      <a:lt2>
        <a:srgbClr val="B1B2B6"/>
      </a:lt2>
      <a:accent1>
        <a:srgbClr val="DA7841"/>
      </a:accent1>
      <a:accent2>
        <a:srgbClr val="C59A2C"/>
      </a:accent2>
      <a:accent3>
        <a:srgbClr val="799861"/>
      </a:accent3>
      <a:accent4>
        <a:srgbClr val="487861"/>
      </a:accent4>
      <a:accent5>
        <a:srgbClr val="546587"/>
      </a:accent5>
      <a:accent6>
        <a:srgbClr val="936D44"/>
      </a:accent6>
      <a:hlink>
        <a:srgbClr val="DA7941"/>
      </a:hlink>
      <a:folHlink>
        <a:srgbClr val="595B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ternational Travel Guidance for Foreign Nationals 5-28-25 (1)" id="{A876D7C3-B16A-4A4C-A5BE-3248AA536A7A}" vid="{AD99BA9E-0946-45C7-A5AC-9C3BF444B5B6}"/>
    </a:ext>
  </a:extLst>
</a:theme>
</file>

<file path=ppt/theme/theme6.xml><?xml version="1.0" encoding="utf-8"?>
<a:theme xmlns:a="http://schemas.openxmlformats.org/drawingml/2006/main" name="4_Content Slide with Watermark">
  <a:themeElements>
    <a:clrScheme name="Meltzer Hellrung">
      <a:dk1>
        <a:srgbClr val="5A5B63"/>
      </a:dk1>
      <a:lt1>
        <a:srgbClr val="FFFFFF"/>
      </a:lt1>
      <a:dk2>
        <a:srgbClr val="000000"/>
      </a:dk2>
      <a:lt2>
        <a:srgbClr val="B1B2B6"/>
      </a:lt2>
      <a:accent1>
        <a:srgbClr val="DA7841"/>
      </a:accent1>
      <a:accent2>
        <a:srgbClr val="C59A2C"/>
      </a:accent2>
      <a:accent3>
        <a:srgbClr val="799861"/>
      </a:accent3>
      <a:accent4>
        <a:srgbClr val="487861"/>
      </a:accent4>
      <a:accent5>
        <a:srgbClr val="546587"/>
      </a:accent5>
      <a:accent6>
        <a:srgbClr val="936D44"/>
      </a:accent6>
      <a:hlink>
        <a:srgbClr val="DA7941"/>
      </a:hlink>
      <a:folHlink>
        <a:srgbClr val="595B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ternational Travel Guidance for Foreign Nationals 5-28-25 (1)" id="{A876D7C3-B16A-4A4C-A5BE-3248AA536A7A}" vid="{DC77DB97-A8E9-4220-BAF8-322039181588}"/>
    </a:ext>
  </a:extLst>
</a:theme>
</file>

<file path=ppt/theme/theme7.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ternational Travel Guidance for Foreign Nationals 5-28-25 (1)" id="{A876D7C3-B16A-4A4C-A5BE-3248AA536A7A}" vid="{4743770B-62B1-4852-90F3-DF65EBB7E356}"/>
    </a:ext>
  </a:extLst>
</a:theme>
</file>

<file path=ppt/theme/theme8.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ternational Travel Guidance for Foreign Nationals 5-28-25 (1)" id="{A876D7C3-B16A-4A4C-A5BE-3248AA536A7A}" vid="{8F6C0D8B-0E84-45CB-A20C-FB4C460B5C03}"/>
    </a:ext>
  </a:extLst>
</a:theme>
</file>

<file path=ppt/theme/theme9.xml><?xml version="1.0" encoding="utf-8"?>
<a:theme xmlns:a="http://schemas.openxmlformats.org/drawingml/2006/main" name="1_Dark Grey Divider">
  <a:themeElements>
    <a:clrScheme name="Meltzer Hellrung">
      <a:dk1>
        <a:srgbClr val="5A5B63"/>
      </a:dk1>
      <a:lt1>
        <a:srgbClr val="FFFFFF"/>
      </a:lt1>
      <a:dk2>
        <a:srgbClr val="000000"/>
      </a:dk2>
      <a:lt2>
        <a:srgbClr val="B1B2B6"/>
      </a:lt2>
      <a:accent1>
        <a:srgbClr val="DA7841"/>
      </a:accent1>
      <a:accent2>
        <a:srgbClr val="C59A2C"/>
      </a:accent2>
      <a:accent3>
        <a:srgbClr val="799861"/>
      </a:accent3>
      <a:accent4>
        <a:srgbClr val="487861"/>
      </a:accent4>
      <a:accent5>
        <a:srgbClr val="546587"/>
      </a:accent5>
      <a:accent6>
        <a:srgbClr val="936D44"/>
      </a:accent6>
      <a:hlink>
        <a:srgbClr val="DA7941"/>
      </a:hlink>
      <a:folHlink>
        <a:srgbClr val="595B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ternational Travel Guidance for Foreign Nationals 5-28-25 (1)" id="{A876D7C3-B16A-4A4C-A5BE-3248AA536A7A}" vid="{8A2506A1-2AB5-4E76-8415-3F0EA83F12BA}"/>
    </a:ext>
  </a:extLst>
</a:theme>
</file>

<file path=docProps/app.xml><?xml version="1.0" encoding="utf-8"?>
<Properties xmlns="http://schemas.openxmlformats.org/officeDocument/2006/extended-properties" xmlns:vt="http://schemas.openxmlformats.org/officeDocument/2006/docPropsVTypes">
  <Template>Webinar PP Template</Template>
  <TotalTime>16150</TotalTime>
  <Words>3313</Words>
  <Application>Microsoft Office PowerPoint</Application>
  <PresentationFormat>Widescreen</PresentationFormat>
  <Paragraphs>391</Paragraphs>
  <Slides>32</Slides>
  <Notes>26</Notes>
  <HiddenSlides>0</HiddenSlides>
  <MMClips>1</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32</vt:i4>
      </vt:variant>
    </vt:vector>
  </HeadingPairs>
  <TitlesOfParts>
    <vt:vector size="45" baseType="lpstr">
      <vt:lpstr>Arial</vt:lpstr>
      <vt:lpstr>Calibri</vt:lpstr>
      <vt:lpstr>Proxima Nova</vt:lpstr>
      <vt:lpstr>Wingdings</vt:lpstr>
      <vt:lpstr>1_Orange Divider</vt:lpstr>
      <vt:lpstr>6_Content Slide with Watermark</vt:lpstr>
      <vt:lpstr>2_Orange Divider</vt:lpstr>
      <vt:lpstr>7_Content Slide with Watermark</vt:lpstr>
      <vt:lpstr>2_Dark Grey Divider</vt:lpstr>
      <vt:lpstr>4_Content Slide with Watermark</vt:lpstr>
      <vt:lpstr>1_Office Theme</vt:lpstr>
      <vt:lpstr>2_Office Theme</vt:lpstr>
      <vt:lpstr>1_Dark Grey Divider</vt:lpstr>
      <vt:lpstr>PowerPoint Presentation</vt:lpstr>
      <vt:lpstr>PowerPoint Presentation</vt:lpstr>
      <vt:lpstr>INTRODUCTION</vt:lpstr>
      <vt:lpstr>INTRODUCTION</vt:lpstr>
      <vt:lpstr>INTRODUCTION</vt:lpstr>
      <vt:lpstr>PowerPoint Presentation</vt:lpstr>
      <vt:lpstr>PRESENTERS</vt:lpstr>
      <vt:lpstr>PRESENTERS</vt:lpstr>
      <vt:lpstr>How Meltzer Hellrung Supports You</vt:lpstr>
      <vt:lpstr>PowerPoint Presentation</vt:lpstr>
      <vt:lpstr>VOYAGER®</vt:lpstr>
      <vt:lpstr>Keep your team informed, opt in to your preferred communications  https://www.meltzerhellrung.com/newsletter/</vt:lpstr>
      <vt:lpstr>AGENDA</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QUESTIONS?  </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Meltzer Hellrung LLC</dc:creator>
  <cp:lastModifiedBy>Janeth Matyukha</cp:lastModifiedBy>
  <cp:revision>15</cp:revision>
  <dcterms:created xsi:type="dcterms:W3CDTF">2025-12-26T18:06:53Z</dcterms:created>
  <dcterms:modified xsi:type="dcterms:W3CDTF">2026-01-07T17:50:41Z</dcterms:modified>
</cp:coreProperties>
</file>